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authors.xml" ContentType="application/vnd.ms-powerpoint.author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51"/>
  </p:notesMasterIdLst>
  <p:sldIdLst>
    <p:sldId id="258" r:id="rId2"/>
    <p:sldId id="481" r:id="rId3"/>
    <p:sldId id="502" r:id="rId4"/>
    <p:sldId id="527" r:id="rId5"/>
    <p:sldId id="528" r:id="rId6"/>
    <p:sldId id="522" r:id="rId7"/>
    <p:sldId id="548" r:id="rId8"/>
    <p:sldId id="509" r:id="rId9"/>
    <p:sldId id="523" r:id="rId10"/>
    <p:sldId id="510" r:id="rId11"/>
    <p:sldId id="512" r:id="rId12"/>
    <p:sldId id="511" r:id="rId13"/>
    <p:sldId id="549" r:id="rId14"/>
    <p:sldId id="514" r:id="rId15"/>
    <p:sldId id="506" r:id="rId16"/>
    <p:sldId id="264" r:id="rId17"/>
    <p:sldId id="267" r:id="rId18"/>
    <p:sldId id="262" r:id="rId19"/>
    <p:sldId id="265" r:id="rId20"/>
    <p:sldId id="513" r:id="rId21"/>
    <p:sldId id="263" r:id="rId22"/>
    <p:sldId id="269" r:id="rId23"/>
    <p:sldId id="266" r:id="rId24"/>
    <p:sldId id="540" r:id="rId25"/>
    <p:sldId id="459" r:id="rId26"/>
    <p:sldId id="515" r:id="rId27"/>
    <p:sldId id="525" r:id="rId28"/>
    <p:sldId id="271" r:id="rId29"/>
    <p:sldId id="516" r:id="rId30"/>
    <p:sldId id="529" r:id="rId31"/>
    <p:sldId id="526" r:id="rId32"/>
    <p:sldId id="543" r:id="rId33"/>
    <p:sldId id="545" r:id="rId34"/>
    <p:sldId id="544" r:id="rId35"/>
    <p:sldId id="517" r:id="rId36"/>
    <p:sldId id="546" r:id="rId37"/>
    <p:sldId id="547" r:id="rId38"/>
    <p:sldId id="268" r:id="rId39"/>
    <p:sldId id="501" r:id="rId40"/>
    <p:sldId id="539" r:id="rId41"/>
    <p:sldId id="423" r:id="rId42"/>
    <p:sldId id="542" r:id="rId43"/>
    <p:sldId id="273" r:id="rId44"/>
    <p:sldId id="541" r:id="rId45"/>
    <p:sldId id="530" r:id="rId46"/>
    <p:sldId id="531" r:id="rId47"/>
    <p:sldId id="532" r:id="rId48"/>
    <p:sldId id="534" r:id="rId49"/>
    <p:sldId id="535" r:id="rId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CBDF86EB-5DA6-5382-EFDB-94A1C3BE9378}" name="Xiong, Jiangmei" initials="XJ" userId="S::jiangmei.xiong@vanderbilt.edu::ada7a277-11be-4b99-869a-cee08e80a938"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00FC00"/>
    <a:srgbClr val="BA56FF"/>
    <a:srgbClr val="1000D7"/>
    <a:srgbClr val="B57618"/>
    <a:srgbClr val="00FDFF"/>
    <a:srgbClr val="F8A007"/>
    <a:srgbClr val="1A00F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072"/>
    <p:restoredTop sz="78719"/>
  </p:normalViewPr>
  <p:slideViewPr>
    <p:cSldViewPr snapToGrid="0" snapToObjects="1">
      <p:cViewPr varScale="1">
        <p:scale>
          <a:sx n="88" d="100"/>
          <a:sy n="88" d="100"/>
        </p:scale>
        <p:origin x="192" y="392"/>
      </p:cViewPr>
      <p:guideLst/>
    </p:cSldViewPr>
  </p:slideViewPr>
  <p:outlineViewPr>
    <p:cViewPr>
      <p:scale>
        <a:sx n="33" d="100"/>
        <a:sy n="33" d="100"/>
      </p:scale>
      <p:origin x="0" y="-1512"/>
    </p:cViewPr>
  </p:outlineViewPr>
  <p:notesTextViewPr>
    <p:cViewPr>
      <p:scale>
        <a:sx n="1" d="1"/>
        <a:sy n="1" d="1"/>
      </p:scale>
      <p:origin x="0" y="0"/>
    </p:cViewPr>
  </p:notesTextViewPr>
  <p:sorterViewPr>
    <p:cViewPr>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microsoft.com/office/2018/10/relationships/authors" Target="authors.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9729AD6-6E61-0E43-BC8A-CB22741BDD49}" type="datetimeFigureOut">
              <a:rPr lang="en-US" smtClean="0"/>
              <a:t>9/26/24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A244C8A-3E99-9F49-9017-E4C57AB53FC6}" type="slidenum">
              <a:rPr lang="en-US" smtClean="0"/>
              <a:t>‹#›</a:t>
            </a:fld>
            <a:endParaRPr lang="en-US"/>
          </a:p>
        </p:txBody>
      </p:sp>
    </p:spTree>
    <p:extLst>
      <p:ext uri="{BB962C8B-B14F-4D97-AF65-F5344CB8AC3E}">
        <p14:creationId xmlns:p14="http://schemas.microsoft.com/office/powerpoint/2010/main" val="1751347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8" Type="http://schemas.openxmlformats.org/officeDocument/2006/relationships/hyperlink" Target="https://en.wikipedia.org/wiki/Binary_variables" TargetMode="External"/><Relationship Id="rId3" Type="http://schemas.openxmlformats.org/officeDocument/2006/relationships/hyperlink" Target="https://statsandr.com/blog/variable-types-and-examples/#continuous" TargetMode="External"/><Relationship Id="rId7" Type="http://schemas.openxmlformats.org/officeDocument/2006/relationships/hyperlink" Target="https://en.wikipedia.org/w/index.php?title=Measure_of_association&amp;action=edit&amp;redlink=1" TargetMode="External"/><Relationship Id="rId2" Type="http://schemas.openxmlformats.org/officeDocument/2006/relationships/slide" Target="../slides/slide38.xml"/><Relationship Id="rId1" Type="http://schemas.openxmlformats.org/officeDocument/2006/relationships/notesMaster" Target="../notesMasters/notesMaster1.xml"/><Relationship Id="rId6" Type="http://schemas.openxmlformats.org/officeDocument/2006/relationships/hyperlink" Target="https://en.wikipedia.org/wiki/Phi_coefficient#cite_note-4" TargetMode="External"/><Relationship Id="rId5" Type="http://schemas.openxmlformats.org/officeDocument/2006/relationships/hyperlink" Target="https://en.wikipedia.org/wiki/Pearson_correlation_coefficient" TargetMode="External"/><Relationship Id="rId4" Type="http://schemas.openxmlformats.org/officeDocument/2006/relationships/hyperlink" Target="https://statsandr.com/blog/variable-types-and-examples/#ordinal" TargetMode="Externa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Overall goal is to understand the use of composite endpoints in clinical trials </a:t>
            </a:r>
          </a:p>
          <a:p>
            <a:r>
              <a:rPr lang="en-US" dirty="0"/>
              <a:t>Where first section is the literature review about the existing use of CE</a:t>
            </a:r>
          </a:p>
          <a:p>
            <a:r>
              <a:rPr lang="en-US" dirty="0"/>
              <a:t>Also from review of literatures, currently no literatures talking about power calculation for composite endpoints ???????  =&gt; Check literatures:</a:t>
            </a:r>
          </a:p>
          <a:p>
            <a:r>
              <a:rPr lang="en-US" dirty="0" err="1"/>
              <a:t>Dandan</a:t>
            </a:r>
            <a:r>
              <a:rPr lang="en-US" dirty="0"/>
              <a:t>: all the methods are still based on survival outcomes, then just treat CE as one survival, rather than considering how different components play a role, same thing for ordinal.</a:t>
            </a:r>
          </a:p>
          <a:p>
            <a:endParaRPr lang="en-US" dirty="0"/>
          </a:p>
          <a:p>
            <a:r>
              <a:rPr lang="en-US" dirty="0"/>
              <a:t>Next step: use simulation to understand whether different components in how we defined CE are impacted by their underlying relationship.</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2A244C8A-3E99-9F49-9017-E4C57AB53FC6}" type="slidenum">
              <a:rPr lang="en-US" smtClean="0"/>
              <a:t>2</a:t>
            </a:fld>
            <a:endParaRPr lang="en-US"/>
          </a:p>
        </p:txBody>
      </p:sp>
    </p:spTree>
    <p:extLst>
      <p:ext uri="{BB962C8B-B14F-4D97-AF65-F5344CB8AC3E}">
        <p14:creationId xmlns:p14="http://schemas.microsoft.com/office/powerpoint/2010/main" val="38022008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Table 1 screenshot and resize to fit in this slide</a:t>
            </a:r>
          </a:p>
          <a:p>
            <a:endParaRPr lang="en-US" dirty="0"/>
          </a:p>
          <a:p>
            <a:r>
              <a:rPr lang="en-US" sz="1200" dirty="0"/>
              <a:t>* The p-values are based on the Wilcoxon Rank Sum test for continuous variables and Pearson’s Chi-squared test for categorical variables.</a:t>
            </a:r>
          </a:p>
          <a:p>
            <a:r>
              <a:rPr lang="en-US" sz="1200" baseline="30000" dirty="0"/>
              <a:t>†</a:t>
            </a:r>
            <a:r>
              <a:rPr lang="en-US" sz="1200" dirty="0"/>
              <a:t> For continuous variable "Publication Year", categorized variables was derived as "Publication Year (cat.)" to provide more detailed information about the distribution. Note, this additional categorical variable would not be used for hypothesis testing.</a:t>
            </a:r>
          </a:p>
          <a:p>
            <a:r>
              <a:rPr lang="en-US" sz="1200" baseline="30000" dirty="0"/>
              <a:t>‡ </a:t>
            </a:r>
            <a:r>
              <a:rPr lang="en-US" sz="1200" dirty="0"/>
              <a:t>The categories of publication years of AHF trials ware derived based on quartiles; while for COVID-19, all eligible papers were published in or after 2020, so the number of trials for each year of 2020-2023 was listed.</a:t>
            </a:r>
          </a:p>
          <a:p>
            <a:r>
              <a:rPr lang="en-US" sz="1200" baseline="30000" dirty="0"/>
              <a:t>§</a:t>
            </a:r>
            <a:r>
              <a:rPr lang="en-US" sz="1200" dirty="0"/>
              <a:t> For proportions related to the attributes of primary composite endpoints, the denominators are the total numbers of papers with primary endpoints being composite, which were summarized in "Primary is Composite - Yes".</a:t>
            </a:r>
            <a:r>
              <a:rPr lang="en-US" sz="1200" baseline="30000" dirty="0"/>
              <a:t> </a:t>
            </a:r>
            <a:endParaRPr lang="en-US" sz="1200" dirty="0"/>
          </a:p>
          <a:p>
            <a:endParaRPr lang="en-US" dirty="0"/>
          </a:p>
        </p:txBody>
      </p:sp>
      <p:sp>
        <p:nvSpPr>
          <p:cNvPr id="4" name="Slide Number Placeholder 3"/>
          <p:cNvSpPr>
            <a:spLocks noGrp="1"/>
          </p:cNvSpPr>
          <p:nvPr>
            <p:ph type="sldNum" sz="quarter" idx="5"/>
          </p:nvPr>
        </p:nvSpPr>
        <p:spPr/>
        <p:txBody>
          <a:bodyPr/>
          <a:lstStyle/>
          <a:p>
            <a:fld id="{2A244C8A-3E99-9F49-9017-E4C57AB53FC6}" type="slidenum">
              <a:rPr lang="en-US" smtClean="0"/>
              <a:t>11</a:t>
            </a:fld>
            <a:endParaRPr lang="en-US"/>
          </a:p>
        </p:txBody>
      </p:sp>
    </p:spTree>
    <p:extLst>
      <p:ext uri="{BB962C8B-B14F-4D97-AF65-F5344CB8AC3E}">
        <p14:creationId xmlns:p14="http://schemas.microsoft.com/office/powerpoint/2010/main" val="36775697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Overall Conclusion in words.</a:t>
            </a:r>
          </a:p>
          <a:p>
            <a:r>
              <a:rPr lang="en-US" dirty="0"/>
              <a:t>One sentence summary from paper</a:t>
            </a:r>
          </a:p>
          <a:p>
            <a:r>
              <a:rPr lang="en-US" dirty="0"/>
              <a:t>Mention in words.</a:t>
            </a:r>
          </a:p>
          <a:p>
            <a:endParaRPr lang="en-US" dirty="0"/>
          </a:p>
          <a:p>
            <a:endParaRPr lang="en-US" dirty="0"/>
          </a:p>
          <a:p>
            <a:r>
              <a:rPr lang="en-US" dirty="0"/>
              <a:t>Conclusion from discussion session of paper.</a:t>
            </a:r>
          </a:p>
        </p:txBody>
      </p:sp>
      <p:sp>
        <p:nvSpPr>
          <p:cNvPr id="4" name="Slide Number Placeholder 3"/>
          <p:cNvSpPr>
            <a:spLocks noGrp="1"/>
          </p:cNvSpPr>
          <p:nvPr>
            <p:ph type="sldNum" sz="quarter" idx="5"/>
          </p:nvPr>
        </p:nvSpPr>
        <p:spPr/>
        <p:txBody>
          <a:bodyPr/>
          <a:lstStyle/>
          <a:p>
            <a:fld id="{2A244C8A-3E99-9F49-9017-E4C57AB53FC6}" type="slidenum">
              <a:rPr lang="en-US" smtClean="0"/>
              <a:t>12</a:t>
            </a:fld>
            <a:endParaRPr lang="en-US"/>
          </a:p>
        </p:txBody>
      </p:sp>
    </p:spTree>
    <p:extLst>
      <p:ext uri="{BB962C8B-B14F-4D97-AF65-F5344CB8AC3E}">
        <p14:creationId xmlns:p14="http://schemas.microsoft.com/office/powerpoint/2010/main" val="31549416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This is a world problem so WHO take rapid action.</a:t>
            </a:r>
          </a:p>
          <a:p>
            <a:endParaRPr lang="en-US" sz="1200" b="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Figure source: Global case fatality rate from COVID‐19 has decreased by 96.8% during 2.5 years of the pandemic: figure</a:t>
            </a:r>
          </a:p>
          <a:p>
            <a:endParaRPr lang="en-US" sz="1200" b="1" kern="1200" dirty="0">
              <a:solidFill>
                <a:schemeClr val="tx1"/>
              </a:solidFill>
              <a:effectLst/>
              <a:latin typeface="+mn-lt"/>
              <a:ea typeface="+mn-ea"/>
              <a:cs typeface="+mn-cs"/>
            </a:endParaRPr>
          </a:p>
          <a:p>
            <a:endParaRPr lang="en-US" sz="1200" b="1"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[2]</a:t>
            </a:r>
            <a:r>
              <a:rPr lang="en-US" sz="1200" b="1" kern="1200" dirty="0" err="1">
                <a:solidFill>
                  <a:schemeClr val="tx1"/>
                </a:solidFill>
                <a:effectLst/>
                <a:latin typeface="+mn-lt"/>
                <a:ea typeface="+mn-ea"/>
                <a:cs typeface="+mn-cs"/>
              </a:rPr>
              <a:t>Califf</a:t>
            </a:r>
            <a:r>
              <a:rPr lang="en-US" sz="1200" b="1" kern="1200" dirty="0">
                <a:solidFill>
                  <a:schemeClr val="tx1"/>
                </a:solidFill>
                <a:effectLst/>
                <a:latin typeface="+mn-lt"/>
                <a:ea typeface="+mn-ea"/>
                <a:cs typeface="+mn-cs"/>
              </a:rPr>
              <a:t> RM, Harrelson-</a:t>
            </a:r>
            <a:r>
              <a:rPr lang="en-US" sz="1200" b="1" kern="1200" dirty="0" err="1">
                <a:solidFill>
                  <a:schemeClr val="tx1"/>
                </a:solidFill>
                <a:effectLst/>
                <a:latin typeface="+mn-lt"/>
                <a:ea typeface="+mn-ea"/>
                <a:cs typeface="+mn-cs"/>
              </a:rPr>
              <a:t>Woodlief</a:t>
            </a:r>
            <a:r>
              <a:rPr lang="en-US" sz="1200" b="1" kern="1200" dirty="0">
                <a:solidFill>
                  <a:schemeClr val="tx1"/>
                </a:solidFill>
                <a:effectLst/>
                <a:latin typeface="+mn-lt"/>
                <a:ea typeface="+mn-ea"/>
                <a:cs typeface="+mn-cs"/>
              </a:rPr>
              <a:t> L, </a:t>
            </a:r>
            <a:r>
              <a:rPr lang="en-US" sz="1200" b="1" kern="1200" dirty="0" err="1">
                <a:solidFill>
                  <a:schemeClr val="tx1"/>
                </a:solidFill>
                <a:effectLst/>
                <a:latin typeface="+mn-lt"/>
                <a:ea typeface="+mn-ea"/>
                <a:cs typeface="+mn-cs"/>
              </a:rPr>
              <a:t>Topol</a:t>
            </a:r>
            <a:r>
              <a:rPr lang="en-US" sz="1200" b="1" kern="1200" dirty="0">
                <a:solidFill>
                  <a:schemeClr val="tx1"/>
                </a:solidFill>
                <a:effectLst/>
                <a:latin typeface="+mn-lt"/>
                <a:ea typeface="+mn-ea"/>
                <a:cs typeface="+mn-cs"/>
              </a:rPr>
              <a:t> EJ</a:t>
            </a:r>
            <a:r>
              <a:rPr lang="en-US" sz="1200" kern="1200" dirty="0">
                <a:solidFill>
                  <a:schemeClr val="tx1"/>
                </a:solidFill>
                <a:effectLst/>
                <a:latin typeface="+mn-lt"/>
                <a:ea typeface="+mn-ea"/>
                <a:cs typeface="+mn-cs"/>
              </a:rPr>
              <a:t>. Left ventricular ejection fraction may not be useful as an end point of thrombolytic therapy comparative trials. </a:t>
            </a:r>
            <a:r>
              <a:rPr lang="en-US" sz="1200" i="1" kern="1200" dirty="0">
                <a:solidFill>
                  <a:schemeClr val="tx1"/>
                </a:solidFill>
                <a:effectLst/>
                <a:latin typeface="+mn-lt"/>
                <a:ea typeface="+mn-ea"/>
                <a:cs typeface="+mn-cs"/>
              </a:rPr>
              <a:t>Circulation </a:t>
            </a:r>
            <a:r>
              <a:rPr lang="en-US" sz="1200" kern="1200" dirty="0">
                <a:solidFill>
                  <a:schemeClr val="tx1"/>
                </a:solidFill>
                <a:effectLst/>
                <a:latin typeface="+mn-lt"/>
                <a:ea typeface="+mn-ea"/>
                <a:cs typeface="+mn-cs"/>
              </a:rPr>
              <a:t>American Heart Association, 1990; </a:t>
            </a:r>
            <a:r>
              <a:rPr lang="en-US" sz="1200" b="1" kern="1200" dirty="0">
                <a:solidFill>
                  <a:schemeClr val="tx1"/>
                </a:solidFill>
                <a:effectLst/>
                <a:latin typeface="+mn-lt"/>
                <a:ea typeface="+mn-ea"/>
                <a:cs typeface="+mn-cs"/>
              </a:rPr>
              <a:t>82</a:t>
            </a:r>
            <a:r>
              <a:rPr lang="en-US" sz="1200" kern="1200" dirty="0">
                <a:solidFill>
                  <a:schemeClr val="tx1"/>
                </a:solidFill>
                <a:effectLst/>
                <a:latin typeface="+mn-lt"/>
                <a:ea typeface="+mn-ea"/>
                <a:cs typeface="+mn-cs"/>
              </a:rPr>
              <a:t>(5): 1847–1853. </a:t>
            </a:r>
          </a:p>
          <a:p>
            <a:r>
              <a:rPr lang="en-US" sz="1200" b="1" kern="1200" dirty="0">
                <a:solidFill>
                  <a:schemeClr val="tx1"/>
                </a:solidFill>
                <a:effectLst/>
                <a:latin typeface="+mn-lt"/>
                <a:ea typeface="+mn-ea"/>
                <a:cs typeface="+mn-cs"/>
              </a:rPr>
              <a:t>[3]</a:t>
            </a:r>
            <a:r>
              <a:rPr lang="en-US" sz="1200" b="1" kern="1200" dirty="0" err="1">
                <a:solidFill>
                  <a:schemeClr val="tx1"/>
                </a:solidFill>
                <a:effectLst/>
                <a:latin typeface="+mn-lt"/>
                <a:ea typeface="+mn-ea"/>
                <a:cs typeface="+mn-cs"/>
              </a:rPr>
              <a:t>Braunwald</a:t>
            </a:r>
            <a:r>
              <a:rPr lang="en-US" sz="1200" b="1" kern="1200" dirty="0">
                <a:solidFill>
                  <a:schemeClr val="tx1"/>
                </a:solidFill>
                <a:effectLst/>
                <a:latin typeface="+mn-lt"/>
                <a:ea typeface="+mn-ea"/>
                <a:cs typeface="+mn-cs"/>
              </a:rPr>
              <a:t> E, Cannon CP, McCabe CH</a:t>
            </a:r>
            <a:r>
              <a:rPr lang="en-US" sz="1200" kern="1200" dirty="0">
                <a:solidFill>
                  <a:schemeClr val="tx1"/>
                </a:solidFill>
                <a:effectLst/>
                <a:latin typeface="+mn-lt"/>
                <a:ea typeface="+mn-ea"/>
                <a:cs typeface="+mn-cs"/>
              </a:rPr>
              <a:t>. Use of composite endpoints in thrombolysis trials of acute myocardial infarction. </a:t>
            </a:r>
            <a:r>
              <a:rPr lang="en-US" sz="1200" i="1" kern="1200" dirty="0">
                <a:solidFill>
                  <a:schemeClr val="tx1"/>
                </a:solidFill>
                <a:effectLst/>
                <a:latin typeface="+mn-lt"/>
                <a:ea typeface="+mn-ea"/>
                <a:cs typeface="+mn-cs"/>
              </a:rPr>
              <a:t>The American Journal of Cardiology </a:t>
            </a:r>
            <a:r>
              <a:rPr lang="en-US" sz="1200" kern="1200" dirty="0">
                <a:solidFill>
                  <a:schemeClr val="tx1"/>
                </a:solidFill>
                <a:effectLst/>
                <a:latin typeface="+mn-lt"/>
                <a:ea typeface="+mn-ea"/>
                <a:cs typeface="+mn-cs"/>
              </a:rPr>
              <a:t>1993; </a:t>
            </a:r>
            <a:r>
              <a:rPr lang="en-US" sz="1200" b="1" kern="1200" dirty="0">
                <a:solidFill>
                  <a:schemeClr val="tx1"/>
                </a:solidFill>
                <a:effectLst/>
                <a:latin typeface="+mn-lt"/>
                <a:ea typeface="+mn-ea"/>
                <a:cs typeface="+mn-cs"/>
              </a:rPr>
              <a:t>72</a:t>
            </a:r>
            <a:r>
              <a:rPr lang="en-US" sz="1200" kern="1200" dirty="0">
                <a:solidFill>
                  <a:schemeClr val="tx1"/>
                </a:solidFill>
                <a:effectLst/>
                <a:latin typeface="+mn-lt"/>
                <a:ea typeface="+mn-ea"/>
                <a:cs typeface="+mn-cs"/>
              </a:rPr>
              <a:t>(19): G3–G12. </a:t>
            </a:r>
          </a:p>
          <a:p>
            <a:r>
              <a:rPr lang="en-US" sz="1200" b="1" kern="1200" dirty="0">
                <a:solidFill>
                  <a:schemeClr val="tx1"/>
                </a:solidFill>
                <a:effectLst/>
                <a:latin typeface="+mn-lt"/>
                <a:ea typeface="+mn-ea"/>
                <a:cs typeface="+mn-cs"/>
              </a:rPr>
              <a:t>[4]</a:t>
            </a:r>
            <a:r>
              <a:rPr lang="en-US" sz="1200" b="1" kern="1200" dirty="0" err="1">
                <a:solidFill>
                  <a:schemeClr val="tx1"/>
                </a:solidFill>
                <a:effectLst/>
                <a:latin typeface="+mn-lt"/>
                <a:ea typeface="+mn-ea"/>
                <a:cs typeface="+mn-cs"/>
              </a:rPr>
              <a:t>Ferreira-González</a:t>
            </a:r>
            <a:r>
              <a:rPr lang="en-US" sz="1200" b="1" kern="1200" dirty="0">
                <a:solidFill>
                  <a:schemeClr val="tx1"/>
                </a:solidFill>
                <a:effectLst/>
                <a:latin typeface="+mn-lt"/>
                <a:ea typeface="+mn-ea"/>
                <a:cs typeface="+mn-cs"/>
              </a:rPr>
              <a:t> I, </a:t>
            </a:r>
            <a:r>
              <a:rPr lang="en-US" sz="1200" b="1" kern="1200" dirty="0" err="1">
                <a:solidFill>
                  <a:schemeClr val="tx1"/>
                </a:solidFill>
                <a:effectLst/>
                <a:latin typeface="+mn-lt"/>
                <a:ea typeface="+mn-ea"/>
                <a:cs typeface="+mn-cs"/>
              </a:rPr>
              <a:t>Busse</a:t>
            </a:r>
            <a:r>
              <a:rPr lang="en-US" sz="1200" b="1" kern="1200" dirty="0">
                <a:solidFill>
                  <a:schemeClr val="tx1"/>
                </a:solidFill>
                <a:effectLst/>
                <a:latin typeface="+mn-lt"/>
                <a:ea typeface="+mn-ea"/>
                <a:cs typeface="+mn-cs"/>
              </a:rPr>
              <a:t> JW, Heels-</a:t>
            </a:r>
            <a:r>
              <a:rPr lang="en-US" sz="1200" b="1" kern="1200" dirty="0" err="1">
                <a:solidFill>
                  <a:schemeClr val="tx1"/>
                </a:solidFill>
                <a:effectLst/>
                <a:latin typeface="+mn-lt"/>
                <a:ea typeface="+mn-ea"/>
                <a:cs typeface="+mn-cs"/>
              </a:rPr>
              <a:t>Ansdell</a:t>
            </a:r>
            <a:r>
              <a:rPr lang="en-US" sz="1200" b="1" kern="1200" dirty="0">
                <a:solidFill>
                  <a:schemeClr val="tx1"/>
                </a:solidFill>
                <a:effectLst/>
                <a:latin typeface="+mn-lt"/>
                <a:ea typeface="+mn-ea"/>
                <a:cs typeface="+mn-cs"/>
              </a:rPr>
              <a:t> D, </a:t>
            </a:r>
            <a:r>
              <a:rPr lang="en-US" sz="1200" b="1" i="1" kern="1200" dirty="0">
                <a:solidFill>
                  <a:schemeClr val="tx1"/>
                </a:solidFill>
                <a:effectLst/>
                <a:latin typeface="+mn-lt"/>
                <a:ea typeface="+mn-ea"/>
                <a:cs typeface="+mn-cs"/>
              </a:rPr>
              <a:t>et al. </a:t>
            </a:r>
            <a:r>
              <a:rPr lang="en-US" sz="1200" kern="1200" dirty="0">
                <a:solidFill>
                  <a:schemeClr val="tx1"/>
                </a:solidFill>
                <a:effectLst/>
                <a:latin typeface="+mn-lt"/>
                <a:ea typeface="+mn-ea"/>
                <a:cs typeface="+mn-cs"/>
              </a:rPr>
              <a:t>Problems with use of composite end points in cardiovascular trials: systematic review of </a:t>
            </a:r>
            <a:r>
              <a:rPr lang="en-US" sz="1200" kern="1200" dirty="0" err="1">
                <a:solidFill>
                  <a:schemeClr val="tx1"/>
                </a:solidFill>
                <a:effectLst/>
                <a:latin typeface="+mn-lt"/>
                <a:ea typeface="+mn-ea"/>
                <a:cs typeface="+mn-cs"/>
              </a:rPr>
              <a:t>randomised</a:t>
            </a:r>
            <a:r>
              <a:rPr lang="en-US" sz="1200" kern="1200" dirty="0">
                <a:solidFill>
                  <a:schemeClr val="tx1"/>
                </a:solidFill>
                <a:effectLst/>
                <a:latin typeface="+mn-lt"/>
                <a:ea typeface="+mn-ea"/>
                <a:cs typeface="+mn-cs"/>
              </a:rPr>
              <a:t> controlled trials. </a:t>
            </a:r>
            <a:r>
              <a:rPr lang="en-US" sz="1200" i="1" kern="1200" dirty="0">
                <a:solidFill>
                  <a:schemeClr val="tx1"/>
                </a:solidFill>
                <a:effectLst/>
                <a:latin typeface="+mn-lt"/>
                <a:ea typeface="+mn-ea"/>
                <a:cs typeface="+mn-cs"/>
              </a:rPr>
              <a:t>BMJ (Clinical research ed.) </a:t>
            </a:r>
            <a:r>
              <a:rPr lang="en-US" sz="1200" kern="1200" dirty="0">
                <a:solidFill>
                  <a:schemeClr val="tx1"/>
                </a:solidFill>
                <a:effectLst/>
                <a:latin typeface="+mn-lt"/>
                <a:ea typeface="+mn-ea"/>
                <a:cs typeface="+mn-cs"/>
              </a:rPr>
              <a:t>2007; </a:t>
            </a:r>
            <a:r>
              <a:rPr lang="en-US" sz="1200" b="1" kern="1200" dirty="0">
                <a:solidFill>
                  <a:schemeClr val="tx1"/>
                </a:solidFill>
                <a:effectLst/>
                <a:latin typeface="+mn-lt"/>
                <a:ea typeface="+mn-ea"/>
                <a:cs typeface="+mn-cs"/>
              </a:rPr>
              <a:t>334</a:t>
            </a:r>
            <a:r>
              <a:rPr lang="en-US" sz="1200" kern="1200" dirty="0">
                <a:solidFill>
                  <a:schemeClr val="tx1"/>
                </a:solidFill>
                <a:effectLst/>
                <a:latin typeface="+mn-lt"/>
                <a:ea typeface="+mn-ea"/>
                <a:cs typeface="+mn-cs"/>
              </a:rPr>
              <a:t>(7597): 786. </a:t>
            </a:r>
          </a:p>
          <a:p>
            <a:r>
              <a:rPr lang="en-US" sz="1200" b="1" kern="1200" dirty="0">
                <a:solidFill>
                  <a:schemeClr val="tx1"/>
                </a:solidFill>
                <a:effectLst/>
                <a:latin typeface="+mn-lt"/>
                <a:ea typeface="+mn-ea"/>
                <a:cs typeface="+mn-cs"/>
              </a:rPr>
              <a:t>[5]Hussain A, </a:t>
            </a:r>
            <a:r>
              <a:rPr lang="en-US" sz="1200" b="1" kern="1200" dirty="0" err="1">
                <a:solidFill>
                  <a:schemeClr val="tx1"/>
                </a:solidFill>
                <a:effectLst/>
                <a:latin typeface="+mn-lt"/>
                <a:ea typeface="+mn-ea"/>
                <a:cs typeface="+mn-cs"/>
              </a:rPr>
              <a:t>Misra</a:t>
            </a:r>
            <a:r>
              <a:rPr lang="en-US" sz="1200" b="1" kern="1200" dirty="0">
                <a:solidFill>
                  <a:schemeClr val="tx1"/>
                </a:solidFill>
                <a:effectLst/>
                <a:latin typeface="+mn-lt"/>
                <a:ea typeface="+mn-ea"/>
                <a:cs typeface="+mn-cs"/>
              </a:rPr>
              <a:t> A, Bozkurt B</a:t>
            </a:r>
            <a:r>
              <a:rPr lang="en-US" sz="1200" kern="1200" dirty="0">
                <a:solidFill>
                  <a:schemeClr val="tx1"/>
                </a:solidFill>
                <a:effectLst/>
                <a:latin typeface="+mn-lt"/>
                <a:ea typeface="+mn-ea"/>
                <a:cs typeface="+mn-cs"/>
              </a:rPr>
              <a:t>. Endpoints in Heart Failure Drug Development. </a:t>
            </a:r>
            <a:r>
              <a:rPr lang="en-US" sz="1200" i="1" kern="1200" dirty="0">
                <a:solidFill>
                  <a:schemeClr val="tx1"/>
                </a:solidFill>
                <a:effectLst/>
                <a:latin typeface="+mn-lt"/>
                <a:ea typeface="+mn-ea"/>
                <a:cs typeface="+mn-cs"/>
              </a:rPr>
              <a:t>Cardiac Failure Review </a:t>
            </a:r>
            <a:r>
              <a:rPr lang="en-US" sz="1200" kern="1200" dirty="0">
                <a:solidFill>
                  <a:schemeClr val="tx1"/>
                </a:solidFill>
                <a:effectLst/>
                <a:latin typeface="+mn-lt"/>
                <a:ea typeface="+mn-ea"/>
                <a:cs typeface="+mn-cs"/>
              </a:rPr>
              <a:t>2022; </a:t>
            </a:r>
            <a:r>
              <a:rPr lang="en-US" sz="1200" b="1" kern="1200" dirty="0">
                <a:solidFill>
                  <a:schemeClr val="tx1"/>
                </a:solidFill>
                <a:effectLst/>
                <a:latin typeface="+mn-lt"/>
                <a:ea typeface="+mn-ea"/>
                <a:cs typeface="+mn-cs"/>
              </a:rPr>
              <a:t>8</a:t>
            </a:r>
            <a:r>
              <a:rPr lang="en-US" sz="1200" kern="1200" dirty="0">
                <a:solidFill>
                  <a:schemeClr val="tx1"/>
                </a:solidFill>
                <a:effectLst/>
                <a:latin typeface="+mn-lt"/>
                <a:ea typeface="+mn-ea"/>
                <a:cs typeface="+mn-cs"/>
              </a:rPr>
              <a:t>: e01. </a:t>
            </a:r>
          </a:p>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half of cardiovascular trials have adopted a composite endpoint inclusive of morbidity and mortality </a:t>
            </a:r>
          </a:p>
          <a:p>
            <a:endParaRPr lang="en-US" dirty="0"/>
          </a:p>
          <a:p>
            <a:endParaRPr lang="en-US" dirty="0"/>
          </a:p>
          <a:p>
            <a:endParaRPr lang="en-US" dirty="0"/>
          </a:p>
          <a:p>
            <a:endParaRPr lang="en-US" dirty="0"/>
          </a:p>
          <a:p>
            <a:r>
              <a:rPr lang="en-US" dirty="0"/>
              <a:t>Present the paper: 15 min, following the JAMA slides of collaboration 2 class.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One sentence summary/conclusion: the difference between </a:t>
            </a:r>
            <a:r>
              <a:rPr lang="en-US" dirty="0" err="1"/>
              <a:t>covid</a:t>
            </a:r>
            <a:r>
              <a:rPr lang="en-US" dirty="0"/>
              <a:t> and AHF in terms of use of ordinal outcome is for </a:t>
            </a:r>
            <a:r>
              <a:rPr lang="en-US" dirty="0" err="1"/>
              <a:t>covid</a:t>
            </a:r>
            <a:r>
              <a:rPr lang="en-US" dirty="0"/>
              <a:t> there is a strong voice like WHO and other  association to put out some guidance.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Information about the evolution cannot be shown through our result, so need to show our literatures. (list key messages in our introduction)</a:t>
            </a:r>
          </a:p>
          <a:p>
            <a:endParaRPr lang="en-US" dirty="0"/>
          </a:p>
          <a:p>
            <a:r>
              <a:rPr lang="en-US" dirty="0"/>
              <a:t>The difference in the evolution </a:t>
            </a:r>
          </a:p>
          <a:p>
            <a:r>
              <a:rPr lang="en-US" dirty="0"/>
              <a:t>Why the use of composite endpoint is promoted so quickly.</a:t>
            </a:r>
          </a:p>
          <a:p>
            <a:endParaRPr lang="en-US" dirty="0"/>
          </a:p>
          <a:p>
            <a:r>
              <a:rPr lang="en-US" dirty="0"/>
              <a:t>Evolution of endpoints </a:t>
            </a:r>
          </a:p>
          <a:p>
            <a:r>
              <a:rPr lang="en-US" dirty="0"/>
              <a:t>Side by side (two diseases)</a:t>
            </a:r>
          </a:p>
          <a:p>
            <a:r>
              <a:rPr lang="en-US" dirty="0"/>
              <a:t>Provide context </a:t>
            </a:r>
          </a:p>
          <a:p>
            <a:endParaRPr lang="en-US" dirty="0"/>
          </a:p>
        </p:txBody>
      </p:sp>
      <p:sp>
        <p:nvSpPr>
          <p:cNvPr id="4" name="Slide Number Placeholder 3"/>
          <p:cNvSpPr>
            <a:spLocks noGrp="1"/>
          </p:cNvSpPr>
          <p:nvPr>
            <p:ph type="sldNum" sz="quarter" idx="5"/>
          </p:nvPr>
        </p:nvSpPr>
        <p:spPr/>
        <p:txBody>
          <a:bodyPr/>
          <a:lstStyle/>
          <a:p>
            <a:fld id="{2A244C8A-3E99-9F49-9017-E4C57AB53FC6}" type="slidenum">
              <a:rPr lang="en-US" smtClean="0"/>
              <a:t>13</a:t>
            </a:fld>
            <a:endParaRPr lang="en-US"/>
          </a:p>
        </p:txBody>
      </p:sp>
    </p:spTree>
    <p:extLst>
      <p:ext uri="{BB962C8B-B14F-4D97-AF65-F5344CB8AC3E}">
        <p14:creationId xmlns:p14="http://schemas.microsoft.com/office/powerpoint/2010/main" val="42801657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r>
              <a:rPr lang="en-US" dirty="0"/>
              <a:t>Based on what we see, there is uptake of use of composite outcome</a:t>
            </a:r>
          </a:p>
          <a:p>
            <a:endParaRPr lang="en-US" dirty="0"/>
          </a:p>
          <a:p>
            <a:r>
              <a:rPr lang="en-US" dirty="0"/>
              <a:t>Most AHF still use survival, so in the simulation we also focus on the survival</a:t>
            </a:r>
          </a:p>
          <a:p>
            <a:endParaRPr lang="en-US" dirty="0"/>
          </a:p>
          <a:p>
            <a:endParaRPr lang="en-US" dirty="0"/>
          </a:p>
        </p:txBody>
      </p:sp>
      <p:sp>
        <p:nvSpPr>
          <p:cNvPr id="4" name="Slide Number Placeholder 3"/>
          <p:cNvSpPr>
            <a:spLocks noGrp="1"/>
          </p:cNvSpPr>
          <p:nvPr>
            <p:ph type="sldNum" sz="quarter" idx="5"/>
          </p:nvPr>
        </p:nvSpPr>
        <p:spPr/>
        <p:txBody>
          <a:bodyPr/>
          <a:lstStyle/>
          <a:p>
            <a:fld id="{2A244C8A-3E99-9F49-9017-E4C57AB53FC6}" type="slidenum">
              <a:rPr lang="en-US" smtClean="0"/>
              <a:t>14</a:t>
            </a:fld>
            <a:endParaRPr lang="en-US"/>
          </a:p>
        </p:txBody>
      </p:sp>
    </p:spTree>
    <p:extLst>
      <p:ext uri="{BB962C8B-B14F-4D97-AF65-F5344CB8AC3E}">
        <p14:creationId xmlns:p14="http://schemas.microsoft.com/office/powerpoint/2010/main" val="22236155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Understanding the power of different ways of defining survival and ordinal composite endpoints.</a:t>
            </a:r>
          </a:p>
        </p:txBody>
      </p:sp>
      <p:sp>
        <p:nvSpPr>
          <p:cNvPr id="4" name="Slide Number Placeholder 3"/>
          <p:cNvSpPr>
            <a:spLocks noGrp="1"/>
          </p:cNvSpPr>
          <p:nvPr>
            <p:ph type="sldNum" sz="quarter" idx="5"/>
          </p:nvPr>
        </p:nvSpPr>
        <p:spPr/>
        <p:txBody>
          <a:bodyPr/>
          <a:lstStyle/>
          <a:p>
            <a:fld id="{2A244C8A-3E99-9F49-9017-E4C57AB53FC6}" type="slidenum">
              <a:rPr lang="en-US" smtClean="0"/>
              <a:t>15</a:t>
            </a:fld>
            <a:endParaRPr lang="en-US"/>
          </a:p>
        </p:txBody>
      </p:sp>
    </p:spTree>
    <p:extLst>
      <p:ext uri="{BB962C8B-B14F-4D97-AF65-F5344CB8AC3E}">
        <p14:creationId xmlns:p14="http://schemas.microsoft.com/office/powerpoint/2010/main" val="8557575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2400" dirty="0"/>
              <a:t>Layer 0. Simulate single outcome, i.e., components</a:t>
            </a:r>
          </a:p>
          <a:p>
            <a:pPr lvl="1"/>
            <a:r>
              <a:rPr lang="en-US" sz="2000" dirty="0"/>
              <a:t>3 survival components (death included)</a:t>
            </a:r>
          </a:p>
          <a:p>
            <a:pPr lvl="1"/>
            <a:r>
              <a:rPr lang="en-US" sz="2000" dirty="0"/>
              <a:t>6 binary components</a:t>
            </a:r>
          </a:p>
          <a:p>
            <a:pPr lvl="0"/>
            <a:r>
              <a:rPr lang="en-US" sz="2400" dirty="0"/>
              <a:t>Layer 1. Combining same type of components</a:t>
            </a:r>
          </a:p>
          <a:p>
            <a:pPr lvl="1"/>
            <a:r>
              <a:rPr lang="en-US" sz="2000" dirty="0"/>
              <a:t>Survival composite: </a:t>
            </a:r>
          </a:p>
          <a:p>
            <a:pPr lvl="2">
              <a:buFont typeface="Courier New" panose="02070309020205020404" pitchFamily="49" charset="0"/>
              <a:buChar char="o"/>
            </a:pPr>
            <a:r>
              <a:rPr lang="en-US" dirty="0"/>
              <a:t>combining 3 survival components into time-to-first event;</a:t>
            </a:r>
          </a:p>
          <a:p>
            <a:pPr lvl="1"/>
            <a:r>
              <a:rPr lang="en-US" sz="2000" dirty="0"/>
              <a:t>Binary composite: </a:t>
            </a:r>
          </a:p>
          <a:p>
            <a:pPr lvl="2">
              <a:buFont typeface="Courier New" panose="02070309020205020404" pitchFamily="49" charset="0"/>
              <a:buChar char="o"/>
            </a:pPr>
            <a:r>
              <a:rPr lang="en-US" dirty="0"/>
              <a:t>combining 6 binaries into yes/no if any of those happen.</a:t>
            </a:r>
          </a:p>
          <a:p>
            <a:pPr lvl="1"/>
            <a:r>
              <a:rPr lang="en-US" sz="2000" dirty="0"/>
              <a:t>Ordinal composite</a:t>
            </a:r>
          </a:p>
          <a:p>
            <a:pPr lvl="2"/>
            <a:r>
              <a:rPr lang="en-US" dirty="0"/>
              <a:t>sum up, no order in binary component.</a:t>
            </a:r>
          </a:p>
          <a:p>
            <a:pPr lvl="2"/>
            <a:r>
              <a:rPr lang="en-US" dirty="0"/>
              <a:t>ordered by severity with a prespecified rank, e.g., assuming binary component 1 is the most severe one, two is less severe, etc.)</a:t>
            </a:r>
          </a:p>
          <a:p>
            <a:endParaRPr lang="en-US" dirty="0"/>
          </a:p>
        </p:txBody>
      </p:sp>
      <p:sp>
        <p:nvSpPr>
          <p:cNvPr id="4" name="Slide Number Placeholder 3"/>
          <p:cNvSpPr>
            <a:spLocks noGrp="1"/>
          </p:cNvSpPr>
          <p:nvPr>
            <p:ph type="sldNum" sz="quarter" idx="5"/>
          </p:nvPr>
        </p:nvSpPr>
        <p:spPr/>
        <p:txBody>
          <a:bodyPr/>
          <a:lstStyle/>
          <a:p>
            <a:fld id="{657B71ED-7AFB-D74B-A45E-EC68BFB66B2F}" type="slidenum">
              <a:rPr lang="en-US" smtClean="0"/>
              <a:t>16</a:t>
            </a:fld>
            <a:endParaRPr lang="en-US"/>
          </a:p>
        </p:txBody>
      </p:sp>
    </p:spTree>
    <p:extLst>
      <p:ext uri="{BB962C8B-B14F-4D97-AF65-F5344CB8AC3E}">
        <p14:creationId xmlns:p14="http://schemas.microsoft.com/office/powerpoint/2010/main" val="1167996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Unified title line.</a:t>
            </a:r>
          </a:p>
          <a:p>
            <a:r>
              <a:rPr lang="en-US" dirty="0"/>
              <a:t>Know where we are regarding Section </a:t>
            </a:r>
          </a:p>
          <a:p>
            <a:endParaRPr lang="en-US" dirty="0"/>
          </a:p>
          <a:p>
            <a:r>
              <a:rPr lang="en-US" dirty="0"/>
              <a:t>Choice of adjusting covariates effect size is based on the fact that # most time binary covariates will have larger effect than continuous outcome. We just fixed the positive/negative effect, the numeric number is just a random small number.</a:t>
            </a:r>
          </a:p>
          <a:p>
            <a:endParaRPr lang="en-US" dirty="0"/>
          </a:p>
          <a:p>
            <a:r>
              <a:rPr lang="en-US" sz="1200" dirty="0" err="1">
                <a:latin typeface="Helvetica" pitchFamily="2" charset="0"/>
              </a:rPr>
              <a:t>beta_C</a:t>
            </a:r>
            <a:r>
              <a:rPr lang="en-US" sz="1200" dirty="0">
                <a:latin typeface="Helvetica" pitchFamily="2" charset="0"/>
              </a:rPr>
              <a:t>: notations.</a:t>
            </a:r>
          </a:p>
          <a:p>
            <a:endParaRPr lang="en-US" dirty="0"/>
          </a:p>
        </p:txBody>
      </p:sp>
      <p:sp>
        <p:nvSpPr>
          <p:cNvPr id="4" name="Slide Number Placeholder 3"/>
          <p:cNvSpPr>
            <a:spLocks noGrp="1"/>
          </p:cNvSpPr>
          <p:nvPr>
            <p:ph type="sldNum" sz="quarter" idx="5"/>
          </p:nvPr>
        </p:nvSpPr>
        <p:spPr/>
        <p:txBody>
          <a:bodyPr/>
          <a:lstStyle/>
          <a:p>
            <a:fld id="{657B71ED-7AFB-D74B-A45E-EC68BFB66B2F}" type="slidenum">
              <a:rPr lang="en-US" smtClean="0"/>
              <a:t>17</a:t>
            </a:fld>
            <a:endParaRPr lang="en-US"/>
          </a:p>
        </p:txBody>
      </p:sp>
    </p:spTree>
    <p:extLst>
      <p:ext uri="{BB962C8B-B14F-4D97-AF65-F5344CB8AC3E}">
        <p14:creationId xmlns:p14="http://schemas.microsoft.com/office/powerpoint/2010/main" val="345166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a:t>Estimation </a:t>
            </a:r>
            <a:r>
              <a:rPr lang="en-US" sz="1200" b="1" i="0" kern="1200" dirty="0">
                <a:solidFill>
                  <a:schemeClr val="tx1"/>
                </a:solidFill>
                <a:effectLst/>
                <a:latin typeface="+mn-lt"/>
                <a:ea typeface="+mn-ea"/>
                <a:cs typeface="+mn-cs"/>
              </a:rPr>
              <a:t>By fitting Cox regression proportional hazard model</a:t>
            </a:r>
            <a:endParaRPr lang="en-US" dirty="0"/>
          </a:p>
          <a:p>
            <a:endParaRPr lang="en-US" dirty="0"/>
          </a:p>
          <a:p>
            <a:r>
              <a:rPr lang="en-US" dirty="0"/>
              <a:t>Choice of adjusting covariates effect size is based on the fact that # most time binary covariates will have larger effect than continuous outcome. We just fixed the positive/negative effect, the numeric number is just a random small number.</a:t>
            </a:r>
          </a:p>
          <a:p>
            <a:endParaRPr lang="en-US" dirty="0"/>
          </a:p>
          <a:p>
            <a:r>
              <a:rPr lang="en-US" dirty="0"/>
              <a:t># generate X and covariates, these should be different across simulations, and vary across ns, but same for 3 outcomes.</a:t>
            </a:r>
          </a:p>
        </p:txBody>
      </p:sp>
      <p:sp>
        <p:nvSpPr>
          <p:cNvPr id="4" name="Slide Number Placeholder 3"/>
          <p:cNvSpPr>
            <a:spLocks noGrp="1"/>
          </p:cNvSpPr>
          <p:nvPr>
            <p:ph type="sldNum" sz="quarter" idx="5"/>
          </p:nvPr>
        </p:nvSpPr>
        <p:spPr/>
        <p:txBody>
          <a:bodyPr/>
          <a:lstStyle/>
          <a:p>
            <a:fld id="{657B71ED-7AFB-D74B-A45E-EC68BFB66B2F}" type="slidenum">
              <a:rPr lang="en-US" smtClean="0"/>
              <a:t>18</a:t>
            </a:fld>
            <a:endParaRPr lang="en-US"/>
          </a:p>
        </p:txBody>
      </p:sp>
    </p:spTree>
    <p:extLst>
      <p:ext uri="{BB962C8B-B14F-4D97-AF65-F5344CB8AC3E}">
        <p14:creationId xmlns:p14="http://schemas.microsoft.com/office/powerpoint/2010/main" val="24598388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Need to let clinician know:</a:t>
            </a:r>
          </a:p>
          <a:p>
            <a:r>
              <a:rPr lang="en-US" dirty="0"/>
              <a:t>Here we evaluate power, but doesn’t mean power is not everything one needs to consider when you design a trial</a:t>
            </a:r>
          </a:p>
          <a:p>
            <a:r>
              <a:rPr lang="en-US" dirty="0"/>
              <a:t>We talked about benefits of composite endpoints, including multiple information into 1.</a:t>
            </a:r>
          </a:p>
          <a:p>
            <a:r>
              <a:rPr lang="en-US" dirty="0"/>
              <a:t>In this case, survival composite endpoint is defined as time to the first, it might be how it was defined resulting in what we observed.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Result also depends on the way of defining the CE.</a:t>
            </a:r>
          </a:p>
          <a:p>
            <a:endParaRPr lang="en-US" dirty="0"/>
          </a:p>
          <a:p>
            <a:r>
              <a:rPr lang="en-US" dirty="0"/>
              <a:t>If there is a better way to utilize survival components</a:t>
            </a:r>
          </a:p>
          <a:p>
            <a:r>
              <a:rPr lang="en-US" dirty="0"/>
              <a:t>This is actually in our literature review (Introduction, find this), there is limitation of only using time to first, and how to overcome this limitation</a:t>
            </a:r>
          </a:p>
          <a:p>
            <a:endParaRPr lang="en-US" dirty="0"/>
          </a:p>
          <a:p>
            <a:r>
              <a:rPr lang="en-US" dirty="0"/>
              <a:t>Here we defined this way since it is most intuitive </a:t>
            </a:r>
          </a:p>
          <a:p>
            <a:endParaRPr lang="en-US" dirty="0"/>
          </a:p>
          <a:p>
            <a:r>
              <a:rPr lang="en-US" dirty="0"/>
              <a:t>MAKE sure don’t overstate what we observed in the simulation.</a:t>
            </a:r>
          </a:p>
          <a:p>
            <a:endParaRPr lang="en-US" dirty="0"/>
          </a:p>
          <a:p>
            <a:endParaRPr lang="en-US" dirty="0"/>
          </a:p>
          <a:p>
            <a:endParaRPr lang="en-US" dirty="0"/>
          </a:p>
          <a:p>
            <a:endParaRPr lang="en-US" dirty="0"/>
          </a:p>
          <a:p>
            <a:r>
              <a:rPr lang="en-US" dirty="0"/>
              <a:t>Refine the figure texts later.</a:t>
            </a:r>
          </a:p>
          <a:p>
            <a:pPr marL="342900" indent="-342900">
              <a:buFont typeface="+mj-lt"/>
              <a:buAutoNum type="arabicPeriod"/>
            </a:pPr>
            <a:r>
              <a:rPr lang="en-US" sz="1200" dirty="0">
                <a:latin typeface="Helvetica" pitchFamily="2" charset="0"/>
              </a:rPr>
              <a:t>The composite time to first outcome, compared to the best individual outcome, not gives the best power in most cases.</a:t>
            </a:r>
          </a:p>
          <a:p>
            <a:pPr marL="342900" indent="-342900">
              <a:buFont typeface="+mj-lt"/>
              <a:buAutoNum type="arabicPeriod"/>
            </a:pPr>
            <a:r>
              <a:rPr lang="en-US" sz="1200" dirty="0">
                <a:latin typeface="Helvetica" pitchFamily="2" charset="0"/>
              </a:rPr>
              <a:t>In some special cases, where two single outcomes have same prevalence (0.1, represented by squares) and same non-zero treatment effect, the use of composite outcome increases the power.</a:t>
            </a:r>
          </a:p>
          <a:p>
            <a:pPr marL="342900" indent="-342900">
              <a:buFont typeface="+mj-lt"/>
              <a:buAutoNum type="arabicPeriod"/>
            </a:pPr>
            <a:r>
              <a:rPr lang="en-US" sz="1200" dirty="0">
                <a:latin typeface="Helvetica" pitchFamily="2" charset="0"/>
              </a:rPr>
              <a:t>Conclusion: the use of composite outcome includes more information (doubles event rate), however the corresponding effect size is diluted by individual outcome with no effect, which results in loss of power.</a:t>
            </a:r>
          </a:p>
          <a:p>
            <a:endParaRPr lang="en-US" dirty="0"/>
          </a:p>
          <a:p>
            <a:r>
              <a:rPr lang="en-US" dirty="0"/>
              <a:t>&gt; </a:t>
            </a:r>
            <a:r>
              <a:rPr lang="en-US" dirty="0" err="1"/>
              <a:t>topPower</a:t>
            </a:r>
            <a:r>
              <a:rPr lang="en-US" dirty="0"/>
              <a:t> %&gt;% filter(</a:t>
            </a:r>
            <a:r>
              <a:rPr lang="en-US" dirty="0" err="1"/>
              <a:t>SurvY</a:t>
            </a:r>
            <a:r>
              <a:rPr lang="en-US" dirty="0"/>
              <a:t>=='Composite') %&gt;% </a:t>
            </a:r>
            <a:r>
              <a:rPr lang="en-US" dirty="0" err="1"/>
              <a:t>as.data.frame</a:t>
            </a:r>
            <a:endParaRPr lang="en-US" dirty="0"/>
          </a:p>
          <a:p>
            <a:r>
              <a:rPr lang="en-US" dirty="0"/>
              <a:t>      </a:t>
            </a:r>
            <a:r>
              <a:rPr lang="en-US" dirty="0" err="1"/>
              <a:t>SurvY</a:t>
            </a:r>
            <a:r>
              <a:rPr lang="en-US" dirty="0"/>
              <a:t>     n power </a:t>
            </a:r>
            <a:r>
              <a:rPr lang="en-US" dirty="0" err="1"/>
              <a:t>mean_event_rate</a:t>
            </a:r>
            <a:r>
              <a:rPr lang="en-US" dirty="0"/>
              <a:t> </a:t>
            </a:r>
            <a:r>
              <a:rPr lang="en-US" dirty="0" err="1"/>
              <a:t>mean_est_coef</a:t>
            </a:r>
            <a:r>
              <a:rPr lang="en-US" dirty="0"/>
              <a:t> prevalence </a:t>
            </a:r>
            <a:r>
              <a:rPr lang="en-US" dirty="0" err="1"/>
              <a:t>beta_X</a:t>
            </a:r>
            <a:r>
              <a:rPr lang="en-US" dirty="0"/>
              <a:t> beta_C1 beta_C2 lamb0</a:t>
            </a:r>
          </a:p>
          <a:p>
            <a:r>
              <a:rPr lang="en-US" dirty="0"/>
              <a:t>1 Composite  5000 0.639       0.2224296    -0.1381521         NA   &lt;NA&gt;      NA      NA    NA</a:t>
            </a:r>
          </a:p>
          <a:p>
            <a:r>
              <a:rPr lang="en-US" dirty="0"/>
              <a:t>2 Composite 10000 0.942       0.2221163    -0.1418098         NA   &lt;NA&gt;      NA      NA    NA</a:t>
            </a:r>
          </a:p>
          <a:p>
            <a:r>
              <a:rPr lang="en-US" dirty="0"/>
              <a:t>3 Composite   500 0.362       0.2182100    -0.3245931         NA   &lt;NA&gt;      NA      NA    NA</a:t>
            </a:r>
          </a:p>
          <a:p>
            <a:r>
              <a:rPr lang="en-US" dirty="0"/>
              <a:t>4 Composite  1000 0.658       0.2184050    -0.3188363         NA   &lt;NA&gt;      NA      NA    NA</a:t>
            </a:r>
          </a:p>
          <a:p>
            <a:r>
              <a:rPr lang="en-US" dirty="0"/>
              <a:t>5 Composite  5000 1.000       0.2183340    -0.3231650         NA   &lt;NA&gt;      NA      NA    NA</a:t>
            </a:r>
          </a:p>
          <a:p>
            <a:r>
              <a:rPr lang="en-US" dirty="0"/>
              <a:t>6 Composite 10000 0.993       0.3571323    -0.1286721         NA   &lt;NA&gt;      NA      NA    NA</a:t>
            </a:r>
          </a:p>
          <a:p>
            <a:r>
              <a:rPr lang="en-US" dirty="0"/>
              <a:t>  </a:t>
            </a:r>
            <a:r>
              <a:rPr lang="en-US" dirty="0" err="1"/>
              <a:t>exp_rate</a:t>
            </a:r>
            <a:r>
              <a:rPr lang="en-US" dirty="0"/>
              <a:t> scenario </a:t>
            </a:r>
            <a:r>
              <a:rPr lang="en-US" dirty="0" err="1"/>
              <a:t>idx_beta_X</a:t>
            </a:r>
            <a:r>
              <a:rPr lang="en-US" dirty="0"/>
              <a:t> </a:t>
            </a:r>
            <a:r>
              <a:rPr lang="en-US" dirty="0" err="1"/>
              <a:t>idx_prev</a:t>
            </a:r>
            <a:r>
              <a:rPr lang="en-US" dirty="0"/>
              <a:t> </a:t>
            </a:r>
            <a:r>
              <a:rPr lang="en-US" dirty="0" err="1"/>
              <a:t>grp_idx</a:t>
            </a:r>
            <a:r>
              <a:rPr lang="en-US" dirty="0"/>
              <a:t>       </a:t>
            </a:r>
            <a:r>
              <a:rPr lang="en-US" dirty="0" err="1"/>
              <a:t>beta_Xs</a:t>
            </a:r>
            <a:r>
              <a:rPr lang="en-US" dirty="0"/>
              <a:t>        </a:t>
            </a:r>
            <a:r>
              <a:rPr lang="en-US" dirty="0" err="1"/>
              <a:t>Prev</a:t>
            </a:r>
            <a:endParaRPr lang="en-US" dirty="0"/>
          </a:p>
          <a:p>
            <a:r>
              <a:rPr lang="en-US" dirty="0"/>
              <a:t>1       NA        2          2        1       9 (0,-.22,-.22) (.05,.1,.1)</a:t>
            </a:r>
          </a:p>
          <a:p>
            <a:r>
              <a:rPr lang="en-US" dirty="0"/>
              <a:t>2       NA        2          2        1      10 (0,-.22,-.22) (.05,.1,.1)</a:t>
            </a:r>
          </a:p>
          <a:p>
            <a:r>
              <a:rPr lang="en-US" dirty="0"/>
              <a:t>3       NA        3          3        1      12 (0,-.51,-.51) (.05,.1,.1)</a:t>
            </a:r>
          </a:p>
          <a:p>
            <a:r>
              <a:rPr lang="en-US" dirty="0"/>
              <a:t>4       NA        3          3        1      13 (0,-.51,-.51) (.05,.1,.1)</a:t>
            </a:r>
          </a:p>
          <a:p>
            <a:r>
              <a:rPr lang="en-US" dirty="0"/>
              <a:t>5       NA        3          3        1      14 (0,-.51,-.51) (.05,.1,.1)</a:t>
            </a:r>
          </a:p>
          <a:p>
            <a:r>
              <a:rPr lang="en-US" dirty="0"/>
              <a:t>6       NA       17          2        4      85 (0,-.22,-.22) (.05,.2,.2)</a:t>
            </a:r>
          </a:p>
          <a:p>
            <a:endParaRPr lang="en-US" dirty="0"/>
          </a:p>
          <a:p>
            <a:r>
              <a:rPr lang="en-US" dirty="0"/>
              <a:t>Simplified the words</a:t>
            </a:r>
          </a:p>
          <a:p>
            <a:r>
              <a:rPr lang="en-US" dirty="0"/>
              <a:t>Frame to highlight</a:t>
            </a:r>
          </a:p>
          <a:p>
            <a:endParaRPr lang="en-US" dirty="0"/>
          </a:p>
          <a:p>
            <a:endParaRPr lang="en-US" dirty="0"/>
          </a:p>
          <a:p>
            <a:r>
              <a:rPr lang="en-US" dirty="0"/>
              <a:t>As sample size increases, power increases.</a:t>
            </a:r>
          </a:p>
          <a:p>
            <a:r>
              <a:rPr lang="en-US" dirty="0"/>
              <a:t>Outcome 1 with no effect always has the lowest power, except for the case where all </a:t>
            </a:r>
            <a:r>
              <a:rPr lang="en-US" dirty="0" err="1"/>
              <a:t>beta_X’s</a:t>
            </a:r>
            <a:r>
              <a:rPr lang="en-US" dirty="0"/>
              <a:t> being 0.</a:t>
            </a:r>
          </a:p>
          <a:p>
            <a:r>
              <a:rPr lang="en-US" dirty="0"/>
              <a:t>We know that higher event rate and larger effect size will increase power. Which can be seen from:</a:t>
            </a:r>
          </a:p>
          <a:p>
            <a:r>
              <a:rPr lang="en-US" dirty="0"/>
              <a:t>1. Same effect size: For outcomes with same non-zero betas (penal 2 and 3), from the pattern of circles and triangles of outcome 2 and 3. circles always go upwards, triangle always go downwards.</a:t>
            </a:r>
          </a:p>
          <a:p>
            <a:pPr marL="228600" indent="-228600">
              <a:buAutoNum type="arabicPeriod" startAt="2"/>
            </a:pPr>
            <a:r>
              <a:rPr lang="en-US" dirty="0"/>
              <a:t>Same prevalence: squares and rhombus in panel 4 and 5</a:t>
            </a:r>
          </a:p>
          <a:p>
            <a:pPr marL="228600" indent="-228600">
              <a:buAutoNum type="arabicPeriod" startAt="2"/>
            </a:pPr>
            <a:endParaRPr lang="en-US" dirty="0"/>
          </a:p>
          <a:p>
            <a:pPr marL="228600" indent="-228600">
              <a:buAutoNum type="arabicPeriod" startAt="2"/>
            </a:pPr>
            <a:endParaRPr lang="en-US" dirty="0"/>
          </a:p>
        </p:txBody>
      </p:sp>
      <p:sp>
        <p:nvSpPr>
          <p:cNvPr id="4" name="Slide Number Placeholder 3"/>
          <p:cNvSpPr>
            <a:spLocks noGrp="1"/>
          </p:cNvSpPr>
          <p:nvPr>
            <p:ph type="sldNum" sz="quarter" idx="5"/>
          </p:nvPr>
        </p:nvSpPr>
        <p:spPr/>
        <p:txBody>
          <a:bodyPr/>
          <a:lstStyle/>
          <a:p>
            <a:fld id="{657B71ED-7AFB-D74B-A45E-EC68BFB66B2F}" type="slidenum">
              <a:rPr lang="en-US" smtClean="0"/>
              <a:t>19</a:t>
            </a:fld>
            <a:endParaRPr lang="en-US"/>
          </a:p>
        </p:txBody>
      </p:sp>
    </p:spTree>
    <p:extLst>
      <p:ext uri="{BB962C8B-B14F-4D97-AF65-F5344CB8AC3E}">
        <p14:creationId xmlns:p14="http://schemas.microsoft.com/office/powerpoint/2010/main" val="2181969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-0.22. is log(0.8), -0.51 is log(0.6)</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Helvetica" pitchFamily="2" charset="0"/>
              </a:rPr>
              <a:t>Conclusion: the use of composite outcome includes more information (doubles event rate), however the corresponding effect size is diluted by individual outcome with no treatment effect, which results in loss of power.</a:t>
            </a:r>
          </a:p>
          <a:p>
            <a:endParaRPr lang="en-US" dirty="0"/>
          </a:p>
          <a:p>
            <a:endParaRPr lang="en-US" dirty="0"/>
          </a:p>
          <a:p>
            <a:r>
              <a:rPr lang="en-US" dirty="0"/>
              <a:t>As sample size increases, power increases.</a:t>
            </a:r>
          </a:p>
          <a:p>
            <a:r>
              <a:rPr lang="en-US" dirty="0"/>
              <a:t>Outcome 1 with no effect always has the lowest power, except for the case where all </a:t>
            </a:r>
            <a:r>
              <a:rPr lang="en-US" dirty="0" err="1"/>
              <a:t>beta_X’s</a:t>
            </a:r>
            <a:r>
              <a:rPr lang="en-US" dirty="0"/>
              <a:t> being 0.</a:t>
            </a:r>
          </a:p>
          <a:p>
            <a:r>
              <a:rPr lang="en-US" dirty="0"/>
              <a:t>We know that higher event rate and larger effect size will increase power. Which can be seen from:</a:t>
            </a:r>
          </a:p>
          <a:p>
            <a:r>
              <a:rPr lang="en-US" dirty="0"/>
              <a:t>1. Same effect size: For outcomes with same non-zero betas (penal 2 and 3), from the pattern of circles and triangles of outcome 2 and 3. circles always go upwards, triangle always go downwards.</a:t>
            </a:r>
          </a:p>
          <a:p>
            <a:pPr marL="228600" indent="-228600">
              <a:buAutoNum type="arabicPeriod" startAt="2"/>
            </a:pPr>
            <a:r>
              <a:rPr lang="en-US" dirty="0"/>
              <a:t>Same prevalence: squares and rhombus in panel 4 and 5</a:t>
            </a:r>
          </a:p>
          <a:p>
            <a:pPr marL="228600" indent="-228600">
              <a:buAutoNum type="arabicPeriod" startAt="2"/>
            </a:pPr>
            <a:endParaRPr lang="en-US" dirty="0"/>
          </a:p>
          <a:p>
            <a:pPr marL="228600" indent="-228600">
              <a:buAutoNum type="arabicPeriod" startAt="2"/>
            </a:pPr>
            <a:endParaRPr lang="en-US" dirty="0"/>
          </a:p>
        </p:txBody>
      </p:sp>
      <p:sp>
        <p:nvSpPr>
          <p:cNvPr id="4" name="Slide Number Placeholder 3"/>
          <p:cNvSpPr>
            <a:spLocks noGrp="1"/>
          </p:cNvSpPr>
          <p:nvPr>
            <p:ph type="sldNum" sz="quarter" idx="5"/>
          </p:nvPr>
        </p:nvSpPr>
        <p:spPr/>
        <p:txBody>
          <a:bodyPr/>
          <a:lstStyle/>
          <a:p>
            <a:fld id="{657B71ED-7AFB-D74B-A45E-EC68BFB66B2F}" type="slidenum">
              <a:rPr lang="en-US" smtClean="0"/>
              <a:t>20</a:t>
            </a:fld>
            <a:endParaRPr lang="en-US"/>
          </a:p>
        </p:txBody>
      </p:sp>
    </p:spTree>
    <p:extLst>
      <p:ext uri="{BB962C8B-B14F-4D97-AF65-F5344CB8AC3E}">
        <p14:creationId xmlns:p14="http://schemas.microsoft.com/office/powerpoint/2010/main" val="30018911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15min </a:t>
            </a:r>
          </a:p>
        </p:txBody>
      </p:sp>
      <p:sp>
        <p:nvSpPr>
          <p:cNvPr id="4" name="Slide Number Placeholder 3"/>
          <p:cNvSpPr>
            <a:spLocks noGrp="1"/>
          </p:cNvSpPr>
          <p:nvPr>
            <p:ph type="sldNum" sz="quarter" idx="5"/>
          </p:nvPr>
        </p:nvSpPr>
        <p:spPr/>
        <p:txBody>
          <a:bodyPr/>
          <a:lstStyle/>
          <a:p>
            <a:fld id="{2A244C8A-3E99-9F49-9017-E4C57AB53FC6}" type="slidenum">
              <a:rPr lang="en-US" smtClean="0"/>
              <a:t>3</a:t>
            </a:fld>
            <a:endParaRPr lang="en-US"/>
          </a:p>
        </p:txBody>
      </p:sp>
    </p:spTree>
    <p:extLst>
      <p:ext uri="{BB962C8B-B14F-4D97-AF65-F5344CB8AC3E}">
        <p14:creationId xmlns:p14="http://schemas.microsoft.com/office/powerpoint/2010/main" val="195586019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Simulate MVN</a:t>
            </a:r>
          </a:p>
          <a:p>
            <a:r>
              <a:rPr lang="en-US" dirty="0"/>
              <a:t>Focus on ordinal</a:t>
            </a:r>
          </a:p>
          <a:p>
            <a:endParaRPr lang="en-US" dirty="0"/>
          </a:p>
          <a:p>
            <a:endParaRPr lang="en-US" dirty="0"/>
          </a:p>
          <a:p>
            <a:endParaRPr lang="en-US" dirty="0"/>
          </a:p>
          <a:p>
            <a:r>
              <a:rPr lang="en-US" dirty="0"/>
              <a:t>After simulate this data, we can derive the distribution of ordinal composite outcome that can be used for power calculation</a:t>
            </a:r>
          </a:p>
          <a:p>
            <a:endParaRPr lang="en-US" dirty="0"/>
          </a:p>
          <a:p>
            <a:endParaRPr lang="en-US" dirty="0"/>
          </a:p>
        </p:txBody>
      </p:sp>
      <p:sp>
        <p:nvSpPr>
          <p:cNvPr id="4" name="Slide Number Placeholder 3"/>
          <p:cNvSpPr>
            <a:spLocks noGrp="1"/>
          </p:cNvSpPr>
          <p:nvPr>
            <p:ph type="sldNum" sz="quarter" idx="5"/>
          </p:nvPr>
        </p:nvSpPr>
        <p:spPr/>
        <p:txBody>
          <a:bodyPr/>
          <a:lstStyle/>
          <a:p>
            <a:fld id="{657B71ED-7AFB-D74B-A45E-EC68BFB66B2F}" type="slidenum">
              <a:rPr lang="en-US" smtClean="0"/>
              <a:t>21</a:t>
            </a:fld>
            <a:endParaRPr lang="en-US"/>
          </a:p>
        </p:txBody>
      </p:sp>
    </p:spTree>
    <p:extLst>
      <p:ext uri="{BB962C8B-B14F-4D97-AF65-F5344CB8AC3E}">
        <p14:creationId xmlns:p14="http://schemas.microsoft.com/office/powerpoint/2010/main" val="42655271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Choice of adjusting covariates effect size is based on the fact that # most time binary covariates will have larger effect than continuous outcome. We just fixed the positive/negative effect, the numeric number is just a random small number.</a:t>
            </a:r>
          </a:p>
          <a:p>
            <a:endParaRPr lang="en-US" dirty="0"/>
          </a:p>
          <a:p>
            <a:r>
              <a:rPr lang="en-US" dirty="0"/>
              <a:t># generate X and covariates, these should be different across simulations, and vary across ns, but same for 3 outcomes.</a:t>
            </a:r>
          </a:p>
        </p:txBody>
      </p:sp>
      <p:sp>
        <p:nvSpPr>
          <p:cNvPr id="4" name="Slide Number Placeholder 3"/>
          <p:cNvSpPr>
            <a:spLocks noGrp="1"/>
          </p:cNvSpPr>
          <p:nvPr>
            <p:ph type="sldNum" sz="quarter" idx="5"/>
          </p:nvPr>
        </p:nvSpPr>
        <p:spPr/>
        <p:txBody>
          <a:bodyPr/>
          <a:lstStyle/>
          <a:p>
            <a:fld id="{657B71ED-7AFB-D74B-A45E-EC68BFB66B2F}" type="slidenum">
              <a:rPr lang="en-US" smtClean="0"/>
              <a:t>22</a:t>
            </a:fld>
            <a:endParaRPr lang="en-US"/>
          </a:p>
        </p:txBody>
      </p:sp>
    </p:spTree>
    <p:extLst>
      <p:ext uri="{BB962C8B-B14F-4D97-AF65-F5344CB8AC3E}">
        <p14:creationId xmlns:p14="http://schemas.microsoft.com/office/powerpoint/2010/main" val="28155939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lnSpc>
                <a:spcPct val="110000"/>
              </a:lnSpc>
              <a:buFont typeface="+mj-lt"/>
              <a:buAutoNum type="arabicPeriod"/>
            </a:pPr>
            <a:r>
              <a:rPr lang="en-US" sz="1200" dirty="0">
                <a:latin typeface="Helvetica" pitchFamily="2" charset="0"/>
              </a:rPr>
              <a:t>For single binary outcome, larger effect size and higher prevalence lead to greater power.</a:t>
            </a:r>
          </a:p>
          <a:p>
            <a:pPr marL="342900" indent="-342900">
              <a:lnSpc>
                <a:spcPct val="110000"/>
              </a:lnSpc>
              <a:buFont typeface="+mj-lt"/>
              <a:buAutoNum type="arabicPeriod"/>
            </a:pPr>
            <a:r>
              <a:rPr lang="en-US" sz="1200" dirty="0">
                <a:latin typeface="Helvetica" pitchFamily="2" charset="0"/>
              </a:rPr>
              <a:t>For composite endpoints, the best power is achieved by comp4 – Ordinal composite outcome, ordered by severity, from 1 to 6, while the worst power is from comp3 - Ordinal composite outcome, ordered by severity, from 6 to 1. Comp1 (single binary indicator)’s power is between outcome 5 and 6</a:t>
            </a:r>
            <a:r>
              <a:rPr lang="en-US" altLang="zh-CN" sz="1200" dirty="0">
                <a:latin typeface="Helvetica" pitchFamily="2" charset="0"/>
              </a:rPr>
              <a:t>, while comp2 (ordinal, total number of events) seems slightly better than the best single outcome 6. All results f</a:t>
            </a:r>
            <a:r>
              <a:rPr lang="en-US" sz="1200" dirty="0">
                <a:latin typeface="Helvetica" pitchFamily="2" charset="0"/>
              </a:rPr>
              <a:t>ollows our expectation.</a:t>
            </a:r>
          </a:p>
          <a:p>
            <a:endParaRPr lang="en-US" dirty="0"/>
          </a:p>
        </p:txBody>
      </p:sp>
      <p:sp>
        <p:nvSpPr>
          <p:cNvPr id="4" name="Slide Number Placeholder 3"/>
          <p:cNvSpPr>
            <a:spLocks noGrp="1"/>
          </p:cNvSpPr>
          <p:nvPr>
            <p:ph type="sldNum" sz="quarter" idx="5"/>
          </p:nvPr>
        </p:nvSpPr>
        <p:spPr/>
        <p:txBody>
          <a:bodyPr/>
          <a:lstStyle/>
          <a:p>
            <a:fld id="{657B71ED-7AFB-D74B-A45E-EC68BFB66B2F}" type="slidenum">
              <a:rPr lang="en-US" smtClean="0"/>
              <a:t>23</a:t>
            </a:fld>
            <a:endParaRPr lang="en-US"/>
          </a:p>
        </p:txBody>
      </p:sp>
    </p:spTree>
    <p:extLst>
      <p:ext uri="{BB962C8B-B14F-4D97-AF65-F5344CB8AC3E}">
        <p14:creationId xmlns:p14="http://schemas.microsoft.com/office/powerpoint/2010/main" val="384371981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Combination of effect size and prevalence.</a:t>
            </a:r>
          </a:p>
          <a:p>
            <a:endParaRPr lang="en-US" dirty="0"/>
          </a:p>
          <a:p>
            <a:r>
              <a:rPr lang="en-US" dirty="0"/>
              <a:t>NOTE: here category 0-6 is not equivalent to component</a:t>
            </a:r>
          </a:p>
          <a:p>
            <a:r>
              <a:rPr lang="en-US" dirty="0"/>
              <a:t>Hard to explain the detailed effects.</a:t>
            </a:r>
          </a:p>
          <a:p>
            <a:r>
              <a:rPr lang="en-US" dirty="0"/>
              <a:t>We can only ZZ an intuition is that order 1 give higher score  to 1,3,5 or say prioritize 1,3,5 compared to 2,4,6, </a:t>
            </a:r>
          </a:p>
          <a:p>
            <a:r>
              <a:rPr lang="en-US" dirty="0"/>
              <a:t>While order 2 give higher score to 246. </a:t>
            </a:r>
          </a:p>
          <a:p>
            <a:r>
              <a:rPr lang="en-US" dirty="0"/>
              <a:t>And since component 1,3,5 has much lower prevalence than 2,4,6. This makes the power of ordinal – order 1 smaller.</a:t>
            </a:r>
          </a:p>
          <a:p>
            <a:endParaRPr lang="en-US" dirty="0"/>
          </a:p>
          <a:p>
            <a:endParaRPr lang="en-US" dirty="0"/>
          </a:p>
          <a:p>
            <a:endParaRPr lang="en-US" dirty="0"/>
          </a:p>
          <a:p>
            <a:r>
              <a:rPr lang="en-US" dirty="0"/>
              <a:t>e.g. category 0 for all composite are cases when component 1-6 are all 0</a:t>
            </a:r>
          </a:p>
          <a:p>
            <a:r>
              <a:rPr lang="en-US" dirty="0"/>
              <a:t>Category 1 for binary is when any of component is 1</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Category 1 for ordinal-sum is when one of component is 1</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Category 1 for ordinal-order1 is when component 6 is 1</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Category 1 for ordinal-order2 is when component 1 is 1</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a:p>
            <a:endParaRPr lang="en-US" dirty="0"/>
          </a:p>
          <a:p>
            <a:r>
              <a:rPr lang="en-US" dirty="0"/>
              <a:t>As sample size increases, power increases.</a:t>
            </a:r>
          </a:p>
          <a:p>
            <a:r>
              <a:rPr lang="en-US" dirty="0"/>
              <a:t>Outcome 1 with no effect always has the lowest power, except for the case where all beta X’s being 0.</a:t>
            </a:r>
          </a:p>
          <a:p>
            <a:r>
              <a:rPr lang="en-US" dirty="0"/>
              <a:t>We know that higher event rate and larger effect size will increase power. Which can be seen from:</a:t>
            </a:r>
          </a:p>
          <a:p>
            <a:r>
              <a:rPr lang="en-US" dirty="0"/>
              <a:t>1. Same effect size: For outcomes with same non-zero betas (penal 2 and 3), from the pattern of circles and triangles of outcome 2 and 3. circles always go upwards, triangle always go downwards.</a:t>
            </a:r>
          </a:p>
          <a:p>
            <a:pPr marL="228600" indent="-228600">
              <a:buAutoNum type="arabicPeriod" startAt="2"/>
            </a:pPr>
            <a:r>
              <a:rPr lang="en-US" dirty="0"/>
              <a:t>Same prevalence: squares and rhombus in panel 4 and 5</a:t>
            </a:r>
          </a:p>
          <a:p>
            <a:pPr marL="228600" indent="-228600">
              <a:buAutoNum type="arabicPeriod" startAt="2"/>
            </a:pPr>
            <a:endParaRPr lang="en-US" dirty="0"/>
          </a:p>
          <a:p>
            <a:pPr marL="228600" indent="-228600">
              <a:buAutoNum type="arabicPeriod" startAt="2"/>
            </a:pPr>
            <a:endParaRPr lang="en-US" dirty="0"/>
          </a:p>
        </p:txBody>
      </p:sp>
      <p:sp>
        <p:nvSpPr>
          <p:cNvPr id="4" name="Slide Number Placeholder 3"/>
          <p:cNvSpPr>
            <a:spLocks noGrp="1"/>
          </p:cNvSpPr>
          <p:nvPr>
            <p:ph type="sldNum" sz="quarter" idx="5"/>
          </p:nvPr>
        </p:nvSpPr>
        <p:spPr/>
        <p:txBody>
          <a:bodyPr/>
          <a:lstStyle/>
          <a:p>
            <a:fld id="{657B71ED-7AFB-D74B-A45E-EC68BFB66B2F}" type="slidenum">
              <a:rPr lang="en-US" smtClean="0"/>
              <a:t>24</a:t>
            </a:fld>
            <a:endParaRPr lang="en-US"/>
          </a:p>
        </p:txBody>
      </p:sp>
    </p:spTree>
    <p:extLst>
      <p:ext uri="{BB962C8B-B14F-4D97-AF65-F5344CB8AC3E}">
        <p14:creationId xmlns:p14="http://schemas.microsoft.com/office/powerpoint/2010/main" val="18897652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the simulation, we verified the prevalence/treatment effect sizes/and the way of combining components play a role and indeed affect the power of composite endpoints. So now we want to delve deeper into the power definition, where we started with finding the theoretical form for the power of the ordinal variable. The existing methods including this whitehead paper, which requests we know the proportion of the categories of ordinal variable. This proportion of components can either be found through simulation, or can be derived through some theoretical form. That is, we need to find the joint distribution of the binary components, and derive the proportion of categories based on how the components are combined</a:t>
            </a:r>
          </a:p>
          <a:p>
            <a:endParaRPr lang="en-US" dirty="0"/>
          </a:p>
          <a:p>
            <a:endParaRPr lang="en-US" dirty="0"/>
          </a:p>
          <a:p>
            <a:r>
              <a:rPr lang="en-US" dirty="0" err="1"/>
              <a:t>Dandan</a:t>
            </a:r>
            <a:r>
              <a:rPr lang="en-US" dirty="0"/>
              <a:t>: based on the simulation results, we know the power varied by how composite outcome are derived.</a:t>
            </a:r>
            <a:r>
              <a:rPr lang="zh-CN" altLang="en-US" dirty="0"/>
              <a:t> </a:t>
            </a:r>
            <a:r>
              <a:rPr lang="en-US" altLang="zh-CN" dirty="0"/>
              <a:t>Then I’m curious to explore power calculation of ordinal composite endpoint. In the existing literature, what are available, which is the </a:t>
            </a:r>
            <a:r>
              <a:rPr lang="en-US" altLang="zh-CN" dirty="0" err="1"/>
              <a:t>wh</a:t>
            </a:r>
            <a:r>
              <a:rPr lang="en-US" altLang="zh-CN" dirty="0"/>
              <a:t> paper: have the ordinal outcome, don’t care about how it was built, here is the power given .</a:t>
            </a:r>
          </a:p>
          <a:p>
            <a:r>
              <a:rPr lang="en-US" dirty="0"/>
              <a:t>This </a:t>
            </a:r>
            <a:r>
              <a:rPr lang="en-US" dirty="0" err="1"/>
              <a:t>wh</a:t>
            </a:r>
            <a:r>
              <a:rPr lang="en-US" dirty="0"/>
              <a:t> paper is not always applicable since we don’t know the distribution (we don’t have the data). This limitation motivates me to the rest of the work.</a:t>
            </a:r>
          </a:p>
        </p:txBody>
      </p:sp>
      <p:sp>
        <p:nvSpPr>
          <p:cNvPr id="4" name="Slide Number Placeholder 3"/>
          <p:cNvSpPr>
            <a:spLocks noGrp="1"/>
          </p:cNvSpPr>
          <p:nvPr>
            <p:ph type="sldNum" sz="quarter" idx="5"/>
          </p:nvPr>
        </p:nvSpPr>
        <p:spPr/>
        <p:txBody>
          <a:bodyPr/>
          <a:lstStyle/>
          <a:p>
            <a:fld id="{2A244C8A-3E99-9F49-9017-E4C57AB53FC6}" type="slidenum">
              <a:rPr lang="en-US" smtClean="0"/>
              <a:t>25</a:t>
            </a:fld>
            <a:endParaRPr lang="en-US"/>
          </a:p>
        </p:txBody>
      </p:sp>
    </p:spTree>
    <p:extLst>
      <p:ext uri="{BB962C8B-B14F-4D97-AF65-F5344CB8AC3E}">
        <p14:creationId xmlns:p14="http://schemas.microsoft.com/office/powerpoint/2010/main" val="294734083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rPr>
              <a:t>There are plenty of work of statistical consideration on time-to-event and binary composites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rgbClr val="FF0000"/>
                </a:solidFill>
              </a:rPr>
              <a:t>Ordinal composites are increasingly adopted in clinical trials but little has been written regarding the statistical consideration of ordinal composites.</a:t>
            </a:r>
          </a:p>
          <a:p>
            <a:endParaRPr lang="en-US" dirty="0"/>
          </a:p>
          <a:p>
            <a:endParaRPr lang="en-US" dirty="0"/>
          </a:p>
          <a:p>
            <a:r>
              <a:rPr lang="en-US" dirty="0"/>
              <a:t>This is a major formula people use to calculate the power of ordinal variables.</a:t>
            </a:r>
          </a:p>
          <a:p>
            <a:r>
              <a:rPr lang="en-US" dirty="0"/>
              <a:t>And also is what Frank use in his package.</a:t>
            </a:r>
          </a:p>
          <a:p>
            <a:endParaRPr lang="en-US" dirty="0"/>
          </a:p>
          <a:p>
            <a:r>
              <a:rPr lang="en-US" sz="2400" b="1" dirty="0">
                <a:latin typeface="Helvetica" pitchFamily="2" charset="0"/>
              </a:rPr>
              <a:t>Power of ordinal variable</a:t>
            </a:r>
          </a:p>
          <a:p>
            <a:pPr lvl="1">
              <a:buFont typeface="Wingdings" pitchFamily="2" charset="2"/>
              <a:buChar char="Ø"/>
            </a:pPr>
            <a:r>
              <a:rPr lang="en-US" dirty="0"/>
              <a:t>Whitehead J. Sample size calculations for ordered categorical data. Stat Med. 1993 Dec 30;12(24):2257-71. </a:t>
            </a:r>
            <a:r>
              <a:rPr lang="en-US" dirty="0" err="1"/>
              <a:t>doi</a:t>
            </a:r>
            <a:r>
              <a:rPr lang="en-US" dirty="0"/>
              <a:t>: 10.1002/sim.4780122404. Erratum in: Stat Med 1994 Apr 30;13(8):871. PMID: 8134732.</a:t>
            </a:r>
          </a:p>
          <a:p>
            <a:pPr marL="457200" lvl="1" indent="0">
              <a:buNone/>
            </a:pPr>
            <a:endParaRPr lang="en-US" dirty="0"/>
          </a:p>
          <a:p>
            <a:pPr lvl="1">
              <a:buFont typeface="Wingdings" pitchFamily="2" charset="2"/>
              <a:buChar char="ü"/>
            </a:pPr>
            <a:r>
              <a:rPr lang="en-US" dirty="0">
                <a:latin typeface="Helvetica" pitchFamily="2" charset="0"/>
              </a:rPr>
              <a:t>Requires knowing the distribution (that is the proportion of patients who will fall into each category of response) of the ordinal variable</a:t>
            </a:r>
          </a:p>
          <a:p>
            <a:pPr lvl="2">
              <a:buFont typeface="Courier New" panose="02070309020205020404" pitchFamily="49" charset="0"/>
              <a:buChar char="o"/>
            </a:pPr>
            <a:r>
              <a:rPr lang="en-US" dirty="0">
                <a:latin typeface="Helvetica" pitchFamily="2" charset="0"/>
              </a:rPr>
              <a:t>Solution 1: estimate by simulation, i.e., empirical distribution</a:t>
            </a:r>
          </a:p>
          <a:p>
            <a:pPr lvl="2">
              <a:buFont typeface="Courier New" panose="02070309020205020404" pitchFamily="49" charset="0"/>
              <a:buChar char="o"/>
            </a:pPr>
            <a:r>
              <a:rPr lang="en-US" b="1" dirty="0">
                <a:latin typeface="Helvetica" pitchFamily="2" charset="0"/>
              </a:rPr>
              <a:t>Solution 2: find theoretical formula to calculate the distribution of ordinal composite based on distribution of individual components. (say: in reality data around individual component is more likely to be available; solution 2 is our direction)</a:t>
            </a:r>
            <a:endParaRPr lang="en-US" sz="2400" dirty="0">
              <a:latin typeface="Helvetica" pitchFamily="2" charset="0"/>
            </a:endParaRPr>
          </a:p>
          <a:p>
            <a:endParaRPr lang="en-US" dirty="0"/>
          </a:p>
          <a:p>
            <a:r>
              <a:rPr lang="en-US" dirty="0"/>
              <a:t>Timeline:</a:t>
            </a:r>
          </a:p>
          <a:p>
            <a:r>
              <a:rPr lang="en-US" dirty="0"/>
              <a:t>Oral: 12/12</a:t>
            </a:r>
          </a:p>
          <a:p>
            <a:r>
              <a:rPr lang="en-US" dirty="0"/>
              <a:t>Two weeks ahead for sharing materials</a:t>
            </a:r>
          </a:p>
          <a:p>
            <a:endParaRPr lang="en-US" dirty="0"/>
          </a:p>
          <a:p>
            <a:r>
              <a:rPr lang="en-US" dirty="0"/>
              <a:t>Manuscript for JCTS</a:t>
            </a:r>
          </a:p>
          <a:p>
            <a:r>
              <a:rPr lang="en-US" dirty="0"/>
              <a:t>Ordinal composite outcome</a:t>
            </a:r>
          </a:p>
          <a:p>
            <a:r>
              <a:rPr lang="en-US" dirty="0"/>
              <a:t>Start with simulation result</a:t>
            </a:r>
          </a:p>
          <a:p>
            <a:r>
              <a:rPr lang="en-US" dirty="0"/>
              <a:t>Start working on the draft.</a:t>
            </a:r>
          </a:p>
          <a:p>
            <a:r>
              <a:rPr lang="en-US" dirty="0"/>
              <a:t>Derive theoretical form to improve current power calculation</a:t>
            </a:r>
          </a:p>
          <a:p>
            <a:endParaRPr lang="en-US" dirty="0"/>
          </a:p>
          <a:p>
            <a:r>
              <a:rPr lang="en-US" dirty="0"/>
              <a:t>Rerun simulation by introducing correlation.</a:t>
            </a:r>
          </a:p>
          <a:p>
            <a:r>
              <a:rPr lang="en-US" dirty="0"/>
              <a:t>Show current analytical form assuming independence is biased</a:t>
            </a:r>
          </a:p>
          <a:p>
            <a:r>
              <a:rPr lang="en-US" dirty="0"/>
              <a:t>Plan of application on </a:t>
            </a:r>
            <a:r>
              <a:rPr lang="en-US" dirty="0" err="1"/>
              <a:t>Treatnow</a:t>
            </a:r>
            <a:r>
              <a:rPr lang="en-US" dirty="0"/>
              <a:t>.</a:t>
            </a:r>
          </a:p>
          <a:p>
            <a:endParaRPr lang="en-US" dirty="0"/>
          </a:p>
          <a:p>
            <a:r>
              <a:rPr lang="en-US" dirty="0"/>
              <a:t>Results from application </a:t>
            </a:r>
          </a:p>
          <a:p>
            <a:endParaRPr lang="en-US" dirty="0"/>
          </a:p>
          <a:p>
            <a:endParaRPr lang="en-US" dirty="0"/>
          </a:p>
          <a:p>
            <a:r>
              <a:rPr lang="en-US" dirty="0"/>
              <a:t>Plan for next meeting</a:t>
            </a:r>
          </a:p>
          <a:p>
            <a:r>
              <a:rPr lang="en-US" dirty="0" err="1"/>
              <a:t>Treatnow</a:t>
            </a:r>
            <a:r>
              <a:rPr lang="en-US" dirty="0"/>
              <a:t> data what can be used.</a:t>
            </a:r>
          </a:p>
          <a:p>
            <a:r>
              <a:rPr lang="en-US" dirty="0"/>
              <a:t>Manuscript: Formula derivation</a:t>
            </a:r>
          </a:p>
          <a:p>
            <a:endParaRPr lang="en-US" dirty="0"/>
          </a:p>
          <a:p>
            <a:r>
              <a:rPr lang="en-US" dirty="0"/>
              <a:t>For a specific copula </a:t>
            </a:r>
          </a:p>
          <a:p>
            <a:r>
              <a:rPr lang="en-US" dirty="0"/>
              <a:t>Formula for ordinal composite</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657B71ED-7AFB-D74B-A45E-EC68BFB66B2F}" type="slidenum">
              <a:rPr lang="en-US" smtClean="0"/>
              <a:t>26</a:t>
            </a:fld>
            <a:endParaRPr lang="en-US"/>
          </a:p>
        </p:txBody>
      </p:sp>
    </p:spTree>
    <p:extLst>
      <p:ext uri="{BB962C8B-B14F-4D97-AF65-F5344CB8AC3E}">
        <p14:creationId xmlns:p14="http://schemas.microsoft.com/office/powerpoint/2010/main" val="377101992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Keep the slides </a:t>
            </a:r>
          </a:p>
          <a:p>
            <a:r>
              <a:rPr lang="en-US" dirty="0"/>
              <a:t>Don’t read it </a:t>
            </a:r>
          </a:p>
          <a:p>
            <a:r>
              <a:rPr lang="en-US" dirty="0"/>
              <a:t>Pick 1 or 2 to explain if reused in the slides: e.g. can explain pi bar. </a:t>
            </a:r>
          </a:p>
          <a:p>
            <a:endParaRPr lang="en-US" dirty="0"/>
          </a:p>
          <a:p>
            <a:endParaRPr lang="en-US" dirty="0"/>
          </a:p>
          <a:p>
            <a:r>
              <a:rPr lang="en-US" dirty="0"/>
              <a:t>This is a major formula people use to calculate the power of ordinal variables when the distribution of ordinal variable is known (existing knowledge)</a:t>
            </a:r>
          </a:p>
          <a:p>
            <a:r>
              <a:rPr lang="en-US" dirty="0"/>
              <a:t>And also is what Frank use in his package.</a:t>
            </a:r>
          </a:p>
          <a:p>
            <a:endParaRPr lang="en-US" dirty="0"/>
          </a:p>
          <a:p>
            <a:r>
              <a:rPr lang="en-US" dirty="0"/>
              <a:t>Timeline:</a:t>
            </a:r>
          </a:p>
          <a:p>
            <a:r>
              <a:rPr lang="en-US" dirty="0"/>
              <a:t>Oral: 12/12</a:t>
            </a:r>
          </a:p>
          <a:p>
            <a:r>
              <a:rPr lang="en-US" dirty="0"/>
              <a:t>Two weeks ahead for sharing materials</a:t>
            </a:r>
          </a:p>
          <a:p>
            <a:endParaRPr lang="en-US" dirty="0"/>
          </a:p>
          <a:p>
            <a:r>
              <a:rPr lang="en-US" dirty="0"/>
              <a:t>Manuscript for JCTS</a:t>
            </a:r>
          </a:p>
          <a:p>
            <a:r>
              <a:rPr lang="en-US" dirty="0"/>
              <a:t>Ordinal composite outcome</a:t>
            </a:r>
          </a:p>
          <a:p>
            <a:r>
              <a:rPr lang="en-US" dirty="0"/>
              <a:t>Start with simulation result</a:t>
            </a:r>
          </a:p>
          <a:p>
            <a:r>
              <a:rPr lang="en-US" dirty="0"/>
              <a:t>Start working on the draft.</a:t>
            </a:r>
          </a:p>
          <a:p>
            <a:r>
              <a:rPr lang="en-US" dirty="0"/>
              <a:t>Derive theoretical form to improve current power calculation</a:t>
            </a:r>
          </a:p>
          <a:p>
            <a:endParaRPr lang="en-US" dirty="0"/>
          </a:p>
          <a:p>
            <a:r>
              <a:rPr lang="en-US" dirty="0"/>
              <a:t>Rerun simulation by introducing correlation.</a:t>
            </a:r>
          </a:p>
          <a:p>
            <a:r>
              <a:rPr lang="en-US" dirty="0"/>
              <a:t>Show current analytical form assuming independence is biased</a:t>
            </a:r>
          </a:p>
          <a:p>
            <a:r>
              <a:rPr lang="en-US" dirty="0"/>
              <a:t>Plan of application on </a:t>
            </a:r>
            <a:r>
              <a:rPr lang="en-US" dirty="0" err="1"/>
              <a:t>Treatnow</a:t>
            </a:r>
            <a:r>
              <a:rPr lang="en-US" dirty="0"/>
              <a:t>.</a:t>
            </a:r>
          </a:p>
          <a:p>
            <a:endParaRPr lang="en-US" dirty="0"/>
          </a:p>
          <a:p>
            <a:r>
              <a:rPr lang="en-US" dirty="0"/>
              <a:t>Results from application </a:t>
            </a:r>
          </a:p>
          <a:p>
            <a:endParaRPr lang="en-US" dirty="0"/>
          </a:p>
          <a:p>
            <a:endParaRPr lang="en-US" dirty="0"/>
          </a:p>
          <a:p>
            <a:r>
              <a:rPr lang="en-US" dirty="0"/>
              <a:t>Plan for next meeting</a:t>
            </a:r>
          </a:p>
          <a:p>
            <a:r>
              <a:rPr lang="en-US" dirty="0" err="1"/>
              <a:t>Treatnow</a:t>
            </a:r>
            <a:r>
              <a:rPr lang="en-US" dirty="0"/>
              <a:t> data what can be used.</a:t>
            </a:r>
          </a:p>
          <a:p>
            <a:r>
              <a:rPr lang="en-US" dirty="0"/>
              <a:t>Manuscript: Formula derivation</a:t>
            </a:r>
          </a:p>
          <a:p>
            <a:endParaRPr lang="en-US" dirty="0"/>
          </a:p>
          <a:p>
            <a:r>
              <a:rPr lang="en-US" dirty="0"/>
              <a:t>For a specific copula </a:t>
            </a:r>
          </a:p>
          <a:p>
            <a:r>
              <a:rPr lang="en-US" dirty="0"/>
              <a:t>Formula for ordinal composite</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657B71ED-7AFB-D74B-A45E-EC68BFB66B2F}" type="slidenum">
              <a:rPr lang="en-US" smtClean="0"/>
              <a:t>27</a:t>
            </a:fld>
            <a:endParaRPr lang="en-US"/>
          </a:p>
        </p:txBody>
      </p:sp>
    </p:spTree>
    <p:extLst>
      <p:ext uri="{BB962C8B-B14F-4D97-AF65-F5344CB8AC3E}">
        <p14:creationId xmlns:p14="http://schemas.microsoft.com/office/powerpoint/2010/main" val="179124091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mn-lt"/>
                <a:ea typeface="+mn-ea"/>
                <a:cs typeface="+mn-cs"/>
              </a:rPr>
              <a:t>Table from </a:t>
            </a:r>
            <a:r>
              <a:rPr kumimoji="0" lang="en-US" sz="1800" b="0" i="0" u="none" strike="noStrike" kern="1200" cap="none" spc="0" normalizeH="0" baseline="0" noProof="0" dirty="0" err="1">
                <a:ln>
                  <a:noFill/>
                </a:ln>
                <a:solidFill>
                  <a:prstClr val="black"/>
                </a:solidFill>
                <a:effectLst/>
                <a:uLnTx/>
                <a:uFillTx/>
                <a:latin typeface="+mn-lt"/>
                <a:ea typeface="+mn-ea"/>
                <a:cs typeface="+mn-cs"/>
              </a:rPr>
              <a:t>ordinal_composite_summ.csv</a:t>
            </a:r>
            <a:endParaRPr lang="en-US" dirty="0"/>
          </a:p>
          <a:p>
            <a:pPr marL="228600" indent="-228600">
              <a:buAutoNum type="arabicPeriod"/>
            </a:pPr>
            <a:endParaRPr lang="en-US" dirty="0"/>
          </a:p>
          <a:p>
            <a:pPr marL="228600" indent="-228600">
              <a:buAutoNum type="arabicPeriod"/>
            </a:pPr>
            <a:r>
              <a:rPr lang="en-US" dirty="0"/>
              <a:t>During simulations, we’re trying to see if there is existing formula to calculate power. =&gt; </a:t>
            </a:r>
            <a:r>
              <a:rPr lang="en-US" dirty="0" err="1"/>
              <a:t>wh</a:t>
            </a:r>
            <a:r>
              <a:rPr lang="en-US" dirty="0"/>
              <a:t>, (more details in section 3) requires knowing distribution of ordinal composite outcome, although we know the marginal distribution of binary components, we don’t have formula to derive the joint distribution (composite). So we have to use empirical approaches to obtain the distribution of composite endpoint and show the result here. </a:t>
            </a:r>
          </a:p>
          <a:p>
            <a:pPr marL="228600" indent="-228600">
              <a:buAutoNum type="arabicPeriod"/>
            </a:pPr>
            <a:r>
              <a:rPr lang="en-US" dirty="0"/>
              <a:t>Because of this, we were motivated to think about: if I’m able to derive the formula to calculate the distribution of composite endpoint given marginal distribution of binary component, then we can directly use the whitehead approach.</a:t>
            </a:r>
          </a:p>
          <a:p>
            <a:pPr marL="228600" indent="-228600">
              <a:buAutoNum type="arabicPeriod"/>
            </a:pPr>
            <a:r>
              <a:rPr lang="en-US" dirty="0"/>
              <a:t>(we confirm </a:t>
            </a:r>
            <a:r>
              <a:rPr lang="en-US" dirty="0" err="1"/>
              <a:t>wh</a:t>
            </a:r>
            <a:r>
              <a:rPr lang="en-US" dirty="0"/>
              <a:t> is working although there might be some discrepancy due to the use of empirical distribution of )</a:t>
            </a:r>
          </a:p>
          <a:p>
            <a:pPr marL="228600" indent="-228600">
              <a:buAutoNum type="arabicPeriod"/>
            </a:pPr>
            <a:r>
              <a:rPr lang="en-US" dirty="0"/>
              <a:t>Later after finished paper1, added a another column with my approach to within each simulation use my approach to calculate distribution of ordinal composite and use </a:t>
            </a:r>
            <a:r>
              <a:rPr lang="en-US" dirty="0" err="1"/>
              <a:t>wh</a:t>
            </a:r>
            <a:r>
              <a:rPr lang="en-US" dirty="0"/>
              <a:t> to calculate power. To show if it’s really works.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Empirical distribution then </a:t>
            </a:r>
            <a:r>
              <a:rPr lang="en-US" dirty="0" err="1"/>
              <a:t>wh</a:t>
            </a:r>
            <a:r>
              <a:rPr lang="en-US" dirty="0"/>
              <a:t> formula</a:t>
            </a:r>
          </a:p>
          <a:p>
            <a:r>
              <a:rPr lang="en-US" dirty="0"/>
              <a:t>Last slide of section 2.</a:t>
            </a:r>
          </a:p>
          <a:p>
            <a:endParaRPr lang="en-US" dirty="0"/>
          </a:p>
          <a:p>
            <a:r>
              <a:rPr lang="en-US" dirty="0"/>
              <a:t>Details of </a:t>
            </a:r>
            <a:r>
              <a:rPr lang="en-US" dirty="0" err="1"/>
              <a:t>wh</a:t>
            </a:r>
            <a:r>
              <a:rPr lang="en-US" dirty="0"/>
              <a:t> in section 3.</a:t>
            </a:r>
          </a:p>
          <a:p>
            <a:r>
              <a:rPr lang="en-US" dirty="0"/>
              <a:t>Probably need a slide for </a:t>
            </a:r>
            <a:r>
              <a:rPr lang="en-US" dirty="0" err="1"/>
              <a:t>wh</a:t>
            </a:r>
            <a:r>
              <a:rPr lang="en-US" dirty="0"/>
              <a:t> paper. If have time.</a:t>
            </a:r>
          </a:p>
          <a:p>
            <a:pPr marL="0" indent="0">
              <a:buNone/>
            </a:pPr>
            <a:endParaRPr lang="en-US" dirty="0"/>
          </a:p>
        </p:txBody>
      </p:sp>
      <p:sp>
        <p:nvSpPr>
          <p:cNvPr id="4" name="Slide Number Placeholder 3"/>
          <p:cNvSpPr>
            <a:spLocks noGrp="1"/>
          </p:cNvSpPr>
          <p:nvPr>
            <p:ph type="sldNum" sz="quarter" idx="5"/>
          </p:nvPr>
        </p:nvSpPr>
        <p:spPr/>
        <p:txBody>
          <a:bodyPr/>
          <a:lstStyle/>
          <a:p>
            <a:fld id="{2A244C8A-3E99-9F49-9017-E4C57AB53FC6}" type="slidenum">
              <a:rPr lang="en-US" smtClean="0"/>
              <a:t>28</a:t>
            </a:fld>
            <a:endParaRPr lang="en-US"/>
          </a:p>
        </p:txBody>
      </p:sp>
    </p:spTree>
    <p:extLst>
      <p:ext uri="{BB962C8B-B14F-4D97-AF65-F5344CB8AC3E}">
        <p14:creationId xmlns:p14="http://schemas.microsoft.com/office/powerpoint/2010/main" val="60805056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Helvetica" pitchFamily="2" charset="0"/>
              </a:rPr>
              <a:t>This is important!!!!!!!!!! Familiar with each paper.</a:t>
            </a:r>
          </a:p>
          <a:p>
            <a:endParaRPr lang="en-US" dirty="0"/>
          </a:p>
          <a:p>
            <a:endParaRPr lang="en-US" dirty="0"/>
          </a:p>
          <a:p>
            <a:endParaRPr lang="en-US" dirty="0"/>
          </a:p>
          <a:p>
            <a:r>
              <a:rPr lang="en-US" dirty="0"/>
              <a:t>Timeline:</a:t>
            </a:r>
          </a:p>
          <a:p>
            <a:r>
              <a:rPr lang="en-US" dirty="0"/>
              <a:t>Oral: 12/12</a:t>
            </a:r>
          </a:p>
          <a:p>
            <a:r>
              <a:rPr lang="en-US" dirty="0"/>
              <a:t>Two weeks ahead for sharing materials</a:t>
            </a:r>
          </a:p>
          <a:p>
            <a:endParaRPr lang="en-US" dirty="0"/>
          </a:p>
          <a:p>
            <a:r>
              <a:rPr lang="en-US" dirty="0"/>
              <a:t>Manuscript for JCTS</a:t>
            </a:r>
          </a:p>
          <a:p>
            <a:r>
              <a:rPr lang="en-US" dirty="0"/>
              <a:t>Ordinal composite outcome</a:t>
            </a:r>
          </a:p>
          <a:p>
            <a:r>
              <a:rPr lang="en-US" dirty="0"/>
              <a:t>Start with simulation result</a:t>
            </a:r>
          </a:p>
          <a:p>
            <a:r>
              <a:rPr lang="en-US" dirty="0"/>
              <a:t>Start working on the draft.</a:t>
            </a:r>
          </a:p>
          <a:p>
            <a:r>
              <a:rPr lang="en-US" dirty="0"/>
              <a:t>Derive theoretical form to improve current power calculation</a:t>
            </a:r>
          </a:p>
          <a:p>
            <a:endParaRPr lang="en-US" dirty="0"/>
          </a:p>
          <a:p>
            <a:r>
              <a:rPr lang="en-US" dirty="0"/>
              <a:t>Rerun simulation by introducing correlation.</a:t>
            </a:r>
          </a:p>
          <a:p>
            <a:r>
              <a:rPr lang="en-US" dirty="0"/>
              <a:t>Show current analytical form assuming independence is biased</a:t>
            </a:r>
          </a:p>
          <a:p>
            <a:r>
              <a:rPr lang="en-US" dirty="0"/>
              <a:t>Plan of application on </a:t>
            </a:r>
            <a:r>
              <a:rPr lang="en-US" dirty="0" err="1"/>
              <a:t>Treatnow</a:t>
            </a:r>
            <a:r>
              <a:rPr lang="en-US" dirty="0"/>
              <a:t>.</a:t>
            </a:r>
          </a:p>
          <a:p>
            <a:endParaRPr lang="en-US" dirty="0"/>
          </a:p>
          <a:p>
            <a:r>
              <a:rPr lang="en-US" dirty="0"/>
              <a:t>Results from application </a:t>
            </a:r>
          </a:p>
          <a:p>
            <a:endParaRPr lang="en-US" dirty="0"/>
          </a:p>
          <a:p>
            <a:endParaRPr lang="en-US" dirty="0"/>
          </a:p>
          <a:p>
            <a:r>
              <a:rPr lang="en-US" dirty="0"/>
              <a:t>Plan for next meeting</a:t>
            </a:r>
          </a:p>
          <a:p>
            <a:r>
              <a:rPr lang="en-US" dirty="0" err="1"/>
              <a:t>Treatnow</a:t>
            </a:r>
            <a:r>
              <a:rPr lang="en-US" dirty="0"/>
              <a:t> data what can be used.</a:t>
            </a:r>
          </a:p>
          <a:p>
            <a:r>
              <a:rPr lang="en-US" dirty="0"/>
              <a:t>Manuscript: Formula derivation</a:t>
            </a:r>
          </a:p>
          <a:p>
            <a:endParaRPr lang="en-US" dirty="0"/>
          </a:p>
          <a:p>
            <a:r>
              <a:rPr lang="en-US" dirty="0"/>
              <a:t>For a specific copula </a:t>
            </a:r>
          </a:p>
          <a:p>
            <a:r>
              <a:rPr lang="en-US" dirty="0"/>
              <a:t>Formula for ordinal composite</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657B71ED-7AFB-D74B-A45E-EC68BFB66B2F}" type="slidenum">
              <a:rPr lang="en-US" smtClean="0"/>
              <a:t>29</a:t>
            </a:fld>
            <a:endParaRPr lang="en-US"/>
          </a:p>
        </p:txBody>
      </p:sp>
    </p:spTree>
    <p:extLst>
      <p:ext uri="{BB962C8B-B14F-4D97-AF65-F5344CB8AC3E}">
        <p14:creationId xmlns:p14="http://schemas.microsoft.com/office/powerpoint/2010/main" val="140253122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Helvetica" pitchFamily="2" charset="0"/>
              </a:rPr>
              <a:t>This is important!!!!!!!!!! Familiar with each paper.</a:t>
            </a:r>
          </a:p>
          <a:p>
            <a:endParaRPr lang="en-US" dirty="0"/>
          </a:p>
          <a:p>
            <a:endParaRPr lang="en-US" dirty="0"/>
          </a:p>
          <a:p>
            <a:endParaRPr lang="en-US" dirty="0"/>
          </a:p>
          <a:p>
            <a:r>
              <a:rPr lang="en-US" dirty="0"/>
              <a:t>Timeline:</a:t>
            </a:r>
          </a:p>
          <a:p>
            <a:r>
              <a:rPr lang="en-US" dirty="0"/>
              <a:t>Oral: 12/12</a:t>
            </a:r>
          </a:p>
          <a:p>
            <a:r>
              <a:rPr lang="en-US" dirty="0"/>
              <a:t>Two weeks ahead for sharing materials</a:t>
            </a:r>
          </a:p>
          <a:p>
            <a:endParaRPr lang="en-US" dirty="0"/>
          </a:p>
          <a:p>
            <a:r>
              <a:rPr lang="en-US" dirty="0"/>
              <a:t>Manuscript for JCTS</a:t>
            </a:r>
          </a:p>
          <a:p>
            <a:r>
              <a:rPr lang="en-US" dirty="0"/>
              <a:t>Ordinal composite outcome</a:t>
            </a:r>
          </a:p>
          <a:p>
            <a:r>
              <a:rPr lang="en-US" dirty="0"/>
              <a:t>Start with simulation result</a:t>
            </a:r>
          </a:p>
          <a:p>
            <a:r>
              <a:rPr lang="en-US" dirty="0"/>
              <a:t>Start working on the draft.</a:t>
            </a:r>
          </a:p>
          <a:p>
            <a:r>
              <a:rPr lang="en-US" dirty="0"/>
              <a:t>Derive theoretical form to improve current power calculation</a:t>
            </a:r>
          </a:p>
          <a:p>
            <a:endParaRPr lang="en-US" dirty="0"/>
          </a:p>
          <a:p>
            <a:r>
              <a:rPr lang="en-US" dirty="0"/>
              <a:t>Rerun simulation by introducing correlation.</a:t>
            </a:r>
          </a:p>
          <a:p>
            <a:r>
              <a:rPr lang="en-US" dirty="0"/>
              <a:t>Show current analytical form assuming independence is biased</a:t>
            </a:r>
          </a:p>
          <a:p>
            <a:r>
              <a:rPr lang="en-US" dirty="0"/>
              <a:t>Plan of application on </a:t>
            </a:r>
            <a:r>
              <a:rPr lang="en-US" dirty="0" err="1"/>
              <a:t>Treatnow</a:t>
            </a:r>
            <a:r>
              <a:rPr lang="en-US" dirty="0"/>
              <a:t>.</a:t>
            </a:r>
          </a:p>
          <a:p>
            <a:endParaRPr lang="en-US" dirty="0"/>
          </a:p>
          <a:p>
            <a:r>
              <a:rPr lang="en-US" dirty="0"/>
              <a:t>Results from application </a:t>
            </a:r>
          </a:p>
          <a:p>
            <a:endParaRPr lang="en-US" dirty="0"/>
          </a:p>
          <a:p>
            <a:endParaRPr lang="en-US" dirty="0"/>
          </a:p>
          <a:p>
            <a:r>
              <a:rPr lang="en-US" dirty="0"/>
              <a:t>Plan for next meeting</a:t>
            </a:r>
          </a:p>
          <a:p>
            <a:r>
              <a:rPr lang="en-US" dirty="0" err="1"/>
              <a:t>Treatnow</a:t>
            </a:r>
            <a:r>
              <a:rPr lang="en-US" dirty="0"/>
              <a:t> data what can be used.</a:t>
            </a:r>
          </a:p>
          <a:p>
            <a:r>
              <a:rPr lang="en-US" dirty="0"/>
              <a:t>Manuscript: Formula derivation</a:t>
            </a:r>
          </a:p>
          <a:p>
            <a:endParaRPr lang="en-US" dirty="0"/>
          </a:p>
          <a:p>
            <a:r>
              <a:rPr lang="en-US" dirty="0"/>
              <a:t>For a specific copula </a:t>
            </a:r>
          </a:p>
          <a:p>
            <a:r>
              <a:rPr lang="en-US" dirty="0"/>
              <a:t>Formula for ordinal composite</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657B71ED-7AFB-D74B-A45E-EC68BFB66B2F}" type="slidenum">
              <a:rPr lang="en-US" smtClean="0"/>
              <a:t>30</a:t>
            </a:fld>
            <a:endParaRPr lang="en-US"/>
          </a:p>
        </p:txBody>
      </p:sp>
    </p:spTree>
    <p:extLst>
      <p:ext uri="{BB962C8B-B14F-4D97-AF65-F5344CB8AC3E}">
        <p14:creationId xmlns:p14="http://schemas.microsoft.com/office/powerpoint/2010/main" val="5950598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Can add reference to second bullet point.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Composite endpoints are like a mixed bag of results used in studies, especially when testing new treatments. Instead of just looking at one thing, like whether a medicine lowers blood pressure, you look at several things at once, like lowering blood pressure, reducing heart attacks, and preventing strokes. By putting these different outcomes together, you get a clearer picture of how well the treatment works overall. </a:t>
            </a:r>
          </a:p>
          <a:p>
            <a:endParaRPr lang="en-US" sz="1200" b="0" i="0" kern="1200" dirty="0">
              <a:solidFill>
                <a:schemeClr val="tx1"/>
              </a:solidFill>
              <a:effectLst/>
              <a:latin typeface="+mn-lt"/>
              <a:ea typeface="+mn-ea"/>
              <a:cs typeface="+mn-cs"/>
            </a:endParaRPr>
          </a:p>
          <a:p>
            <a:r>
              <a:rPr lang="en-US" dirty="0"/>
              <a:t>Take advantage of the feature of composite, so…. </a:t>
            </a:r>
          </a:p>
          <a:p>
            <a:r>
              <a:rPr lang="en-US" sz="1200" b="0" i="0" kern="1200" dirty="0">
                <a:solidFill>
                  <a:schemeClr val="tx1"/>
                </a:solidFill>
                <a:effectLst/>
                <a:latin typeface="+mn-lt"/>
                <a:ea typeface="+mn-ea"/>
                <a:cs typeface="+mn-cs"/>
              </a:rPr>
              <a:t>Evolution is mainly driven by the goal of making clinical trials better at detecting how a treatment works on all aspects of a disease.</a:t>
            </a:r>
            <a:endParaRPr lang="en-US" dirty="0"/>
          </a:p>
          <a:p>
            <a:endParaRPr lang="en-US" dirty="0"/>
          </a:p>
          <a:p>
            <a:endParaRPr lang="en-US" dirty="0"/>
          </a:p>
          <a:p>
            <a:endParaRPr lang="en-US" dirty="0"/>
          </a:p>
          <a:p>
            <a:endParaRPr lang="en-US" dirty="0"/>
          </a:p>
          <a:p>
            <a:r>
              <a:rPr lang="en-US" dirty="0"/>
              <a:t>Can remove, mention in words. Don’t read.</a:t>
            </a:r>
          </a:p>
          <a:p>
            <a:endParaRPr lang="en-US" dirty="0"/>
          </a:p>
          <a:p>
            <a:r>
              <a:rPr lang="en-US" dirty="0"/>
              <a:t>Present the paper: 15 min, following the JAMA slides of collaboration 2 class.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One sentence summary/conclusion: the difference between </a:t>
            </a:r>
            <a:r>
              <a:rPr lang="en-US" dirty="0" err="1"/>
              <a:t>covid</a:t>
            </a:r>
            <a:r>
              <a:rPr lang="en-US" dirty="0"/>
              <a:t> and AHF in terms of use of ordinal outcome is for </a:t>
            </a:r>
            <a:r>
              <a:rPr lang="en-US" dirty="0" err="1"/>
              <a:t>covid</a:t>
            </a:r>
            <a:r>
              <a:rPr lang="en-US" dirty="0"/>
              <a:t> there is a strong voice like WHO and other  association to put out some guidance.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Information about the evolution cannot be shown through our result, so need to show our literatures. (list key messages in our introduction)</a:t>
            </a:r>
          </a:p>
          <a:p>
            <a:endParaRPr lang="en-US" dirty="0"/>
          </a:p>
          <a:p>
            <a:r>
              <a:rPr lang="en-US" dirty="0"/>
              <a:t>The difference in the evolution </a:t>
            </a:r>
          </a:p>
          <a:p>
            <a:r>
              <a:rPr lang="en-US" dirty="0"/>
              <a:t>Why the use of composite endpoint is promoted so quickly.</a:t>
            </a:r>
          </a:p>
          <a:p>
            <a:endParaRPr lang="en-US" dirty="0"/>
          </a:p>
          <a:p>
            <a:r>
              <a:rPr lang="en-US" dirty="0"/>
              <a:t>Evolution of endpoints </a:t>
            </a:r>
          </a:p>
          <a:p>
            <a:r>
              <a:rPr lang="en-US" dirty="0"/>
              <a:t>Side by side (two diseases)</a:t>
            </a:r>
          </a:p>
          <a:p>
            <a:r>
              <a:rPr lang="en-US" dirty="0"/>
              <a:t>Provide context </a:t>
            </a:r>
          </a:p>
          <a:p>
            <a:endParaRPr lang="en-US" dirty="0"/>
          </a:p>
        </p:txBody>
      </p:sp>
      <p:sp>
        <p:nvSpPr>
          <p:cNvPr id="4" name="Slide Number Placeholder 3"/>
          <p:cNvSpPr>
            <a:spLocks noGrp="1"/>
          </p:cNvSpPr>
          <p:nvPr>
            <p:ph type="sldNum" sz="quarter" idx="5"/>
          </p:nvPr>
        </p:nvSpPr>
        <p:spPr/>
        <p:txBody>
          <a:bodyPr/>
          <a:lstStyle/>
          <a:p>
            <a:fld id="{2A244C8A-3E99-9F49-9017-E4C57AB53FC6}" type="slidenum">
              <a:rPr lang="en-US" smtClean="0"/>
              <a:t>4</a:t>
            </a:fld>
            <a:endParaRPr lang="en-US"/>
          </a:p>
        </p:txBody>
      </p:sp>
    </p:spTree>
    <p:extLst>
      <p:ext uri="{BB962C8B-B14F-4D97-AF65-F5344CB8AC3E}">
        <p14:creationId xmlns:p14="http://schemas.microsoft.com/office/powerpoint/2010/main" val="389867904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latin typeface="Helvetica" pitchFamily="2" charset="0"/>
                  </a:rPr>
                  <a:t>GIVE SIMPLE EXPLAINATION OF COPULA: MAPPING HIGHER DIMENSION TO ONE DIMENTSION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latin typeface="Helvetica" pitchFamily="2" charset="0"/>
                  </a:rPr>
                  <a:t>CONNECTED WITH OUR CASE: IT IS THE DIFINITION OF COMPOSITE ENDPOINT USING COMPONENTS JOINT DISTRIBUTION OF MULTIPLE BINARY VARIABLES =&gt; AN SMARTART WITH SEVERAL COMPONENTS POINTING INTO A COMPOSITE.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latin typeface="Helvetica"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latin typeface="Helvetica"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Definition - A bivariate copula C: [0,1]</a:t>
                </a:r>
                <a:r>
                  <a:rPr lang="en-US" baseline="30000" dirty="0">
                    <a:solidFill>
                      <a:schemeClr val="tx1"/>
                    </a:solidFill>
                  </a:rPr>
                  <a:t>2 </a:t>
                </a:r>
                <a14:m>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rPr>
                      <m:t>→</m:t>
                    </m:r>
                  </m:oMath>
                </a14:m>
                <a:r>
                  <a:rPr lang="en-US" dirty="0">
                    <a:solidFill>
                      <a:schemeClr val="tx1"/>
                    </a:solidFill>
                  </a:rPr>
                  <a:t>[0,1] is a function which is a bivariate cumulative distribution function with uniform marginals.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latin typeface="Helvetica"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latin typeface="Helvetica"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latin typeface="Helvetica" pitchFamily="2" charset="0"/>
                </a:endParaRPr>
              </a:p>
              <a:p>
                <a:r>
                  <a:rPr lang="en-US" sz="1200" b="0" i="0" kern="1200" dirty="0">
                    <a:solidFill>
                      <a:schemeClr val="tx1"/>
                    </a:solidFill>
                    <a:effectLst/>
                    <a:latin typeface="+mn-lt"/>
                    <a:ea typeface="+mn-ea"/>
                    <a:cs typeface="+mn-cs"/>
                  </a:rPr>
                  <a:t>A copula is a statistical tool used in probability theory and statistics to describe the relationship or dependence between two or more random variables. The key idea behind copulas is to separate the marginal behavior of each variable (how each variable behaves on its own) from their dependence structure (how they interact with each other).</a:t>
                </a:r>
              </a:p>
              <a:p>
                <a:r>
                  <a:rPr lang="en-US" sz="1200" b="0" i="0" kern="1200" dirty="0">
                    <a:solidFill>
                      <a:schemeClr val="tx1"/>
                    </a:solidFill>
                    <a:effectLst/>
                    <a:latin typeface="+mn-lt"/>
                    <a:ea typeface="+mn-ea"/>
                    <a:cs typeface="+mn-cs"/>
                  </a:rPr>
                  <a:t>The fundamental theorem for copulas, known as </a:t>
                </a:r>
                <a:r>
                  <a:rPr lang="en-US" sz="1200" b="0" i="0" kern="1200" dirty="0" err="1">
                    <a:solidFill>
                      <a:schemeClr val="tx1"/>
                    </a:solidFill>
                    <a:effectLst/>
                    <a:latin typeface="+mn-lt"/>
                    <a:ea typeface="+mn-ea"/>
                    <a:cs typeface="+mn-cs"/>
                  </a:rPr>
                  <a:t>Sklar's</a:t>
                </a:r>
                <a:r>
                  <a:rPr lang="en-US" sz="1200" b="0" i="0" kern="1200" dirty="0">
                    <a:solidFill>
                      <a:schemeClr val="tx1"/>
                    </a:solidFill>
                    <a:effectLst/>
                    <a:latin typeface="+mn-lt"/>
                    <a:ea typeface="+mn-ea"/>
                    <a:cs typeface="+mn-cs"/>
                  </a:rPr>
                  <a:t> Theorem, states that any multivariate joint distribution can be expressed in terms of its marginal distributions and a copula which captures the dependence structure between the variables. This allows for great flexibility in modeling complex relationships, as you can choose marginals that best fit each variable and a copula that best captures their interaction.</a:t>
                </a:r>
              </a:p>
              <a:p>
                <a:r>
                  <a:rPr lang="en-US" sz="1200" b="0" i="0" kern="1200" dirty="0">
                    <a:solidFill>
                      <a:schemeClr val="tx1"/>
                    </a:solidFill>
                    <a:effectLst/>
                    <a:latin typeface="+mn-lt"/>
                    <a:ea typeface="+mn-ea"/>
                    <a:cs typeface="+mn-cs"/>
                  </a:rPr>
                  <a:t>Copulas are widely used in various fields such as finance, insurance, hydrology, and engineering, particularly for risk management and portfolio optimization, as they can model tail dependencies and other complex interactions between risks.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latin typeface="Helvetica"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latin typeface="Helvetica"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latin typeface="Helvetica" pitchFamily="2" charset="0"/>
                  </a:rPr>
                  <a:t>Solution 2: find theoretical form for the joint distribution of the components and derive the proportion of each category of the ordinal variable based on different ways of combining the components.</a:t>
                </a:r>
                <a:endParaRPr lang="en-US" sz="1400" b="1" dirty="0">
                  <a:latin typeface="Helvetica" pitchFamily="2" charset="0"/>
                </a:endParaRPr>
              </a:p>
              <a:p>
                <a:endParaRPr lang="en-US" dirty="0"/>
              </a:p>
              <a:p>
                <a:endParaRPr lang="en-US" dirty="0"/>
              </a:p>
              <a:p>
                <a:r>
                  <a:rPr lang="en-US" dirty="0"/>
                  <a:t>Timeline:</a:t>
                </a:r>
              </a:p>
              <a:p>
                <a:r>
                  <a:rPr lang="en-US" dirty="0"/>
                  <a:t>Oral: 12/12</a:t>
                </a:r>
              </a:p>
              <a:p>
                <a:r>
                  <a:rPr lang="en-US" dirty="0"/>
                  <a:t>Two weeks ahead for sharing materials</a:t>
                </a:r>
              </a:p>
              <a:p>
                <a:endParaRPr lang="en-US" dirty="0"/>
              </a:p>
              <a:p>
                <a:r>
                  <a:rPr lang="en-US" dirty="0"/>
                  <a:t>Manuscript for JCTS</a:t>
                </a:r>
              </a:p>
              <a:p>
                <a:r>
                  <a:rPr lang="en-US" dirty="0"/>
                  <a:t>Ordinal composite outcome</a:t>
                </a:r>
              </a:p>
              <a:p>
                <a:r>
                  <a:rPr lang="en-US" dirty="0"/>
                  <a:t>Start with simulation result</a:t>
                </a:r>
              </a:p>
              <a:p>
                <a:r>
                  <a:rPr lang="en-US" dirty="0"/>
                  <a:t>Start working on the draft.</a:t>
                </a:r>
              </a:p>
              <a:p>
                <a:r>
                  <a:rPr lang="en-US" dirty="0"/>
                  <a:t>Derive theoretical form to improve current power calculation</a:t>
                </a:r>
              </a:p>
              <a:p>
                <a:endParaRPr lang="en-US" dirty="0"/>
              </a:p>
              <a:p>
                <a:r>
                  <a:rPr lang="en-US" dirty="0"/>
                  <a:t>Rerun simulation by introducing correlation.</a:t>
                </a:r>
              </a:p>
              <a:p>
                <a:r>
                  <a:rPr lang="en-US" dirty="0"/>
                  <a:t>Show current analytical form assuming independence is biased</a:t>
                </a:r>
              </a:p>
              <a:p>
                <a:r>
                  <a:rPr lang="en-US" dirty="0"/>
                  <a:t>Plan of application on </a:t>
                </a:r>
                <a:r>
                  <a:rPr lang="en-US" dirty="0" err="1"/>
                  <a:t>Treatnow</a:t>
                </a:r>
                <a:r>
                  <a:rPr lang="en-US" dirty="0"/>
                  <a:t>.</a:t>
                </a:r>
              </a:p>
              <a:p>
                <a:endParaRPr lang="en-US" dirty="0"/>
              </a:p>
              <a:p>
                <a:r>
                  <a:rPr lang="en-US" dirty="0"/>
                  <a:t>Results from application </a:t>
                </a:r>
              </a:p>
              <a:p>
                <a:endParaRPr lang="en-US" dirty="0"/>
              </a:p>
              <a:p>
                <a:endParaRPr lang="en-US" dirty="0"/>
              </a:p>
              <a:p>
                <a:r>
                  <a:rPr lang="en-US" dirty="0"/>
                  <a:t>Plan for next meeting</a:t>
                </a:r>
              </a:p>
              <a:p>
                <a:r>
                  <a:rPr lang="en-US" dirty="0" err="1"/>
                  <a:t>Treatnow</a:t>
                </a:r>
                <a:r>
                  <a:rPr lang="en-US" dirty="0"/>
                  <a:t> data what can be used.</a:t>
                </a:r>
              </a:p>
              <a:p>
                <a:r>
                  <a:rPr lang="en-US" dirty="0"/>
                  <a:t>Manuscript: Formula derivation</a:t>
                </a:r>
              </a:p>
              <a:p>
                <a:endParaRPr lang="en-US" dirty="0"/>
              </a:p>
              <a:p>
                <a:r>
                  <a:rPr lang="en-US" dirty="0"/>
                  <a:t>For a specific copula </a:t>
                </a:r>
              </a:p>
              <a:p>
                <a:r>
                  <a:rPr lang="en-US" dirty="0"/>
                  <a:t>Formula for ordinal composite</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latin typeface="Helvetica" pitchFamily="2" charset="0"/>
                  </a:rPr>
                  <a:t>GIVE SIMPLE EXPLAINATION OF COPULA: MAPPING HIGHER DIMENSION TO ONE DIMENTSION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latin typeface="Helvetica" pitchFamily="2" charset="0"/>
                  </a:rPr>
                  <a:t>CONNECTED WITH OUR CASE: IT IS THE DIFINITION OF COMPOSITE ENDPOINT USING COMPONENTS JOINT DISTRIBUTION OF MULTIPLE BINARY VARIABLES =&gt; AN SMARTART WITH SEVERAL COMPONENTS POINTING INTO A COMPOSITE.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latin typeface="Helvetica"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latin typeface="Helvetica"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Definition - A bivariate copula C: [0,1]</a:t>
                </a:r>
                <a:r>
                  <a:rPr lang="en-US" baseline="30000" dirty="0">
                    <a:solidFill>
                      <a:schemeClr val="tx1"/>
                    </a:solidFill>
                  </a:rPr>
                  <a:t>2 </a:t>
                </a:r>
                <a:r>
                  <a:rPr lang="en-US" i="0">
                    <a:solidFill>
                      <a:schemeClr val="tx1"/>
                    </a:solidFill>
                    <a:latin typeface="Cambria Math" panose="02040503050406030204" pitchFamily="18" charset="0"/>
                    <a:ea typeface="Cambria Math" panose="02040503050406030204" pitchFamily="18" charset="0"/>
                  </a:rPr>
                  <a:t>→</a:t>
                </a:r>
                <a:r>
                  <a:rPr lang="en-US" dirty="0">
                    <a:solidFill>
                      <a:schemeClr val="tx1"/>
                    </a:solidFill>
                  </a:rPr>
                  <a:t>[0,1] is a function which is a bivariate cumulative distribution function with uniform marginals.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latin typeface="Helvetica"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latin typeface="Helvetica"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latin typeface="Helvetica" pitchFamily="2" charset="0"/>
                </a:endParaRPr>
              </a:p>
              <a:p>
                <a:r>
                  <a:rPr lang="en-US" sz="1200" b="0" i="0" kern="1200" dirty="0">
                    <a:solidFill>
                      <a:schemeClr val="tx1"/>
                    </a:solidFill>
                    <a:effectLst/>
                    <a:latin typeface="+mn-lt"/>
                    <a:ea typeface="+mn-ea"/>
                    <a:cs typeface="+mn-cs"/>
                  </a:rPr>
                  <a:t>A copula is a statistical tool used in probability theory and statistics to describe the relationship or dependence between two or more random variables. The key idea behind copulas is to separate the marginal behavior of each variable (how each variable behaves on its own) from their dependence structure (how they interact with each other).</a:t>
                </a:r>
              </a:p>
              <a:p>
                <a:r>
                  <a:rPr lang="en-US" sz="1200" b="0" i="0" kern="1200" dirty="0">
                    <a:solidFill>
                      <a:schemeClr val="tx1"/>
                    </a:solidFill>
                    <a:effectLst/>
                    <a:latin typeface="+mn-lt"/>
                    <a:ea typeface="+mn-ea"/>
                    <a:cs typeface="+mn-cs"/>
                  </a:rPr>
                  <a:t>The fundamental theorem for copulas, known as </a:t>
                </a:r>
                <a:r>
                  <a:rPr lang="en-US" sz="1200" b="0" i="0" kern="1200" dirty="0" err="1">
                    <a:solidFill>
                      <a:schemeClr val="tx1"/>
                    </a:solidFill>
                    <a:effectLst/>
                    <a:latin typeface="+mn-lt"/>
                    <a:ea typeface="+mn-ea"/>
                    <a:cs typeface="+mn-cs"/>
                  </a:rPr>
                  <a:t>Sklar's</a:t>
                </a:r>
                <a:r>
                  <a:rPr lang="en-US" sz="1200" b="0" i="0" kern="1200" dirty="0">
                    <a:solidFill>
                      <a:schemeClr val="tx1"/>
                    </a:solidFill>
                    <a:effectLst/>
                    <a:latin typeface="+mn-lt"/>
                    <a:ea typeface="+mn-ea"/>
                    <a:cs typeface="+mn-cs"/>
                  </a:rPr>
                  <a:t> Theorem, states that any multivariate joint distribution can be expressed in terms of its marginal distributions and a copula which captures the dependence structure between the variables. This allows for great flexibility in modeling complex relationships, as you can choose marginals that best fit each variable and a copula that best captures their interaction.</a:t>
                </a:r>
              </a:p>
              <a:p>
                <a:r>
                  <a:rPr lang="en-US" sz="1200" b="0" i="0" kern="1200" dirty="0">
                    <a:solidFill>
                      <a:schemeClr val="tx1"/>
                    </a:solidFill>
                    <a:effectLst/>
                    <a:latin typeface="+mn-lt"/>
                    <a:ea typeface="+mn-ea"/>
                    <a:cs typeface="+mn-cs"/>
                  </a:rPr>
                  <a:t>Copulas are widely used in various fields such as finance, insurance, hydrology, and engineering, particularly for risk management and portfolio optimization, as they can model tail dependencies and other complex interactions between risks.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latin typeface="Helvetica"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latin typeface="Helvetica"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latin typeface="Helvetica" pitchFamily="2" charset="0"/>
                  </a:rPr>
                  <a:t>Solution 2: find theoretical form for the joint distribution of the components and derive the proportion of each category of the ordinal variable based on different ways of combining the components.</a:t>
                </a:r>
                <a:endParaRPr lang="en-US" sz="1400" b="1" dirty="0">
                  <a:latin typeface="Helvetica" pitchFamily="2" charset="0"/>
                </a:endParaRPr>
              </a:p>
              <a:p>
                <a:endParaRPr lang="en-US" dirty="0"/>
              </a:p>
              <a:p>
                <a:endParaRPr lang="en-US" dirty="0"/>
              </a:p>
              <a:p>
                <a:r>
                  <a:rPr lang="en-US" dirty="0"/>
                  <a:t>Timeline:</a:t>
                </a:r>
              </a:p>
              <a:p>
                <a:r>
                  <a:rPr lang="en-US" dirty="0"/>
                  <a:t>Oral: 12/12</a:t>
                </a:r>
              </a:p>
              <a:p>
                <a:r>
                  <a:rPr lang="en-US" dirty="0"/>
                  <a:t>Two weeks ahead for sharing materials</a:t>
                </a:r>
              </a:p>
              <a:p>
                <a:endParaRPr lang="en-US" dirty="0"/>
              </a:p>
              <a:p>
                <a:r>
                  <a:rPr lang="en-US" dirty="0"/>
                  <a:t>Manuscript for JCTS</a:t>
                </a:r>
              </a:p>
              <a:p>
                <a:r>
                  <a:rPr lang="en-US" dirty="0"/>
                  <a:t>Ordinal composite outcome</a:t>
                </a:r>
              </a:p>
              <a:p>
                <a:r>
                  <a:rPr lang="en-US" dirty="0"/>
                  <a:t>Start with simulation result</a:t>
                </a:r>
              </a:p>
              <a:p>
                <a:r>
                  <a:rPr lang="en-US" dirty="0"/>
                  <a:t>Start working on the draft.</a:t>
                </a:r>
              </a:p>
              <a:p>
                <a:r>
                  <a:rPr lang="en-US" dirty="0"/>
                  <a:t>Derive theoretical form to improve current power calculation</a:t>
                </a:r>
              </a:p>
              <a:p>
                <a:endParaRPr lang="en-US" dirty="0"/>
              </a:p>
              <a:p>
                <a:r>
                  <a:rPr lang="en-US" dirty="0"/>
                  <a:t>Rerun simulation by introducing correlation.</a:t>
                </a:r>
              </a:p>
              <a:p>
                <a:r>
                  <a:rPr lang="en-US" dirty="0"/>
                  <a:t>Show current analytical form assuming independence is biased</a:t>
                </a:r>
              </a:p>
              <a:p>
                <a:r>
                  <a:rPr lang="en-US" dirty="0"/>
                  <a:t>Plan of application on </a:t>
                </a:r>
                <a:r>
                  <a:rPr lang="en-US" dirty="0" err="1"/>
                  <a:t>Treatnow</a:t>
                </a:r>
                <a:r>
                  <a:rPr lang="en-US" dirty="0"/>
                  <a:t>.</a:t>
                </a:r>
              </a:p>
              <a:p>
                <a:endParaRPr lang="en-US" dirty="0"/>
              </a:p>
              <a:p>
                <a:r>
                  <a:rPr lang="en-US" dirty="0"/>
                  <a:t>Results from application </a:t>
                </a:r>
              </a:p>
              <a:p>
                <a:endParaRPr lang="en-US" dirty="0"/>
              </a:p>
              <a:p>
                <a:endParaRPr lang="en-US" dirty="0"/>
              </a:p>
              <a:p>
                <a:r>
                  <a:rPr lang="en-US" dirty="0"/>
                  <a:t>Plan for next meeting</a:t>
                </a:r>
              </a:p>
              <a:p>
                <a:r>
                  <a:rPr lang="en-US" dirty="0" err="1"/>
                  <a:t>Treatnow</a:t>
                </a:r>
                <a:r>
                  <a:rPr lang="en-US" dirty="0"/>
                  <a:t> data what can be used.</a:t>
                </a:r>
              </a:p>
              <a:p>
                <a:r>
                  <a:rPr lang="en-US" dirty="0"/>
                  <a:t>Manuscript: Formula derivation</a:t>
                </a:r>
              </a:p>
              <a:p>
                <a:endParaRPr lang="en-US" dirty="0"/>
              </a:p>
              <a:p>
                <a:r>
                  <a:rPr lang="en-US" dirty="0"/>
                  <a:t>For a specific copula </a:t>
                </a:r>
              </a:p>
              <a:p>
                <a:r>
                  <a:rPr lang="en-US" dirty="0"/>
                  <a:t>Formula for ordinal composite</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mc:Fallback>
      </mc:AlternateContent>
      <p:sp>
        <p:nvSpPr>
          <p:cNvPr id="4" name="Slide Number Placeholder 3"/>
          <p:cNvSpPr>
            <a:spLocks noGrp="1"/>
          </p:cNvSpPr>
          <p:nvPr>
            <p:ph type="sldNum" sz="quarter" idx="5"/>
          </p:nvPr>
        </p:nvSpPr>
        <p:spPr/>
        <p:txBody>
          <a:bodyPr/>
          <a:lstStyle/>
          <a:p>
            <a:fld id="{657B71ED-7AFB-D74B-A45E-EC68BFB66B2F}" type="slidenum">
              <a:rPr lang="en-US" smtClean="0"/>
              <a:t>31</a:t>
            </a:fld>
            <a:endParaRPr lang="en-US"/>
          </a:p>
        </p:txBody>
      </p:sp>
    </p:spTree>
    <p:extLst>
      <p:ext uri="{BB962C8B-B14F-4D97-AF65-F5344CB8AC3E}">
        <p14:creationId xmlns:p14="http://schemas.microsoft.com/office/powerpoint/2010/main" val="53626126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rPr>
                  <a:t>e.g., for the Gaussian copula, it is the correlation coefficient </a:t>
                </a:r>
                <a14:m>
                  <m:oMath xmlns:m="http://schemas.openxmlformats.org/officeDocument/2006/math">
                    <m:r>
                      <a:rPr lang="en-US" sz="1200" i="1" smtClean="0">
                        <a:solidFill>
                          <a:schemeClr val="tx1"/>
                        </a:solidFill>
                        <a:latin typeface="Cambria Math" panose="02040503050406030204" pitchFamily="18" charset="0"/>
                        <a:ea typeface="Cambria Math" panose="02040503050406030204" pitchFamily="18" charset="0"/>
                      </a:rPr>
                      <m:t>𝛾</m:t>
                    </m:r>
                  </m:oMath>
                </a14:m>
                <a:r>
                  <a:rPr lang="en-US" sz="1200" dirty="0">
                    <a:solidFill>
                      <a:schemeClr val="tx1"/>
                    </a:solidFill>
                  </a:rPr>
                  <a:t>, and it is </a:t>
                </a:r>
                <a:r>
                  <a:rPr lang="el-GR" sz="1200" dirty="0">
                    <a:solidFill>
                      <a:schemeClr val="tx1"/>
                    </a:solidFill>
                  </a:rPr>
                  <a:t>α </a:t>
                </a:r>
                <a:r>
                  <a:rPr lang="en-US" sz="1200" dirty="0">
                    <a:solidFill>
                      <a:schemeClr val="tx1"/>
                    </a:solidFill>
                  </a:rPr>
                  <a:t>for the Clayton, Frank, and Gumbel copulas. Can be calculated with known </a:t>
                </a:r>
                <a:r>
                  <a:rPr lang="en-US" sz="1200" dirty="0" err="1">
                    <a:solidFill>
                      <a:schemeClr val="tx1"/>
                    </a:solidFill>
                  </a:rPr>
                  <a:t>Corr</a:t>
                </a:r>
                <a:r>
                  <a:rPr lang="en-US" sz="1200" dirty="0">
                    <a:solidFill>
                      <a:schemeClr val="tx1"/>
                    </a:solidFill>
                  </a:rPr>
                  <a:t>(</a:t>
                </a:r>
                <a14:m>
                  <m:oMath xmlns:m="http://schemas.openxmlformats.org/officeDocument/2006/math">
                    <m:sSub>
                      <m:sSubPr>
                        <m:ctrlPr>
                          <a:rPr lang="en-US" sz="1200" i="1">
                            <a:solidFill>
                              <a:schemeClr val="tx1"/>
                            </a:solidFill>
                            <a:latin typeface="Cambria Math" panose="02040503050406030204" pitchFamily="18" charset="0"/>
                          </a:rPr>
                        </m:ctrlPr>
                      </m:sSubPr>
                      <m:e>
                        <m:r>
                          <a:rPr lang="en-US" sz="1200" i="1">
                            <a:solidFill>
                              <a:schemeClr val="tx1"/>
                            </a:solidFill>
                            <a:latin typeface="Cambria Math" panose="02040503050406030204" pitchFamily="18" charset="0"/>
                          </a:rPr>
                          <m:t>𝑌</m:t>
                        </m:r>
                      </m:e>
                      <m:sub>
                        <m:r>
                          <a:rPr lang="en-US" sz="1200" i="1">
                            <a:solidFill>
                              <a:schemeClr val="tx1"/>
                            </a:solidFill>
                            <a:latin typeface="Cambria Math" panose="02040503050406030204" pitchFamily="18" charset="0"/>
                          </a:rPr>
                          <m:t>1</m:t>
                        </m:r>
                      </m:sub>
                    </m:sSub>
                  </m:oMath>
                </a14:m>
                <a:r>
                  <a:rPr lang="en-US" sz="1200" dirty="0">
                    <a:solidFill>
                      <a:schemeClr val="tx1"/>
                    </a:solidFill>
                  </a:rPr>
                  <a:t>, </a:t>
                </a:r>
                <a14:m>
                  <m:oMath xmlns:m="http://schemas.openxmlformats.org/officeDocument/2006/math">
                    <m:sSub>
                      <m:sSubPr>
                        <m:ctrlPr>
                          <a:rPr lang="en-US" sz="1200" i="1">
                            <a:solidFill>
                              <a:schemeClr val="tx1"/>
                            </a:solidFill>
                            <a:latin typeface="Cambria Math" panose="02040503050406030204" pitchFamily="18" charset="0"/>
                          </a:rPr>
                        </m:ctrlPr>
                      </m:sSubPr>
                      <m:e>
                        <m:r>
                          <a:rPr lang="en-US" sz="1200" i="1">
                            <a:solidFill>
                              <a:schemeClr val="tx1"/>
                            </a:solidFill>
                            <a:latin typeface="Cambria Math" panose="02040503050406030204" pitchFamily="18" charset="0"/>
                          </a:rPr>
                          <m:t>𝑌</m:t>
                        </m:r>
                      </m:e>
                      <m:sub>
                        <m:r>
                          <a:rPr lang="en-US" sz="1200" b="0" i="1" smtClean="0">
                            <a:solidFill>
                              <a:schemeClr val="tx1"/>
                            </a:solidFill>
                            <a:latin typeface="Cambria Math" panose="02040503050406030204" pitchFamily="18" charset="0"/>
                          </a:rPr>
                          <m:t>2</m:t>
                        </m:r>
                      </m:sub>
                    </m:sSub>
                  </m:oMath>
                </a14:m>
                <a:r>
                  <a:rPr lang="en-US" sz="1200" dirty="0">
                    <a:solidFill>
                      <a:schemeClr val="tx1"/>
                    </a:solidFill>
                  </a:rPr>
                  <a:t>) and distributions of </a:t>
                </a:r>
                <a14:m>
                  <m:oMath xmlns:m="http://schemas.openxmlformats.org/officeDocument/2006/math">
                    <m:sSub>
                      <m:sSubPr>
                        <m:ctrlPr>
                          <a:rPr lang="en-US" sz="1200" i="1" smtClean="0">
                            <a:solidFill>
                              <a:schemeClr val="tx1"/>
                            </a:solidFill>
                            <a:latin typeface="Cambria Math" panose="02040503050406030204" pitchFamily="18" charset="0"/>
                          </a:rPr>
                        </m:ctrlPr>
                      </m:sSubPr>
                      <m:e>
                        <m:r>
                          <a:rPr lang="en-US" sz="1200" i="1">
                            <a:solidFill>
                              <a:schemeClr val="tx1"/>
                            </a:solidFill>
                            <a:latin typeface="Cambria Math" panose="02040503050406030204" pitchFamily="18" charset="0"/>
                          </a:rPr>
                          <m:t>𝑌</m:t>
                        </m:r>
                      </m:e>
                      <m:sub>
                        <m:r>
                          <a:rPr lang="en-US" sz="1200" i="1" smtClean="0">
                            <a:solidFill>
                              <a:schemeClr val="tx1"/>
                            </a:solidFill>
                            <a:latin typeface="Cambria Math" panose="02040503050406030204" pitchFamily="18" charset="0"/>
                          </a:rPr>
                          <m:t>1</m:t>
                        </m:r>
                      </m:sub>
                    </m:sSub>
                  </m:oMath>
                </a14:m>
                <a:r>
                  <a:rPr lang="en-US" sz="1200" dirty="0">
                    <a:solidFill>
                      <a:schemeClr val="tx1"/>
                    </a:solidFill>
                  </a:rPr>
                  <a:t> and </a:t>
                </a:r>
                <a14:m>
                  <m:oMath xmlns:m="http://schemas.openxmlformats.org/officeDocument/2006/math">
                    <m:sSub>
                      <m:sSubPr>
                        <m:ctrlPr>
                          <a:rPr lang="en-US" sz="1200" i="1">
                            <a:solidFill>
                              <a:schemeClr val="tx1"/>
                            </a:solidFill>
                            <a:latin typeface="Cambria Math" panose="02040503050406030204" pitchFamily="18" charset="0"/>
                          </a:rPr>
                        </m:ctrlPr>
                      </m:sSubPr>
                      <m:e>
                        <m:r>
                          <a:rPr lang="en-US" sz="1200" i="1">
                            <a:solidFill>
                              <a:schemeClr val="tx1"/>
                            </a:solidFill>
                            <a:latin typeface="Cambria Math" panose="02040503050406030204" pitchFamily="18" charset="0"/>
                          </a:rPr>
                          <m:t>𝑌</m:t>
                        </m:r>
                      </m:e>
                      <m:sub>
                        <m:r>
                          <a:rPr lang="en-US" sz="1200" i="1">
                            <a:solidFill>
                              <a:schemeClr val="tx1"/>
                            </a:solidFill>
                            <a:latin typeface="Cambria Math" panose="02040503050406030204" pitchFamily="18" charset="0"/>
                          </a:rPr>
                          <m:t>2</m:t>
                        </m:r>
                      </m:sub>
                    </m:sSub>
                  </m:oMath>
                </a14:m>
                <a:endParaRPr lang="en-US" b="1" dirty="0">
                  <a:latin typeface="Helvetica"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latin typeface="Helvetica"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latin typeface="Helvetica"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latin typeface="Helvetica"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latin typeface="Helvetica" pitchFamily="2" charset="0"/>
                  </a:rPr>
                  <a:t>GIVE SIMPLE EXPLAINATION OF COPULA: MAPPING HIGHER DIMENSION TO ONE DIMENTSION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latin typeface="Helvetica" pitchFamily="2" charset="0"/>
                  </a:rPr>
                  <a:t>CONNECTED WITH OUR CASE: IT IS THE DIFINITION OF COMPOSITE ENDPOINT USING COMPONENTS JOINT DISTRIBUTION OF MULTIPLE BINARY VARIABLES =&gt; AN SMARTART WITH SEVERAL COMPONENTS POINTING INTO A COMPOSITE.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latin typeface="Helvetica"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latin typeface="Helvetica"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latin typeface="Helvetica"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latin typeface="Helvetica"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latin typeface="Helvetica" pitchFamily="2" charset="0"/>
                </a:endParaRPr>
              </a:p>
              <a:p>
                <a:r>
                  <a:rPr lang="en-US" sz="1200" b="0" i="0" kern="1200" dirty="0">
                    <a:solidFill>
                      <a:schemeClr val="tx1"/>
                    </a:solidFill>
                    <a:effectLst/>
                    <a:latin typeface="+mn-lt"/>
                    <a:ea typeface="+mn-ea"/>
                    <a:cs typeface="+mn-cs"/>
                  </a:rPr>
                  <a:t>A copula is a statistical tool used in probability theory and statistics to describe the relationship or dependence between two or more random variables. The key idea behind copulas is to separate the marginal behavior of each variable (how each variable behaves on its own) from their dependence structure (how they interact with each other).</a:t>
                </a:r>
              </a:p>
              <a:p>
                <a:r>
                  <a:rPr lang="en-US" sz="1200" b="0" i="0" kern="1200" dirty="0">
                    <a:solidFill>
                      <a:schemeClr val="tx1"/>
                    </a:solidFill>
                    <a:effectLst/>
                    <a:latin typeface="+mn-lt"/>
                    <a:ea typeface="+mn-ea"/>
                    <a:cs typeface="+mn-cs"/>
                  </a:rPr>
                  <a:t>The fundamental theorem for copulas, known as </a:t>
                </a:r>
                <a:r>
                  <a:rPr lang="en-US" sz="1200" b="0" i="0" kern="1200" dirty="0" err="1">
                    <a:solidFill>
                      <a:schemeClr val="tx1"/>
                    </a:solidFill>
                    <a:effectLst/>
                    <a:latin typeface="+mn-lt"/>
                    <a:ea typeface="+mn-ea"/>
                    <a:cs typeface="+mn-cs"/>
                  </a:rPr>
                  <a:t>Sklar's</a:t>
                </a:r>
                <a:r>
                  <a:rPr lang="en-US" sz="1200" b="0" i="0" kern="1200" dirty="0">
                    <a:solidFill>
                      <a:schemeClr val="tx1"/>
                    </a:solidFill>
                    <a:effectLst/>
                    <a:latin typeface="+mn-lt"/>
                    <a:ea typeface="+mn-ea"/>
                    <a:cs typeface="+mn-cs"/>
                  </a:rPr>
                  <a:t> Theorem, states that any multivariate joint distribution can be expressed in terms of its marginal distributions and a copula which captures the dependence structure between the variables. This allows for great flexibility in modeling complex relationships, as you can choose marginals that best fit each variable and a copula that best captures their interaction.</a:t>
                </a:r>
              </a:p>
              <a:p>
                <a:r>
                  <a:rPr lang="en-US" sz="1200" b="0" i="0" kern="1200" dirty="0">
                    <a:solidFill>
                      <a:schemeClr val="tx1"/>
                    </a:solidFill>
                    <a:effectLst/>
                    <a:latin typeface="+mn-lt"/>
                    <a:ea typeface="+mn-ea"/>
                    <a:cs typeface="+mn-cs"/>
                  </a:rPr>
                  <a:t>Copulas are widely used in various fields such as finance, insurance, hydrology, and engineering, particularly for risk management and portfolio optimization, as they can model tail dependencies and other complex interactions between risks.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latin typeface="Helvetica"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latin typeface="Helvetica"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latin typeface="Helvetica" pitchFamily="2" charset="0"/>
                  </a:rPr>
                  <a:t>Solution 2: find theoretical form for the joint distribution of the components and derive the proportion of each category of the ordinal variable based on different ways of combining the components.</a:t>
                </a:r>
                <a:endParaRPr lang="en-US" sz="1400" b="1" dirty="0">
                  <a:latin typeface="Helvetica" pitchFamily="2" charset="0"/>
                </a:endParaRPr>
              </a:p>
              <a:p>
                <a:endParaRPr lang="en-US" dirty="0"/>
              </a:p>
              <a:p>
                <a:endParaRPr lang="en-US" dirty="0"/>
              </a:p>
              <a:p>
                <a:r>
                  <a:rPr lang="en-US" dirty="0"/>
                  <a:t>Timeline:</a:t>
                </a:r>
              </a:p>
              <a:p>
                <a:r>
                  <a:rPr lang="en-US" dirty="0"/>
                  <a:t>Oral: 12/12</a:t>
                </a:r>
              </a:p>
              <a:p>
                <a:r>
                  <a:rPr lang="en-US" dirty="0"/>
                  <a:t>Two weeks ahead for sharing materials</a:t>
                </a:r>
              </a:p>
              <a:p>
                <a:endParaRPr lang="en-US" dirty="0"/>
              </a:p>
              <a:p>
                <a:r>
                  <a:rPr lang="en-US" dirty="0"/>
                  <a:t>Manuscript for JCTS</a:t>
                </a:r>
              </a:p>
              <a:p>
                <a:r>
                  <a:rPr lang="en-US" dirty="0"/>
                  <a:t>Ordinal composite outcome</a:t>
                </a:r>
              </a:p>
              <a:p>
                <a:r>
                  <a:rPr lang="en-US" dirty="0"/>
                  <a:t>Start with simulation result</a:t>
                </a:r>
              </a:p>
              <a:p>
                <a:r>
                  <a:rPr lang="en-US" dirty="0"/>
                  <a:t>Start working on the draft.</a:t>
                </a:r>
              </a:p>
              <a:p>
                <a:r>
                  <a:rPr lang="en-US" dirty="0"/>
                  <a:t>Derive theoretical form to improve current power calculation</a:t>
                </a:r>
              </a:p>
              <a:p>
                <a:endParaRPr lang="en-US" dirty="0"/>
              </a:p>
              <a:p>
                <a:r>
                  <a:rPr lang="en-US" dirty="0"/>
                  <a:t>Rerun simulation by introducing correlation.</a:t>
                </a:r>
              </a:p>
              <a:p>
                <a:r>
                  <a:rPr lang="en-US" dirty="0"/>
                  <a:t>Show current analytical form assuming independence is biased</a:t>
                </a:r>
              </a:p>
              <a:p>
                <a:r>
                  <a:rPr lang="en-US" dirty="0"/>
                  <a:t>Plan of application on </a:t>
                </a:r>
                <a:r>
                  <a:rPr lang="en-US" dirty="0" err="1"/>
                  <a:t>Treatnow</a:t>
                </a:r>
                <a:r>
                  <a:rPr lang="en-US" dirty="0"/>
                  <a:t>.</a:t>
                </a:r>
              </a:p>
              <a:p>
                <a:endParaRPr lang="en-US" dirty="0"/>
              </a:p>
              <a:p>
                <a:r>
                  <a:rPr lang="en-US" dirty="0"/>
                  <a:t>Results from application </a:t>
                </a:r>
              </a:p>
              <a:p>
                <a:endParaRPr lang="en-US" dirty="0"/>
              </a:p>
              <a:p>
                <a:endParaRPr lang="en-US" dirty="0"/>
              </a:p>
              <a:p>
                <a:r>
                  <a:rPr lang="en-US" dirty="0"/>
                  <a:t>Plan for next meeting</a:t>
                </a:r>
              </a:p>
              <a:p>
                <a:r>
                  <a:rPr lang="en-US" dirty="0" err="1"/>
                  <a:t>Treatnow</a:t>
                </a:r>
                <a:r>
                  <a:rPr lang="en-US" dirty="0"/>
                  <a:t> data what can be used.</a:t>
                </a:r>
              </a:p>
              <a:p>
                <a:r>
                  <a:rPr lang="en-US" dirty="0"/>
                  <a:t>Manuscript: Formula derivation</a:t>
                </a:r>
              </a:p>
              <a:p>
                <a:endParaRPr lang="en-US" dirty="0"/>
              </a:p>
              <a:p>
                <a:r>
                  <a:rPr lang="en-US" dirty="0"/>
                  <a:t>For a specific copula </a:t>
                </a:r>
              </a:p>
              <a:p>
                <a:r>
                  <a:rPr lang="en-US" dirty="0"/>
                  <a:t>Formula for ordinal composite</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rPr>
                  <a:t>e.g., for the Gaussian copula, it is the correlation coefficient </a:t>
                </a:r>
                <a:r>
                  <a:rPr lang="en-US" sz="1200" i="0">
                    <a:solidFill>
                      <a:schemeClr val="tx1"/>
                    </a:solidFill>
                    <a:latin typeface="Cambria Math" panose="02040503050406030204" pitchFamily="18" charset="0"/>
                    <a:ea typeface="Cambria Math" panose="02040503050406030204" pitchFamily="18" charset="0"/>
                  </a:rPr>
                  <a:t>𝛾</a:t>
                </a:r>
                <a:r>
                  <a:rPr lang="en-US" sz="1200" dirty="0">
                    <a:solidFill>
                      <a:schemeClr val="tx1"/>
                    </a:solidFill>
                  </a:rPr>
                  <a:t>, and it is </a:t>
                </a:r>
                <a:r>
                  <a:rPr lang="el-GR" sz="1200" dirty="0">
                    <a:solidFill>
                      <a:schemeClr val="tx1"/>
                    </a:solidFill>
                  </a:rPr>
                  <a:t>α </a:t>
                </a:r>
                <a:r>
                  <a:rPr lang="en-US" sz="1200" dirty="0">
                    <a:solidFill>
                      <a:schemeClr val="tx1"/>
                    </a:solidFill>
                  </a:rPr>
                  <a:t>for the Clayton, Frank, and Gumbel copulas. Can be calculated with known </a:t>
                </a:r>
                <a:r>
                  <a:rPr lang="en-US" sz="1200" dirty="0" err="1">
                    <a:solidFill>
                      <a:schemeClr val="tx1"/>
                    </a:solidFill>
                  </a:rPr>
                  <a:t>Corr</a:t>
                </a:r>
                <a:r>
                  <a:rPr lang="en-US" sz="1200" dirty="0">
                    <a:solidFill>
                      <a:schemeClr val="tx1"/>
                    </a:solidFill>
                  </a:rPr>
                  <a:t>(</a:t>
                </a:r>
                <a:r>
                  <a:rPr lang="en-US" sz="1200" i="0">
                    <a:solidFill>
                      <a:schemeClr val="tx1"/>
                    </a:solidFill>
                    <a:latin typeface="Cambria Math" panose="02040503050406030204" pitchFamily="18" charset="0"/>
                  </a:rPr>
                  <a:t>𝑌_1</a:t>
                </a:r>
                <a:r>
                  <a:rPr lang="en-US" sz="1200" dirty="0">
                    <a:solidFill>
                      <a:schemeClr val="tx1"/>
                    </a:solidFill>
                  </a:rPr>
                  <a:t>, </a:t>
                </a:r>
                <a:r>
                  <a:rPr lang="en-US" sz="1200" i="0">
                    <a:solidFill>
                      <a:schemeClr val="tx1"/>
                    </a:solidFill>
                    <a:latin typeface="Cambria Math" panose="02040503050406030204" pitchFamily="18" charset="0"/>
                  </a:rPr>
                  <a:t>𝑌_</a:t>
                </a:r>
                <a:r>
                  <a:rPr lang="en-US" sz="1200" b="0" i="0">
                    <a:solidFill>
                      <a:schemeClr val="tx1"/>
                    </a:solidFill>
                    <a:latin typeface="Cambria Math" panose="02040503050406030204" pitchFamily="18" charset="0"/>
                  </a:rPr>
                  <a:t>2</a:t>
                </a:r>
                <a:r>
                  <a:rPr lang="en-US" sz="1200" dirty="0">
                    <a:solidFill>
                      <a:schemeClr val="tx1"/>
                    </a:solidFill>
                  </a:rPr>
                  <a:t>) and distributions of </a:t>
                </a:r>
                <a:r>
                  <a:rPr lang="en-US" sz="1200" i="0">
                    <a:solidFill>
                      <a:schemeClr val="tx1"/>
                    </a:solidFill>
                    <a:latin typeface="Cambria Math" panose="02040503050406030204" pitchFamily="18" charset="0"/>
                  </a:rPr>
                  <a:t>𝑌_1</a:t>
                </a:r>
                <a:r>
                  <a:rPr lang="en-US" sz="1200" dirty="0">
                    <a:solidFill>
                      <a:schemeClr val="tx1"/>
                    </a:solidFill>
                  </a:rPr>
                  <a:t> and </a:t>
                </a:r>
                <a:r>
                  <a:rPr lang="en-US" sz="1200" i="0">
                    <a:solidFill>
                      <a:schemeClr val="tx1"/>
                    </a:solidFill>
                    <a:latin typeface="Cambria Math" panose="02040503050406030204" pitchFamily="18" charset="0"/>
                  </a:rPr>
                  <a:t>𝑌_2</a:t>
                </a:r>
                <a:endParaRPr lang="en-US" b="1" dirty="0">
                  <a:latin typeface="Helvetica"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latin typeface="Helvetica"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latin typeface="Helvetica"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latin typeface="Helvetica"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latin typeface="Helvetica" pitchFamily="2" charset="0"/>
                  </a:rPr>
                  <a:t>GIVE SIMPLE EXPLAINATION OF COPULA: MAPPING HIGHER DIMENSION TO ONE DIMENTSION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latin typeface="Helvetica" pitchFamily="2" charset="0"/>
                  </a:rPr>
                  <a:t>CONNECTED WITH OUR CASE: IT IS THE DIFINITION OF COMPOSITE ENDPOINT USING COMPONENTS JOINT DISTRIBUTION OF MULTIPLE BINARY VARIABLES =&gt; AN SMARTART WITH SEVERAL COMPONENTS POINTING INTO A COMPOSITE.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latin typeface="Helvetica"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latin typeface="Helvetica"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latin typeface="Helvetica"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latin typeface="Helvetica"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latin typeface="Helvetica" pitchFamily="2" charset="0"/>
                </a:endParaRPr>
              </a:p>
              <a:p>
                <a:r>
                  <a:rPr lang="en-US" sz="1200" b="0" i="0" kern="1200" dirty="0">
                    <a:solidFill>
                      <a:schemeClr val="tx1"/>
                    </a:solidFill>
                    <a:effectLst/>
                    <a:latin typeface="+mn-lt"/>
                    <a:ea typeface="+mn-ea"/>
                    <a:cs typeface="+mn-cs"/>
                  </a:rPr>
                  <a:t>A copula is a statistical tool used in probability theory and statistics to describe the relationship or dependence between two or more random variables. The key idea behind copulas is to separate the marginal behavior of each variable (how each variable behaves on its own) from their dependence structure (how they interact with each other).</a:t>
                </a:r>
              </a:p>
              <a:p>
                <a:r>
                  <a:rPr lang="en-US" sz="1200" b="0" i="0" kern="1200" dirty="0">
                    <a:solidFill>
                      <a:schemeClr val="tx1"/>
                    </a:solidFill>
                    <a:effectLst/>
                    <a:latin typeface="+mn-lt"/>
                    <a:ea typeface="+mn-ea"/>
                    <a:cs typeface="+mn-cs"/>
                  </a:rPr>
                  <a:t>The fundamental theorem for copulas, known as </a:t>
                </a:r>
                <a:r>
                  <a:rPr lang="en-US" sz="1200" b="0" i="0" kern="1200" dirty="0" err="1">
                    <a:solidFill>
                      <a:schemeClr val="tx1"/>
                    </a:solidFill>
                    <a:effectLst/>
                    <a:latin typeface="+mn-lt"/>
                    <a:ea typeface="+mn-ea"/>
                    <a:cs typeface="+mn-cs"/>
                  </a:rPr>
                  <a:t>Sklar's</a:t>
                </a:r>
                <a:r>
                  <a:rPr lang="en-US" sz="1200" b="0" i="0" kern="1200" dirty="0">
                    <a:solidFill>
                      <a:schemeClr val="tx1"/>
                    </a:solidFill>
                    <a:effectLst/>
                    <a:latin typeface="+mn-lt"/>
                    <a:ea typeface="+mn-ea"/>
                    <a:cs typeface="+mn-cs"/>
                  </a:rPr>
                  <a:t> Theorem, states that any multivariate joint distribution can be expressed in terms of its marginal distributions and a copula which captures the dependence structure between the variables. This allows for great flexibility in modeling complex relationships, as you can choose marginals that best fit each variable and a copula that best captures their interaction.</a:t>
                </a:r>
              </a:p>
              <a:p>
                <a:r>
                  <a:rPr lang="en-US" sz="1200" b="0" i="0" kern="1200" dirty="0">
                    <a:solidFill>
                      <a:schemeClr val="tx1"/>
                    </a:solidFill>
                    <a:effectLst/>
                    <a:latin typeface="+mn-lt"/>
                    <a:ea typeface="+mn-ea"/>
                    <a:cs typeface="+mn-cs"/>
                  </a:rPr>
                  <a:t>Copulas are widely used in various fields such as finance, insurance, hydrology, and engineering, particularly for risk management and portfolio optimization, as they can model tail dependencies and other complex interactions between risks.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latin typeface="Helvetica"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latin typeface="Helvetica"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latin typeface="Helvetica" pitchFamily="2" charset="0"/>
                  </a:rPr>
                  <a:t>Solution 2: find theoretical form for the joint distribution of the components and derive the proportion of each category of the ordinal variable based on different ways of combining the components.</a:t>
                </a:r>
                <a:endParaRPr lang="en-US" sz="1400" b="1" dirty="0">
                  <a:latin typeface="Helvetica" pitchFamily="2" charset="0"/>
                </a:endParaRPr>
              </a:p>
              <a:p>
                <a:endParaRPr lang="en-US" dirty="0"/>
              </a:p>
              <a:p>
                <a:endParaRPr lang="en-US" dirty="0"/>
              </a:p>
              <a:p>
                <a:r>
                  <a:rPr lang="en-US" dirty="0"/>
                  <a:t>Timeline:</a:t>
                </a:r>
              </a:p>
              <a:p>
                <a:r>
                  <a:rPr lang="en-US" dirty="0"/>
                  <a:t>Oral: 12/12</a:t>
                </a:r>
              </a:p>
              <a:p>
                <a:r>
                  <a:rPr lang="en-US" dirty="0"/>
                  <a:t>Two weeks ahead for sharing materials</a:t>
                </a:r>
              </a:p>
              <a:p>
                <a:endParaRPr lang="en-US" dirty="0"/>
              </a:p>
              <a:p>
                <a:r>
                  <a:rPr lang="en-US" dirty="0"/>
                  <a:t>Manuscript for JCTS</a:t>
                </a:r>
              </a:p>
              <a:p>
                <a:r>
                  <a:rPr lang="en-US" dirty="0"/>
                  <a:t>Ordinal composite outcome</a:t>
                </a:r>
              </a:p>
              <a:p>
                <a:r>
                  <a:rPr lang="en-US" dirty="0"/>
                  <a:t>Start with simulation result</a:t>
                </a:r>
              </a:p>
              <a:p>
                <a:r>
                  <a:rPr lang="en-US" dirty="0"/>
                  <a:t>Start working on the draft.</a:t>
                </a:r>
              </a:p>
              <a:p>
                <a:r>
                  <a:rPr lang="en-US" dirty="0"/>
                  <a:t>Derive theoretical form to improve current power calculation</a:t>
                </a:r>
              </a:p>
              <a:p>
                <a:endParaRPr lang="en-US" dirty="0"/>
              </a:p>
              <a:p>
                <a:r>
                  <a:rPr lang="en-US" dirty="0"/>
                  <a:t>Rerun simulation by introducing correlation.</a:t>
                </a:r>
              </a:p>
              <a:p>
                <a:r>
                  <a:rPr lang="en-US" dirty="0"/>
                  <a:t>Show current analytical form assuming independence is biased</a:t>
                </a:r>
              </a:p>
              <a:p>
                <a:r>
                  <a:rPr lang="en-US" dirty="0"/>
                  <a:t>Plan of application on </a:t>
                </a:r>
                <a:r>
                  <a:rPr lang="en-US" dirty="0" err="1"/>
                  <a:t>Treatnow</a:t>
                </a:r>
                <a:r>
                  <a:rPr lang="en-US" dirty="0"/>
                  <a:t>.</a:t>
                </a:r>
              </a:p>
              <a:p>
                <a:endParaRPr lang="en-US" dirty="0"/>
              </a:p>
              <a:p>
                <a:r>
                  <a:rPr lang="en-US" dirty="0"/>
                  <a:t>Results from application </a:t>
                </a:r>
              </a:p>
              <a:p>
                <a:endParaRPr lang="en-US" dirty="0"/>
              </a:p>
              <a:p>
                <a:endParaRPr lang="en-US" dirty="0"/>
              </a:p>
              <a:p>
                <a:r>
                  <a:rPr lang="en-US" dirty="0"/>
                  <a:t>Plan for next meeting</a:t>
                </a:r>
              </a:p>
              <a:p>
                <a:r>
                  <a:rPr lang="en-US" dirty="0" err="1"/>
                  <a:t>Treatnow</a:t>
                </a:r>
                <a:r>
                  <a:rPr lang="en-US" dirty="0"/>
                  <a:t> data what can be used.</a:t>
                </a:r>
              </a:p>
              <a:p>
                <a:r>
                  <a:rPr lang="en-US" dirty="0"/>
                  <a:t>Manuscript: Formula derivation</a:t>
                </a:r>
              </a:p>
              <a:p>
                <a:endParaRPr lang="en-US" dirty="0"/>
              </a:p>
              <a:p>
                <a:r>
                  <a:rPr lang="en-US" dirty="0"/>
                  <a:t>For a specific copula </a:t>
                </a:r>
              </a:p>
              <a:p>
                <a:r>
                  <a:rPr lang="en-US" dirty="0"/>
                  <a:t>Formula for ordinal composite</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mc:Fallback>
      </mc:AlternateContent>
      <p:sp>
        <p:nvSpPr>
          <p:cNvPr id="4" name="Slide Number Placeholder 3"/>
          <p:cNvSpPr>
            <a:spLocks noGrp="1"/>
          </p:cNvSpPr>
          <p:nvPr>
            <p:ph type="sldNum" sz="quarter" idx="5"/>
          </p:nvPr>
        </p:nvSpPr>
        <p:spPr/>
        <p:txBody>
          <a:bodyPr/>
          <a:lstStyle/>
          <a:p>
            <a:fld id="{657B71ED-7AFB-D74B-A45E-EC68BFB66B2F}" type="slidenum">
              <a:rPr lang="en-US" smtClean="0"/>
              <a:t>32</a:t>
            </a:fld>
            <a:endParaRPr lang="en-US"/>
          </a:p>
        </p:txBody>
      </p:sp>
    </p:spTree>
    <p:extLst>
      <p:ext uri="{BB962C8B-B14F-4D97-AF65-F5344CB8AC3E}">
        <p14:creationId xmlns:p14="http://schemas.microsoft.com/office/powerpoint/2010/main" val="62699287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latin typeface="Helvetica" pitchFamily="2" charset="0"/>
              </a:rPr>
              <a:t>GIVE SIMPLE EXPLAINATION OF COPULA: MAPPING HIGHER DIMENSION TO ONE DIMENTSION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latin typeface="Helvetica" pitchFamily="2" charset="0"/>
              </a:rPr>
              <a:t>CONNECTED WITH OUR CASE: IT IS THE DIFINITION OF COMPOSITE ENDPOINT USING COMPONENTS JOINT DISTRIBUTION OF MULTIPLE BINARY VARIABLES =&gt; AN SMARTART WITH SEVERAL COMPONENTS POINTING INTO A COMPOSITE.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latin typeface="Helvetica"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latin typeface="Helvetica"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latin typeface="Helvetica"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latin typeface="Helvetica"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latin typeface="Helvetica" pitchFamily="2" charset="0"/>
            </a:endParaRPr>
          </a:p>
          <a:p>
            <a:r>
              <a:rPr lang="en-US" sz="1200" b="0" i="0" kern="1200" dirty="0">
                <a:solidFill>
                  <a:schemeClr val="tx1"/>
                </a:solidFill>
                <a:effectLst/>
                <a:latin typeface="+mn-lt"/>
                <a:ea typeface="+mn-ea"/>
                <a:cs typeface="+mn-cs"/>
              </a:rPr>
              <a:t>A copula is a statistical tool used in probability theory and statistics to describe the relationship or dependence between two or more random variables. The key idea behind copulas is to separate the marginal behavior of each variable (how each variable behaves on its own) from their dependence structure (how they interact with each other).</a:t>
            </a:r>
          </a:p>
          <a:p>
            <a:r>
              <a:rPr lang="en-US" sz="1200" b="0" i="0" kern="1200" dirty="0">
                <a:solidFill>
                  <a:schemeClr val="tx1"/>
                </a:solidFill>
                <a:effectLst/>
                <a:latin typeface="+mn-lt"/>
                <a:ea typeface="+mn-ea"/>
                <a:cs typeface="+mn-cs"/>
              </a:rPr>
              <a:t>The fundamental theorem for copulas, known as </a:t>
            </a:r>
            <a:r>
              <a:rPr lang="en-US" sz="1200" b="0" i="0" kern="1200" dirty="0" err="1">
                <a:solidFill>
                  <a:schemeClr val="tx1"/>
                </a:solidFill>
                <a:effectLst/>
                <a:latin typeface="+mn-lt"/>
                <a:ea typeface="+mn-ea"/>
                <a:cs typeface="+mn-cs"/>
              </a:rPr>
              <a:t>Sklar's</a:t>
            </a:r>
            <a:r>
              <a:rPr lang="en-US" sz="1200" b="0" i="0" kern="1200" dirty="0">
                <a:solidFill>
                  <a:schemeClr val="tx1"/>
                </a:solidFill>
                <a:effectLst/>
                <a:latin typeface="+mn-lt"/>
                <a:ea typeface="+mn-ea"/>
                <a:cs typeface="+mn-cs"/>
              </a:rPr>
              <a:t> Theorem, states that any multivariate joint distribution can be expressed in terms of its marginal distributions and a copula which captures the dependence structure between the variables. This allows for great flexibility in modeling complex relationships, as you can choose marginals that best fit each variable and a copula that best captures their interaction.</a:t>
            </a:r>
          </a:p>
          <a:p>
            <a:r>
              <a:rPr lang="en-US" sz="1200" b="0" i="0" kern="1200" dirty="0">
                <a:solidFill>
                  <a:schemeClr val="tx1"/>
                </a:solidFill>
                <a:effectLst/>
                <a:latin typeface="+mn-lt"/>
                <a:ea typeface="+mn-ea"/>
                <a:cs typeface="+mn-cs"/>
              </a:rPr>
              <a:t>Copulas are widely used in various fields such as finance, insurance, hydrology, and engineering, particularly for risk management and portfolio optimization, as they can model tail dependencies and other complex interactions between risks.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latin typeface="Helvetica"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latin typeface="Helvetica"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latin typeface="Helvetica" pitchFamily="2" charset="0"/>
              </a:rPr>
              <a:t>Solution 2: find theoretical form for the joint distribution of the components and derive the proportion of each category of the ordinal variable based on different ways of combining the components.</a:t>
            </a:r>
            <a:endParaRPr lang="en-US" sz="1400" b="1" dirty="0">
              <a:latin typeface="Helvetica" pitchFamily="2" charset="0"/>
            </a:endParaRPr>
          </a:p>
          <a:p>
            <a:endParaRPr lang="en-US" dirty="0"/>
          </a:p>
          <a:p>
            <a:endParaRPr lang="en-US" dirty="0"/>
          </a:p>
          <a:p>
            <a:r>
              <a:rPr lang="en-US" dirty="0"/>
              <a:t>Timeline:</a:t>
            </a:r>
          </a:p>
          <a:p>
            <a:r>
              <a:rPr lang="en-US" dirty="0"/>
              <a:t>Oral: 12/12</a:t>
            </a:r>
          </a:p>
          <a:p>
            <a:r>
              <a:rPr lang="en-US" dirty="0"/>
              <a:t>Two weeks ahead for sharing materials</a:t>
            </a:r>
          </a:p>
          <a:p>
            <a:endParaRPr lang="en-US" dirty="0"/>
          </a:p>
          <a:p>
            <a:r>
              <a:rPr lang="en-US" dirty="0"/>
              <a:t>Manuscript for JCTS</a:t>
            </a:r>
          </a:p>
          <a:p>
            <a:r>
              <a:rPr lang="en-US" dirty="0"/>
              <a:t>Ordinal composite outcome</a:t>
            </a:r>
          </a:p>
          <a:p>
            <a:r>
              <a:rPr lang="en-US" dirty="0"/>
              <a:t>Start with simulation result</a:t>
            </a:r>
          </a:p>
          <a:p>
            <a:r>
              <a:rPr lang="en-US" dirty="0"/>
              <a:t>Start working on the draft.</a:t>
            </a:r>
          </a:p>
          <a:p>
            <a:r>
              <a:rPr lang="en-US" dirty="0"/>
              <a:t>Derive theoretical form to improve current power calculation</a:t>
            </a:r>
          </a:p>
          <a:p>
            <a:endParaRPr lang="en-US" dirty="0"/>
          </a:p>
          <a:p>
            <a:r>
              <a:rPr lang="en-US" dirty="0"/>
              <a:t>Rerun simulation by introducing correlation.</a:t>
            </a:r>
          </a:p>
          <a:p>
            <a:r>
              <a:rPr lang="en-US" dirty="0"/>
              <a:t>Show current analytical form assuming independence is biased</a:t>
            </a:r>
          </a:p>
          <a:p>
            <a:r>
              <a:rPr lang="en-US" dirty="0"/>
              <a:t>Plan of application on </a:t>
            </a:r>
            <a:r>
              <a:rPr lang="en-US" dirty="0" err="1"/>
              <a:t>Treatnow</a:t>
            </a:r>
            <a:r>
              <a:rPr lang="en-US" dirty="0"/>
              <a:t>.</a:t>
            </a:r>
          </a:p>
          <a:p>
            <a:endParaRPr lang="en-US" dirty="0"/>
          </a:p>
          <a:p>
            <a:r>
              <a:rPr lang="en-US" dirty="0"/>
              <a:t>Results from application </a:t>
            </a:r>
          </a:p>
          <a:p>
            <a:endParaRPr lang="en-US" dirty="0"/>
          </a:p>
          <a:p>
            <a:endParaRPr lang="en-US" dirty="0"/>
          </a:p>
          <a:p>
            <a:r>
              <a:rPr lang="en-US" dirty="0"/>
              <a:t>Plan for next meeting</a:t>
            </a:r>
          </a:p>
          <a:p>
            <a:r>
              <a:rPr lang="en-US" dirty="0" err="1"/>
              <a:t>Treatnow</a:t>
            </a:r>
            <a:r>
              <a:rPr lang="en-US" dirty="0"/>
              <a:t> data what can be used.</a:t>
            </a:r>
          </a:p>
          <a:p>
            <a:r>
              <a:rPr lang="en-US" dirty="0"/>
              <a:t>Manuscript: Formula derivation</a:t>
            </a:r>
          </a:p>
          <a:p>
            <a:endParaRPr lang="en-US" dirty="0"/>
          </a:p>
          <a:p>
            <a:r>
              <a:rPr lang="en-US" dirty="0"/>
              <a:t>For a specific copula </a:t>
            </a:r>
          </a:p>
          <a:p>
            <a:r>
              <a:rPr lang="en-US" dirty="0"/>
              <a:t>Formula for ordinal composite</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657B71ED-7AFB-D74B-A45E-EC68BFB66B2F}" type="slidenum">
              <a:rPr lang="en-US" smtClean="0"/>
              <a:t>33</a:t>
            </a:fld>
            <a:endParaRPr lang="en-US"/>
          </a:p>
        </p:txBody>
      </p:sp>
    </p:spTree>
    <p:extLst>
      <p:ext uri="{BB962C8B-B14F-4D97-AF65-F5344CB8AC3E}">
        <p14:creationId xmlns:p14="http://schemas.microsoft.com/office/powerpoint/2010/main" val="10956245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Vine Copula:</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Vine copulas, or pair-copula constructions, are an extension of the basic copula concept. They offer a more flexible framework for modeling complex and high-dimensional dependence structures. The idea is to decompose a multivariate distribution into a cascade of bivariate copulas, which are easier to understand and estimate.</a:t>
            </a:r>
          </a:p>
          <a:p>
            <a:r>
              <a:rPr lang="en-US" sz="1200" b="0" i="0" kern="1200" dirty="0">
                <a:solidFill>
                  <a:schemeClr val="tx1"/>
                </a:solidFill>
                <a:effectLst/>
                <a:latin typeface="+mn-lt"/>
                <a:ea typeface="+mn-ea"/>
                <a:cs typeface="+mn-cs"/>
              </a:rPr>
              <a:t>In vine copula models, the multivariate dependence structure is represented as a graphical model, which consists of a sequence of trees. Each tree captures different levels of interactions among the variables: the first tree captures direct dependencies between pairs of variables, and subsequent trees capture conditional dependencies given variables already linked in previous trees.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latin typeface="Helvetica"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rPr>
              <a:t>https://</a:t>
            </a:r>
            <a:r>
              <a:rPr lang="en-US" sz="1200" dirty="0" err="1">
                <a:solidFill>
                  <a:schemeClr val="tx1"/>
                </a:solidFill>
              </a:rPr>
              <a:t>hudsonthames.org</a:t>
            </a:r>
            <a:r>
              <a:rPr lang="en-US" sz="1200" dirty="0">
                <a:solidFill>
                  <a:schemeClr val="tx1"/>
                </a:solidFill>
              </a:rPr>
              <a:t>/a-practical-intro-to-vine-copula/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latin typeface="Helvetica"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latin typeface="Helvetica"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latin typeface="Helvetica" pitchFamily="2" charset="0"/>
              </a:rPr>
              <a:t>Solution 2: find theoretical form for the joint distribution of the components and derive the proportion of each category of the ordinal variable based on different ways of combining the components.</a:t>
            </a:r>
            <a:endParaRPr lang="en-US" sz="1400" b="1" dirty="0">
              <a:latin typeface="Helvetica" pitchFamily="2" charset="0"/>
            </a:endParaRPr>
          </a:p>
          <a:p>
            <a:endParaRPr lang="en-US" dirty="0"/>
          </a:p>
          <a:p>
            <a:endParaRPr lang="en-US" dirty="0"/>
          </a:p>
          <a:p>
            <a:r>
              <a:rPr lang="en-US" dirty="0"/>
              <a:t>Timeline:</a:t>
            </a:r>
          </a:p>
          <a:p>
            <a:r>
              <a:rPr lang="en-US" dirty="0"/>
              <a:t>Oral: 12/12</a:t>
            </a:r>
          </a:p>
          <a:p>
            <a:r>
              <a:rPr lang="en-US" dirty="0"/>
              <a:t>Two weeks ahead for sharing materials</a:t>
            </a:r>
          </a:p>
          <a:p>
            <a:endParaRPr lang="en-US" dirty="0"/>
          </a:p>
          <a:p>
            <a:r>
              <a:rPr lang="en-US" dirty="0"/>
              <a:t>Manuscript for JCTS</a:t>
            </a:r>
          </a:p>
          <a:p>
            <a:r>
              <a:rPr lang="en-US" dirty="0"/>
              <a:t>Ordinal composite outcome</a:t>
            </a:r>
          </a:p>
          <a:p>
            <a:r>
              <a:rPr lang="en-US" dirty="0"/>
              <a:t>Start with simulation result</a:t>
            </a:r>
          </a:p>
          <a:p>
            <a:r>
              <a:rPr lang="en-US" dirty="0"/>
              <a:t>Start working on the draft.</a:t>
            </a:r>
          </a:p>
          <a:p>
            <a:r>
              <a:rPr lang="en-US" dirty="0"/>
              <a:t>Derive theoretical form to improve current power calculation</a:t>
            </a:r>
          </a:p>
          <a:p>
            <a:endParaRPr lang="en-US" dirty="0"/>
          </a:p>
          <a:p>
            <a:r>
              <a:rPr lang="en-US" dirty="0"/>
              <a:t>Rerun simulation by introducing correlation.</a:t>
            </a:r>
          </a:p>
          <a:p>
            <a:r>
              <a:rPr lang="en-US" dirty="0"/>
              <a:t>Show current analytical form assuming independence is biased</a:t>
            </a:r>
          </a:p>
          <a:p>
            <a:r>
              <a:rPr lang="en-US" dirty="0"/>
              <a:t>Plan of application on </a:t>
            </a:r>
            <a:r>
              <a:rPr lang="en-US" dirty="0" err="1"/>
              <a:t>Treatnow</a:t>
            </a:r>
            <a:r>
              <a:rPr lang="en-US" dirty="0"/>
              <a:t>.</a:t>
            </a:r>
          </a:p>
          <a:p>
            <a:endParaRPr lang="en-US" dirty="0"/>
          </a:p>
          <a:p>
            <a:r>
              <a:rPr lang="en-US" dirty="0"/>
              <a:t>Results from application </a:t>
            </a:r>
          </a:p>
          <a:p>
            <a:endParaRPr lang="en-US" dirty="0"/>
          </a:p>
          <a:p>
            <a:endParaRPr lang="en-US" dirty="0"/>
          </a:p>
          <a:p>
            <a:r>
              <a:rPr lang="en-US" dirty="0"/>
              <a:t>Plan for next meeting</a:t>
            </a:r>
          </a:p>
          <a:p>
            <a:r>
              <a:rPr lang="en-US" dirty="0" err="1"/>
              <a:t>Treatnow</a:t>
            </a:r>
            <a:r>
              <a:rPr lang="en-US" dirty="0"/>
              <a:t> data what can be used.</a:t>
            </a:r>
          </a:p>
          <a:p>
            <a:r>
              <a:rPr lang="en-US" dirty="0"/>
              <a:t>Manuscript: Formula derivation</a:t>
            </a:r>
          </a:p>
          <a:p>
            <a:endParaRPr lang="en-US" dirty="0"/>
          </a:p>
          <a:p>
            <a:r>
              <a:rPr lang="en-US" dirty="0"/>
              <a:t>For a specific copula </a:t>
            </a:r>
          </a:p>
          <a:p>
            <a:r>
              <a:rPr lang="en-US" dirty="0"/>
              <a:t>Formula for ordinal composite</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657B71ED-7AFB-D74B-A45E-EC68BFB66B2F}" type="slidenum">
              <a:rPr lang="en-US" smtClean="0"/>
              <a:t>34</a:t>
            </a:fld>
            <a:endParaRPr lang="en-US"/>
          </a:p>
        </p:txBody>
      </p:sp>
    </p:spTree>
    <p:extLst>
      <p:ext uri="{BB962C8B-B14F-4D97-AF65-F5344CB8AC3E}">
        <p14:creationId xmlns:p14="http://schemas.microsoft.com/office/powerpoint/2010/main" val="292688845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Vine Copula:</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Vine copulas, or pair-copula constructions, are an extension of the basic copula concept. They offer a more flexible framework for modeling complex and high-dimensional dependence structures. The idea is to decompose a multivariate distribution into a cascade of bivariate copulas, which are easier to understand and estimate.</a:t>
            </a:r>
          </a:p>
          <a:p>
            <a:r>
              <a:rPr lang="en-US" sz="1200" b="0" i="0" kern="1200" dirty="0">
                <a:solidFill>
                  <a:schemeClr val="tx1"/>
                </a:solidFill>
                <a:effectLst/>
                <a:latin typeface="+mn-lt"/>
                <a:ea typeface="+mn-ea"/>
                <a:cs typeface="+mn-cs"/>
              </a:rPr>
              <a:t>In vine copula models, the multivariate dependence structure is represented as a graphical model, which consists of a sequence of trees. Each tree captures different levels of interactions among the variables: the first tree captures direct dependencies between pairs of variables, and subsequent trees capture conditional dependencies given variables already linked in previous trees.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latin typeface="Helvetica"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rPr>
              <a:t>https://</a:t>
            </a:r>
            <a:r>
              <a:rPr lang="en-US" sz="1200" dirty="0" err="1">
                <a:solidFill>
                  <a:schemeClr val="tx1"/>
                </a:solidFill>
              </a:rPr>
              <a:t>hudsonthames.org</a:t>
            </a:r>
            <a:r>
              <a:rPr lang="en-US" sz="1200" dirty="0">
                <a:solidFill>
                  <a:schemeClr val="tx1"/>
                </a:solidFill>
              </a:rPr>
              <a:t>/a-practical-intro-to-vine-copula/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latin typeface="Helvetica"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latin typeface="Helvetica"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latin typeface="Helvetica" pitchFamily="2" charset="0"/>
              </a:rPr>
              <a:t>Solution 2: find theoretical form for the joint distribution of the components and derive the proportion of each category of the ordinal variable based on different ways of combining the components.</a:t>
            </a:r>
            <a:endParaRPr lang="en-US" sz="1400" b="1" dirty="0">
              <a:latin typeface="Helvetica" pitchFamily="2" charset="0"/>
            </a:endParaRPr>
          </a:p>
          <a:p>
            <a:endParaRPr lang="en-US" dirty="0"/>
          </a:p>
          <a:p>
            <a:endParaRPr lang="en-US" dirty="0"/>
          </a:p>
          <a:p>
            <a:r>
              <a:rPr lang="en-US" dirty="0"/>
              <a:t>Timeline:</a:t>
            </a:r>
          </a:p>
          <a:p>
            <a:r>
              <a:rPr lang="en-US" dirty="0"/>
              <a:t>Oral: 12/12</a:t>
            </a:r>
          </a:p>
          <a:p>
            <a:r>
              <a:rPr lang="en-US" dirty="0"/>
              <a:t>Two weeks ahead for sharing materials</a:t>
            </a:r>
          </a:p>
          <a:p>
            <a:endParaRPr lang="en-US" dirty="0"/>
          </a:p>
          <a:p>
            <a:r>
              <a:rPr lang="en-US" dirty="0"/>
              <a:t>Manuscript for JCTS</a:t>
            </a:r>
          </a:p>
          <a:p>
            <a:r>
              <a:rPr lang="en-US" dirty="0"/>
              <a:t>Ordinal composite outcome</a:t>
            </a:r>
          </a:p>
          <a:p>
            <a:r>
              <a:rPr lang="en-US" dirty="0"/>
              <a:t>Start with simulation result</a:t>
            </a:r>
          </a:p>
          <a:p>
            <a:r>
              <a:rPr lang="en-US" dirty="0"/>
              <a:t>Start working on the draft.</a:t>
            </a:r>
          </a:p>
          <a:p>
            <a:r>
              <a:rPr lang="en-US" dirty="0"/>
              <a:t>Derive theoretical form to improve current power calculation</a:t>
            </a:r>
          </a:p>
          <a:p>
            <a:endParaRPr lang="en-US" dirty="0"/>
          </a:p>
          <a:p>
            <a:r>
              <a:rPr lang="en-US" dirty="0"/>
              <a:t>Rerun simulation by introducing correlation.</a:t>
            </a:r>
          </a:p>
          <a:p>
            <a:r>
              <a:rPr lang="en-US" dirty="0"/>
              <a:t>Show current analytical form assuming independence is biased</a:t>
            </a:r>
          </a:p>
          <a:p>
            <a:r>
              <a:rPr lang="en-US" dirty="0"/>
              <a:t>Plan of application on </a:t>
            </a:r>
            <a:r>
              <a:rPr lang="en-US" dirty="0" err="1"/>
              <a:t>Treatnow</a:t>
            </a:r>
            <a:r>
              <a:rPr lang="en-US" dirty="0"/>
              <a:t>.</a:t>
            </a:r>
          </a:p>
          <a:p>
            <a:endParaRPr lang="en-US" dirty="0"/>
          </a:p>
          <a:p>
            <a:r>
              <a:rPr lang="en-US" dirty="0"/>
              <a:t>Results from application </a:t>
            </a:r>
          </a:p>
          <a:p>
            <a:endParaRPr lang="en-US" dirty="0"/>
          </a:p>
          <a:p>
            <a:endParaRPr lang="en-US" dirty="0"/>
          </a:p>
          <a:p>
            <a:r>
              <a:rPr lang="en-US" dirty="0"/>
              <a:t>Plan for next meeting</a:t>
            </a:r>
          </a:p>
          <a:p>
            <a:r>
              <a:rPr lang="en-US" dirty="0" err="1"/>
              <a:t>Treatnow</a:t>
            </a:r>
            <a:r>
              <a:rPr lang="en-US" dirty="0"/>
              <a:t> data what can be used.</a:t>
            </a:r>
          </a:p>
          <a:p>
            <a:r>
              <a:rPr lang="en-US" dirty="0"/>
              <a:t>Manuscript: Formula derivation</a:t>
            </a:r>
          </a:p>
          <a:p>
            <a:endParaRPr lang="en-US" dirty="0"/>
          </a:p>
          <a:p>
            <a:r>
              <a:rPr lang="en-US" dirty="0"/>
              <a:t>For a specific copula </a:t>
            </a:r>
          </a:p>
          <a:p>
            <a:r>
              <a:rPr lang="en-US" dirty="0"/>
              <a:t>Formula for ordinal composite</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657B71ED-7AFB-D74B-A45E-EC68BFB66B2F}" type="slidenum">
              <a:rPr lang="en-US" smtClean="0"/>
              <a:t>35</a:t>
            </a:fld>
            <a:endParaRPr lang="en-US"/>
          </a:p>
        </p:txBody>
      </p:sp>
    </p:spTree>
    <p:extLst>
      <p:ext uri="{BB962C8B-B14F-4D97-AF65-F5344CB8AC3E}">
        <p14:creationId xmlns:p14="http://schemas.microsoft.com/office/powerpoint/2010/main" val="171552346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buFont typeface="Courier New" panose="02070309020205020404" pitchFamily="49" charset="0"/>
              <a:buChar char="o"/>
            </a:pPr>
            <a:r>
              <a:rPr lang="en-US" sz="2000" dirty="0" err="1">
                <a:solidFill>
                  <a:schemeClr val="tx1"/>
                </a:solidFill>
              </a:rPr>
              <a:t>Panagiotelis</a:t>
            </a:r>
            <a:r>
              <a:rPr lang="en-US" sz="2000" dirty="0">
                <a:solidFill>
                  <a:schemeClr val="tx1"/>
                </a:solidFill>
              </a:rPr>
              <a:t>, Anastasios, Claudia </a:t>
            </a:r>
            <a:r>
              <a:rPr lang="en-US" sz="2000" dirty="0" err="1">
                <a:solidFill>
                  <a:schemeClr val="tx1"/>
                </a:solidFill>
              </a:rPr>
              <a:t>Czado</a:t>
            </a:r>
            <a:r>
              <a:rPr lang="en-US" sz="2000" dirty="0">
                <a:solidFill>
                  <a:schemeClr val="tx1"/>
                </a:solidFill>
              </a:rPr>
              <a:t>, and Harry Joe. "Pair copula constructions for multivariate discrete data." </a:t>
            </a:r>
            <a:r>
              <a:rPr lang="en-US" sz="2000" i="1" dirty="0">
                <a:solidFill>
                  <a:schemeClr val="tx1"/>
                </a:solidFill>
              </a:rPr>
              <a:t>Journal of the American Statistical Association</a:t>
            </a:r>
            <a:r>
              <a:rPr lang="en-US" sz="2000" dirty="0">
                <a:solidFill>
                  <a:schemeClr val="tx1"/>
                </a:solidFill>
              </a:rPr>
              <a:t> 107.499 (2012): 1063-1072.</a:t>
            </a:r>
          </a:p>
          <a:p>
            <a:pPr lvl="1">
              <a:buFont typeface="Courier New" panose="02070309020205020404" pitchFamily="49" charset="0"/>
              <a:buChar char="o"/>
            </a:pPr>
            <a:r>
              <a:rPr lang="en-US" sz="2000" dirty="0" err="1">
                <a:solidFill>
                  <a:schemeClr val="tx1"/>
                </a:solidFill>
              </a:rPr>
              <a:t>Brechmann</a:t>
            </a:r>
            <a:r>
              <a:rPr lang="en-US" sz="2000" dirty="0">
                <a:solidFill>
                  <a:schemeClr val="tx1"/>
                </a:solidFill>
              </a:rPr>
              <a:t>, Eike Christian, and Ulf </a:t>
            </a:r>
            <a:r>
              <a:rPr lang="en-US" sz="2000" dirty="0" err="1">
                <a:solidFill>
                  <a:schemeClr val="tx1"/>
                </a:solidFill>
              </a:rPr>
              <a:t>Schepsmeier</a:t>
            </a:r>
            <a:r>
              <a:rPr lang="en-US" sz="2000" dirty="0">
                <a:solidFill>
                  <a:schemeClr val="tx1"/>
                </a:solidFill>
              </a:rPr>
              <a:t>. "Modeling dependence with C-and D-vine copulas: the R package </a:t>
            </a:r>
            <a:r>
              <a:rPr lang="en-US" sz="2000" dirty="0" err="1">
                <a:solidFill>
                  <a:schemeClr val="tx1"/>
                </a:solidFill>
              </a:rPr>
              <a:t>CDVine</a:t>
            </a:r>
            <a:r>
              <a:rPr lang="en-US" sz="2000" dirty="0">
                <a:solidFill>
                  <a:schemeClr val="tx1"/>
                </a:solidFill>
              </a:rPr>
              <a:t>." </a:t>
            </a:r>
            <a:r>
              <a:rPr lang="en-US" sz="2000" i="1" dirty="0">
                <a:solidFill>
                  <a:schemeClr val="tx1"/>
                </a:solidFill>
              </a:rPr>
              <a:t>Journal of statistical software</a:t>
            </a:r>
            <a:r>
              <a:rPr lang="en-US" sz="2000" dirty="0">
                <a:solidFill>
                  <a:schemeClr val="tx1"/>
                </a:solidFill>
              </a:rPr>
              <a:t> 52 (2013): 1-27.</a:t>
            </a:r>
          </a:p>
          <a:p>
            <a:pPr lvl="1">
              <a:buFont typeface="Courier New" panose="02070309020205020404" pitchFamily="49" charset="0"/>
              <a:buChar char="o"/>
            </a:pPr>
            <a:r>
              <a:rPr lang="en-US" sz="2000" dirty="0">
                <a:solidFill>
                  <a:schemeClr val="tx1"/>
                </a:solidFill>
              </a:rPr>
              <a:t>Lin, </a:t>
            </a:r>
            <a:r>
              <a:rPr lang="en-US" sz="2000" dirty="0" err="1">
                <a:solidFill>
                  <a:schemeClr val="tx1"/>
                </a:solidFill>
              </a:rPr>
              <a:t>Huihui</a:t>
            </a:r>
            <a:r>
              <a:rPr lang="en-US" sz="2000" dirty="0">
                <a:solidFill>
                  <a:schemeClr val="tx1"/>
                </a:solidFill>
              </a:rPr>
              <a:t>, and </a:t>
            </a:r>
            <a:r>
              <a:rPr lang="en-US" sz="2000" dirty="0" err="1">
                <a:solidFill>
                  <a:schemeClr val="tx1"/>
                </a:solidFill>
              </a:rPr>
              <a:t>Chaganty</a:t>
            </a:r>
            <a:r>
              <a:rPr lang="en-US" sz="2000" dirty="0">
                <a:solidFill>
                  <a:schemeClr val="tx1"/>
                </a:solidFill>
              </a:rPr>
              <a:t>, N. Rao. "Multivariate distributions of correlated binary variables generated by pair-copulas." </a:t>
            </a:r>
            <a:r>
              <a:rPr lang="en-US" sz="2000" i="1" dirty="0">
                <a:solidFill>
                  <a:schemeClr val="tx1"/>
                </a:solidFill>
              </a:rPr>
              <a:t>Journal of Statistical Distributions and Applications</a:t>
            </a:r>
            <a:r>
              <a:rPr lang="en-US" sz="2000" dirty="0">
                <a:solidFill>
                  <a:schemeClr val="tx1"/>
                </a:solidFill>
              </a:rPr>
              <a:t> 8.1 (2021): 1-14.</a:t>
            </a:r>
          </a:p>
          <a:p>
            <a:endParaRPr lang="en-US" sz="1200" b="1" i="0" kern="1200" dirty="0">
              <a:solidFill>
                <a:schemeClr val="tx1"/>
              </a:solidFill>
              <a:effectLst/>
              <a:latin typeface="+mn-lt"/>
              <a:ea typeface="+mn-ea"/>
              <a:cs typeface="+mn-cs"/>
            </a:endParaRPr>
          </a:p>
          <a:p>
            <a:endParaRPr lang="en-US" sz="1200" b="1"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Vine Copula:</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Vine copulas, or pair-copula constructions, are an extension of the basic copula concept. They offer a more flexible framework for modeling complex and high-dimensional dependence structures. The idea is to decompose a multivariate distribution into a cascade of bivariate copulas, which are easier to understand and estimate.</a:t>
            </a:r>
          </a:p>
          <a:p>
            <a:r>
              <a:rPr lang="en-US" sz="1200" b="0" i="0" kern="1200" dirty="0">
                <a:solidFill>
                  <a:schemeClr val="tx1"/>
                </a:solidFill>
                <a:effectLst/>
                <a:latin typeface="+mn-lt"/>
                <a:ea typeface="+mn-ea"/>
                <a:cs typeface="+mn-cs"/>
              </a:rPr>
              <a:t>In vine copula models, the multivariate dependence structure is represented as a graphical model, which consists of a sequence of trees. Each tree captures different levels of interactions among the variables: the first tree captures direct dependencies between pairs of variables, and subsequent trees capture conditional dependencies given variables already linked in previous trees.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latin typeface="Helvetica"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rPr>
              <a:t>https://</a:t>
            </a:r>
            <a:r>
              <a:rPr lang="en-US" sz="1200" dirty="0" err="1">
                <a:solidFill>
                  <a:schemeClr val="tx1"/>
                </a:solidFill>
              </a:rPr>
              <a:t>hudsonthames.org</a:t>
            </a:r>
            <a:r>
              <a:rPr lang="en-US" sz="1200" dirty="0">
                <a:solidFill>
                  <a:schemeClr val="tx1"/>
                </a:solidFill>
              </a:rPr>
              <a:t>/a-practical-intro-to-vine-copula/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latin typeface="Helvetica"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latin typeface="Helvetica"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latin typeface="Helvetica" pitchFamily="2" charset="0"/>
              </a:rPr>
              <a:t>Solution 2: find theoretical form for the joint distribution of the components and derive the proportion of each category of the ordinal variable based on different ways of combining the components.</a:t>
            </a:r>
            <a:endParaRPr lang="en-US" sz="1400" b="1" dirty="0">
              <a:latin typeface="Helvetica" pitchFamily="2" charset="0"/>
            </a:endParaRPr>
          </a:p>
          <a:p>
            <a:endParaRPr lang="en-US" dirty="0"/>
          </a:p>
          <a:p>
            <a:endParaRPr lang="en-US" dirty="0"/>
          </a:p>
          <a:p>
            <a:r>
              <a:rPr lang="en-US" dirty="0"/>
              <a:t>Timeline:</a:t>
            </a:r>
          </a:p>
          <a:p>
            <a:r>
              <a:rPr lang="en-US" dirty="0"/>
              <a:t>Oral: 12/12</a:t>
            </a:r>
          </a:p>
          <a:p>
            <a:r>
              <a:rPr lang="en-US" dirty="0"/>
              <a:t>Two weeks ahead for sharing materials</a:t>
            </a:r>
          </a:p>
          <a:p>
            <a:endParaRPr lang="en-US" dirty="0"/>
          </a:p>
          <a:p>
            <a:r>
              <a:rPr lang="en-US" dirty="0"/>
              <a:t>Manuscript for JCTS</a:t>
            </a:r>
          </a:p>
          <a:p>
            <a:r>
              <a:rPr lang="en-US" dirty="0"/>
              <a:t>Ordinal composite outcome</a:t>
            </a:r>
          </a:p>
          <a:p>
            <a:r>
              <a:rPr lang="en-US" dirty="0"/>
              <a:t>Start with simulation result</a:t>
            </a:r>
          </a:p>
          <a:p>
            <a:r>
              <a:rPr lang="en-US" dirty="0"/>
              <a:t>Start working on the draft.</a:t>
            </a:r>
          </a:p>
          <a:p>
            <a:r>
              <a:rPr lang="en-US" dirty="0"/>
              <a:t>Derive theoretical form to improve current power calculation</a:t>
            </a:r>
          </a:p>
          <a:p>
            <a:endParaRPr lang="en-US" dirty="0"/>
          </a:p>
          <a:p>
            <a:r>
              <a:rPr lang="en-US" dirty="0"/>
              <a:t>Rerun simulation by introducing correlation.</a:t>
            </a:r>
          </a:p>
          <a:p>
            <a:r>
              <a:rPr lang="en-US" dirty="0"/>
              <a:t>Show current analytical form assuming independence is biased</a:t>
            </a:r>
          </a:p>
          <a:p>
            <a:r>
              <a:rPr lang="en-US" dirty="0"/>
              <a:t>Plan of application on </a:t>
            </a:r>
            <a:r>
              <a:rPr lang="en-US" dirty="0" err="1"/>
              <a:t>Treatnow</a:t>
            </a:r>
            <a:r>
              <a:rPr lang="en-US" dirty="0"/>
              <a:t>.</a:t>
            </a:r>
          </a:p>
          <a:p>
            <a:endParaRPr lang="en-US" dirty="0"/>
          </a:p>
          <a:p>
            <a:r>
              <a:rPr lang="en-US" dirty="0"/>
              <a:t>Results from application </a:t>
            </a:r>
          </a:p>
          <a:p>
            <a:endParaRPr lang="en-US" dirty="0"/>
          </a:p>
          <a:p>
            <a:endParaRPr lang="en-US" dirty="0"/>
          </a:p>
          <a:p>
            <a:r>
              <a:rPr lang="en-US" dirty="0"/>
              <a:t>Plan for next meeting</a:t>
            </a:r>
          </a:p>
          <a:p>
            <a:r>
              <a:rPr lang="en-US" dirty="0" err="1"/>
              <a:t>Treatnow</a:t>
            </a:r>
            <a:r>
              <a:rPr lang="en-US" dirty="0"/>
              <a:t> data what can be used.</a:t>
            </a:r>
          </a:p>
          <a:p>
            <a:r>
              <a:rPr lang="en-US" dirty="0"/>
              <a:t>Manuscript: Formula derivation</a:t>
            </a:r>
          </a:p>
          <a:p>
            <a:endParaRPr lang="en-US" dirty="0"/>
          </a:p>
          <a:p>
            <a:r>
              <a:rPr lang="en-US" dirty="0"/>
              <a:t>For a specific copula </a:t>
            </a:r>
          </a:p>
          <a:p>
            <a:r>
              <a:rPr lang="en-US" dirty="0"/>
              <a:t>Formula for ordinal composite</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657B71ED-7AFB-D74B-A45E-EC68BFB66B2F}" type="slidenum">
              <a:rPr lang="en-US" smtClean="0"/>
              <a:t>36</a:t>
            </a:fld>
            <a:endParaRPr lang="en-US"/>
          </a:p>
        </p:txBody>
      </p:sp>
    </p:spTree>
    <p:extLst>
      <p:ext uri="{BB962C8B-B14F-4D97-AF65-F5344CB8AC3E}">
        <p14:creationId xmlns:p14="http://schemas.microsoft.com/office/powerpoint/2010/main" val="330346024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buFont typeface="Courier New" panose="02070309020205020404" pitchFamily="49" charset="0"/>
              <a:buChar char="o"/>
            </a:pPr>
            <a:r>
              <a:rPr lang="en-US" sz="2000" dirty="0" err="1">
                <a:solidFill>
                  <a:schemeClr val="tx1"/>
                </a:solidFill>
              </a:rPr>
              <a:t>Panagiotelis</a:t>
            </a:r>
            <a:r>
              <a:rPr lang="en-US" sz="2000" dirty="0">
                <a:solidFill>
                  <a:schemeClr val="tx1"/>
                </a:solidFill>
              </a:rPr>
              <a:t>, Anastasios, Claudia </a:t>
            </a:r>
            <a:r>
              <a:rPr lang="en-US" sz="2000" dirty="0" err="1">
                <a:solidFill>
                  <a:schemeClr val="tx1"/>
                </a:solidFill>
              </a:rPr>
              <a:t>Czado</a:t>
            </a:r>
            <a:r>
              <a:rPr lang="en-US" sz="2000" dirty="0">
                <a:solidFill>
                  <a:schemeClr val="tx1"/>
                </a:solidFill>
              </a:rPr>
              <a:t>, and Harry Joe. "Pair copula constructions for multivariate discrete data." </a:t>
            </a:r>
            <a:r>
              <a:rPr lang="en-US" sz="2000" i="1" dirty="0">
                <a:solidFill>
                  <a:schemeClr val="tx1"/>
                </a:solidFill>
              </a:rPr>
              <a:t>Journal of the American Statistical Association</a:t>
            </a:r>
            <a:r>
              <a:rPr lang="en-US" sz="2000" dirty="0">
                <a:solidFill>
                  <a:schemeClr val="tx1"/>
                </a:solidFill>
              </a:rPr>
              <a:t> 107.499 (2012): 1063-1072.</a:t>
            </a:r>
          </a:p>
          <a:p>
            <a:pPr lvl="1">
              <a:buFont typeface="Courier New" panose="02070309020205020404" pitchFamily="49" charset="0"/>
              <a:buChar char="o"/>
            </a:pPr>
            <a:r>
              <a:rPr lang="en-US" sz="2000" dirty="0" err="1">
                <a:solidFill>
                  <a:schemeClr val="tx1"/>
                </a:solidFill>
              </a:rPr>
              <a:t>Brechmann</a:t>
            </a:r>
            <a:r>
              <a:rPr lang="en-US" sz="2000" dirty="0">
                <a:solidFill>
                  <a:schemeClr val="tx1"/>
                </a:solidFill>
              </a:rPr>
              <a:t>, Eike Christian, and Ulf </a:t>
            </a:r>
            <a:r>
              <a:rPr lang="en-US" sz="2000" dirty="0" err="1">
                <a:solidFill>
                  <a:schemeClr val="tx1"/>
                </a:solidFill>
              </a:rPr>
              <a:t>Schepsmeier</a:t>
            </a:r>
            <a:r>
              <a:rPr lang="en-US" sz="2000" dirty="0">
                <a:solidFill>
                  <a:schemeClr val="tx1"/>
                </a:solidFill>
              </a:rPr>
              <a:t>. "Modeling dependence with C-and D-vine copulas: the R package </a:t>
            </a:r>
            <a:r>
              <a:rPr lang="en-US" sz="2000" dirty="0" err="1">
                <a:solidFill>
                  <a:schemeClr val="tx1"/>
                </a:solidFill>
              </a:rPr>
              <a:t>CDVine</a:t>
            </a:r>
            <a:r>
              <a:rPr lang="en-US" sz="2000" dirty="0">
                <a:solidFill>
                  <a:schemeClr val="tx1"/>
                </a:solidFill>
              </a:rPr>
              <a:t>." </a:t>
            </a:r>
            <a:r>
              <a:rPr lang="en-US" sz="2000" i="1" dirty="0">
                <a:solidFill>
                  <a:schemeClr val="tx1"/>
                </a:solidFill>
              </a:rPr>
              <a:t>Journal of statistical software</a:t>
            </a:r>
            <a:r>
              <a:rPr lang="en-US" sz="2000" dirty="0">
                <a:solidFill>
                  <a:schemeClr val="tx1"/>
                </a:solidFill>
              </a:rPr>
              <a:t> 52 (2013): 1-27.</a:t>
            </a:r>
          </a:p>
          <a:p>
            <a:pPr lvl="1">
              <a:buFont typeface="Courier New" panose="02070309020205020404" pitchFamily="49" charset="0"/>
              <a:buChar char="o"/>
            </a:pPr>
            <a:r>
              <a:rPr lang="en-US" sz="2000" dirty="0">
                <a:solidFill>
                  <a:schemeClr val="tx1"/>
                </a:solidFill>
              </a:rPr>
              <a:t>Lin, </a:t>
            </a:r>
            <a:r>
              <a:rPr lang="en-US" sz="2000" dirty="0" err="1">
                <a:solidFill>
                  <a:schemeClr val="tx1"/>
                </a:solidFill>
              </a:rPr>
              <a:t>Huihui</a:t>
            </a:r>
            <a:r>
              <a:rPr lang="en-US" sz="2000" dirty="0">
                <a:solidFill>
                  <a:schemeClr val="tx1"/>
                </a:solidFill>
              </a:rPr>
              <a:t>, and </a:t>
            </a:r>
            <a:r>
              <a:rPr lang="en-US" sz="2000" dirty="0" err="1">
                <a:solidFill>
                  <a:schemeClr val="tx1"/>
                </a:solidFill>
              </a:rPr>
              <a:t>Chaganty</a:t>
            </a:r>
            <a:r>
              <a:rPr lang="en-US" sz="2000" dirty="0">
                <a:solidFill>
                  <a:schemeClr val="tx1"/>
                </a:solidFill>
              </a:rPr>
              <a:t>, N. Rao. "Multivariate distributions of correlated binary variables generated by pair-copulas." </a:t>
            </a:r>
            <a:r>
              <a:rPr lang="en-US" sz="2000" i="1" dirty="0">
                <a:solidFill>
                  <a:schemeClr val="tx1"/>
                </a:solidFill>
              </a:rPr>
              <a:t>Journal of Statistical Distributions and Applications</a:t>
            </a:r>
            <a:r>
              <a:rPr lang="en-US" sz="2000" dirty="0">
                <a:solidFill>
                  <a:schemeClr val="tx1"/>
                </a:solidFill>
              </a:rPr>
              <a:t> 8.1 (2021): 1-14.</a:t>
            </a:r>
          </a:p>
          <a:p>
            <a:endParaRPr lang="en-US" sz="1200" b="1" i="0" kern="1200" dirty="0">
              <a:solidFill>
                <a:schemeClr val="tx1"/>
              </a:solidFill>
              <a:effectLst/>
              <a:latin typeface="+mn-lt"/>
              <a:ea typeface="+mn-ea"/>
              <a:cs typeface="+mn-cs"/>
            </a:endParaRPr>
          </a:p>
          <a:p>
            <a:endParaRPr lang="en-US" sz="1200" b="1"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Vine Copula:</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Vine copulas, or pair-copula constructions, are an extension of the basic copula concept. They offer a more flexible framework for modeling complex and high-dimensional dependence structures. The idea is to decompose a multivariate distribution into a cascade of bivariate copulas, which are easier to understand and estimate.</a:t>
            </a:r>
          </a:p>
          <a:p>
            <a:r>
              <a:rPr lang="en-US" sz="1200" b="0" i="0" kern="1200" dirty="0">
                <a:solidFill>
                  <a:schemeClr val="tx1"/>
                </a:solidFill>
                <a:effectLst/>
                <a:latin typeface="+mn-lt"/>
                <a:ea typeface="+mn-ea"/>
                <a:cs typeface="+mn-cs"/>
              </a:rPr>
              <a:t>In vine copula models, the multivariate dependence structure is represented as a graphical model, which consists of a sequence of trees. Each tree captures different levels of interactions among the variables: the first tree captures direct dependencies between pairs of variables, and subsequent trees capture conditional dependencies given variables already linked in previous trees.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latin typeface="Helvetica"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rPr>
              <a:t>https://</a:t>
            </a:r>
            <a:r>
              <a:rPr lang="en-US" sz="1200" dirty="0" err="1">
                <a:solidFill>
                  <a:schemeClr val="tx1"/>
                </a:solidFill>
              </a:rPr>
              <a:t>hudsonthames.org</a:t>
            </a:r>
            <a:r>
              <a:rPr lang="en-US" sz="1200" dirty="0">
                <a:solidFill>
                  <a:schemeClr val="tx1"/>
                </a:solidFill>
              </a:rPr>
              <a:t>/a-practical-intro-to-vine-copula/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latin typeface="Helvetica"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latin typeface="Helvetica"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latin typeface="Helvetica" pitchFamily="2" charset="0"/>
              </a:rPr>
              <a:t>Solution 2: find theoretical form for the joint distribution of the components and derive the proportion of each category of the ordinal variable based on different ways of combining the components.</a:t>
            </a:r>
            <a:endParaRPr lang="en-US" sz="1400" b="1" dirty="0">
              <a:latin typeface="Helvetica" pitchFamily="2" charset="0"/>
            </a:endParaRPr>
          </a:p>
          <a:p>
            <a:endParaRPr lang="en-US" dirty="0"/>
          </a:p>
          <a:p>
            <a:endParaRPr lang="en-US" dirty="0"/>
          </a:p>
          <a:p>
            <a:r>
              <a:rPr lang="en-US" dirty="0"/>
              <a:t>Timeline:</a:t>
            </a:r>
          </a:p>
          <a:p>
            <a:r>
              <a:rPr lang="en-US" dirty="0"/>
              <a:t>Oral: 12/12</a:t>
            </a:r>
          </a:p>
          <a:p>
            <a:r>
              <a:rPr lang="en-US" dirty="0"/>
              <a:t>Two weeks ahead for sharing materials</a:t>
            </a:r>
          </a:p>
          <a:p>
            <a:endParaRPr lang="en-US" dirty="0"/>
          </a:p>
          <a:p>
            <a:r>
              <a:rPr lang="en-US" dirty="0"/>
              <a:t>Manuscript for JCTS</a:t>
            </a:r>
          </a:p>
          <a:p>
            <a:r>
              <a:rPr lang="en-US" dirty="0"/>
              <a:t>Ordinal composite outcome</a:t>
            </a:r>
          </a:p>
          <a:p>
            <a:r>
              <a:rPr lang="en-US" dirty="0"/>
              <a:t>Start with simulation result</a:t>
            </a:r>
          </a:p>
          <a:p>
            <a:r>
              <a:rPr lang="en-US" dirty="0"/>
              <a:t>Start working on the draft.</a:t>
            </a:r>
          </a:p>
          <a:p>
            <a:r>
              <a:rPr lang="en-US" dirty="0"/>
              <a:t>Derive theoretical form to improve current power calculation</a:t>
            </a:r>
          </a:p>
          <a:p>
            <a:endParaRPr lang="en-US" dirty="0"/>
          </a:p>
          <a:p>
            <a:r>
              <a:rPr lang="en-US" dirty="0"/>
              <a:t>Rerun simulation by introducing correlation.</a:t>
            </a:r>
          </a:p>
          <a:p>
            <a:r>
              <a:rPr lang="en-US" dirty="0"/>
              <a:t>Show current analytical form assuming independence is biased</a:t>
            </a:r>
          </a:p>
          <a:p>
            <a:r>
              <a:rPr lang="en-US" dirty="0"/>
              <a:t>Plan of application on </a:t>
            </a:r>
            <a:r>
              <a:rPr lang="en-US" dirty="0" err="1"/>
              <a:t>Treatnow</a:t>
            </a:r>
            <a:r>
              <a:rPr lang="en-US" dirty="0"/>
              <a:t>.</a:t>
            </a:r>
          </a:p>
          <a:p>
            <a:endParaRPr lang="en-US" dirty="0"/>
          </a:p>
          <a:p>
            <a:r>
              <a:rPr lang="en-US" dirty="0"/>
              <a:t>Results from application </a:t>
            </a:r>
          </a:p>
          <a:p>
            <a:endParaRPr lang="en-US" dirty="0"/>
          </a:p>
          <a:p>
            <a:endParaRPr lang="en-US" dirty="0"/>
          </a:p>
          <a:p>
            <a:r>
              <a:rPr lang="en-US" dirty="0"/>
              <a:t>Plan for next meeting</a:t>
            </a:r>
          </a:p>
          <a:p>
            <a:r>
              <a:rPr lang="en-US" dirty="0" err="1"/>
              <a:t>Treatnow</a:t>
            </a:r>
            <a:r>
              <a:rPr lang="en-US" dirty="0"/>
              <a:t> data what can be used.</a:t>
            </a:r>
          </a:p>
          <a:p>
            <a:r>
              <a:rPr lang="en-US" dirty="0"/>
              <a:t>Manuscript: Formula derivation</a:t>
            </a:r>
          </a:p>
          <a:p>
            <a:endParaRPr lang="en-US" dirty="0"/>
          </a:p>
          <a:p>
            <a:r>
              <a:rPr lang="en-US" dirty="0"/>
              <a:t>For a specific copula </a:t>
            </a:r>
          </a:p>
          <a:p>
            <a:r>
              <a:rPr lang="en-US" dirty="0"/>
              <a:t>Formula for ordinal composite</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657B71ED-7AFB-D74B-A45E-EC68BFB66B2F}" type="slidenum">
              <a:rPr lang="en-US" smtClean="0"/>
              <a:t>37</a:t>
            </a:fld>
            <a:endParaRPr lang="en-US"/>
          </a:p>
        </p:txBody>
      </p:sp>
    </p:spTree>
    <p:extLst>
      <p:ext uri="{BB962C8B-B14F-4D97-AF65-F5344CB8AC3E}">
        <p14:creationId xmlns:p14="http://schemas.microsoft.com/office/powerpoint/2010/main" val="287645742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rPr>
              <a:t>Model: Bayesian longitudinal proportional odds model</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TREAT NOW is an adaptive, blinded, multi-center, placebo-controlled superiority randomized clinical trial</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TREAT NOW is an outpatient multi-center study with enrollment restricted to the USA. </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How to generate correlated binary components:</a:t>
            </a:r>
          </a:p>
          <a:p>
            <a:r>
              <a:rPr lang="en-US" sz="1200" b="0" i="0" kern="1200" dirty="0">
                <a:solidFill>
                  <a:schemeClr val="tx1"/>
                </a:solidFill>
                <a:effectLst/>
                <a:latin typeface="+mn-lt"/>
                <a:ea typeface="+mn-ea"/>
                <a:cs typeface="+mn-cs"/>
              </a:rPr>
              <a:t>Pearson, used for two </a:t>
            </a:r>
            <a:r>
              <a:rPr lang="en-US" sz="1200" b="0" i="0" u="none" strike="noStrike" kern="1200" dirty="0">
                <a:solidFill>
                  <a:schemeClr val="tx1"/>
                </a:solidFill>
                <a:effectLst/>
                <a:latin typeface="+mn-lt"/>
                <a:ea typeface="+mn-ea"/>
                <a:cs typeface="+mn-cs"/>
                <a:hlinkClick r:id="rId3"/>
              </a:rPr>
              <a:t>quantitative continuous</a:t>
            </a:r>
            <a:r>
              <a:rPr lang="en-US" sz="1200" b="0" i="0" kern="1200" dirty="0">
                <a:solidFill>
                  <a:schemeClr val="tx1"/>
                </a:solidFill>
                <a:effectLst/>
                <a:latin typeface="+mn-lt"/>
                <a:ea typeface="+mn-ea"/>
                <a:cs typeface="+mn-cs"/>
              </a:rPr>
              <a:t> variables which have a linear relationship</a:t>
            </a:r>
          </a:p>
          <a:p>
            <a:r>
              <a:rPr lang="en-US" sz="1200" b="0" i="0" kern="1200" dirty="0">
                <a:solidFill>
                  <a:schemeClr val="tx1"/>
                </a:solidFill>
                <a:effectLst/>
                <a:latin typeface="+mn-lt"/>
                <a:ea typeface="+mn-ea"/>
                <a:cs typeface="+mn-cs"/>
              </a:rPr>
              <a:t>Spearman, used for two quantitative variables if the link is partially linear, or for one </a:t>
            </a:r>
            <a:r>
              <a:rPr lang="en-US" sz="1200" b="0" i="0" u="none" strike="noStrike" kern="1200" dirty="0">
                <a:solidFill>
                  <a:schemeClr val="tx1"/>
                </a:solidFill>
                <a:effectLst/>
                <a:latin typeface="+mn-lt"/>
                <a:ea typeface="+mn-ea"/>
                <a:cs typeface="+mn-cs"/>
                <a:hlinkClick r:id="rId4"/>
              </a:rPr>
              <a:t>qualitative ordinal</a:t>
            </a:r>
            <a:r>
              <a:rPr lang="en-US" sz="1200" b="0" i="0" kern="1200" dirty="0">
                <a:solidFill>
                  <a:schemeClr val="tx1"/>
                </a:solidFill>
                <a:effectLst/>
                <a:latin typeface="+mn-lt"/>
                <a:ea typeface="+mn-ea"/>
                <a:cs typeface="+mn-cs"/>
              </a:rPr>
              <a:t> variable and one quantitative variable</a:t>
            </a:r>
          </a:p>
          <a:p>
            <a:r>
              <a:rPr lang="en-US" sz="1200" b="0" i="0" kern="1200" dirty="0">
                <a:solidFill>
                  <a:schemeClr val="tx1"/>
                </a:solidFill>
                <a:effectLst/>
                <a:latin typeface="+mn-lt"/>
                <a:ea typeface="+mn-ea"/>
                <a:cs typeface="+mn-cs"/>
              </a:rPr>
              <a:t>Kendall, often used for two qualitative ordinal variables</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We will use </a:t>
            </a:r>
            <a:r>
              <a:rPr lang="en-US" sz="1200" b="0" i="0" kern="1200" dirty="0" err="1">
                <a:solidFill>
                  <a:schemeClr val="tx1"/>
                </a:solidFill>
                <a:effectLst/>
                <a:latin typeface="+mn-lt"/>
                <a:ea typeface="+mn-ea"/>
                <a:cs typeface="+mn-cs"/>
              </a:rPr>
              <a:t>pearson</a:t>
            </a:r>
            <a:r>
              <a:rPr lang="en-US" sz="1200" b="0" i="0" kern="1200" dirty="0">
                <a:solidFill>
                  <a:schemeClr val="tx1"/>
                </a:solidFill>
                <a:effectLst/>
                <a:latin typeface="+mn-lt"/>
                <a:ea typeface="+mn-ea"/>
                <a:cs typeface="+mn-cs"/>
              </a:rPr>
              <a:t> correlation.</a:t>
            </a:r>
          </a:p>
          <a:p>
            <a:r>
              <a:rPr lang="en-US" sz="1200" b="0" i="0" kern="1200" dirty="0">
                <a:solidFill>
                  <a:schemeClr val="tx1"/>
                </a:solidFill>
                <a:effectLst/>
                <a:latin typeface="+mn-lt"/>
                <a:ea typeface="+mn-ea"/>
                <a:cs typeface="+mn-cs"/>
              </a:rPr>
              <a:t>A </a:t>
            </a:r>
            <a:r>
              <a:rPr lang="en-US" sz="1200" b="0" i="0" u="none" strike="noStrike" kern="1200" dirty="0">
                <a:solidFill>
                  <a:schemeClr val="tx1"/>
                </a:solidFill>
                <a:effectLst/>
                <a:latin typeface="+mn-lt"/>
                <a:ea typeface="+mn-ea"/>
                <a:cs typeface="+mn-cs"/>
                <a:hlinkClick r:id="rId5" tooltip="Pearson correlation coefficient"/>
              </a:rPr>
              <a:t>Pearson correlation coefficient</a:t>
            </a:r>
            <a:r>
              <a:rPr lang="en-US" sz="1200" b="0" i="0" kern="1200" dirty="0">
                <a:solidFill>
                  <a:schemeClr val="tx1"/>
                </a:solidFill>
                <a:effectLst/>
                <a:latin typeface="+mn-lt"/>
                <a:ea typeface="+mn-ea"/>
                <a:cs typeface="+mn-cs"/>
              </a:rPr>
              <a:t> estimated for two binary variables will return the phi coefficient.</a:t>
            </a:r>
            <a:r>
              <a:rPr lang="en-US" sz="1200" b="0" i="0" u="none" strike="noStrike" kern="1200" baseline="30000" dirty="0">
                <a:solidFill>
                  <a:schemeClr val="tx1"/>
                </a:solidFill>
                <a:effectLst/>
                <a:latin typeface="+mn-lt"/>
                <a:ea typeface="+mn-ea"/>
                <a:cs typeface="+mn-cs"/>
                <a:hlinkClick r:id="rId6"/>
              </a:rPr>
              <a:t>[4]</a:t>
            </a:r>
            <a:r>
              <a:rPr lang="en-US" sz="1200" b="0" i="0" u="none" strike="noStrike" kern="1200" baseline="30000" dirty="0">
                <a:solidFill>
                  <a:schemeClr val="tx1"/>
                </a:solidFill>
                <a:effectLst/>
                <a:latin typeface="+mn-lt"/>
                <a:ea typeface="+mn-ea"/>
                <a:cs typeface="+mn-cs"/>
              </a:rPr>
              <a:t> </a:t>
            </a:r>
            <a:endParaRPr lang="en-US" dirty="0"/>
          </a:p>
          <a:p>
            <a:r>
              <a:rPr lang="en-US" dirty="0"/>
              <a:t>Which </a:t>
            </a:r>
            <a:r>
              <a:rPr lang="en-US" sz="1200" b="0" i="0" kern="1200" dirty="0">
                <a:solidFill>
                  <a:schemeClr val="tx1"/>
                </a:solidFill>
                <a:effectLst/>
                <a:latin typeface="+mn-lt"/>
                <a:ea typeface="+mn-ea"/>
                <a:cs typeface="+mn-cs"/>
              </a:rPr>
              <a:t>is also a valid </a:t>
            </a:r>
            <a:r>
              <a:rPr lang="en-US" sz="1200" b="0" i="0" u="none" strike="noStrike" kern="1200" dirty="0">
                <a:solidFill>
                  <a:schemeClr val="tx1"/>
                </a:solidFill>
                <a:effectLst/>
                <a:latin typeface="+mn-lt"/>
                <a:ea typeface="+mn-ea"/>
                <a:cs typeface="+mn-cs"/>
                <a:hlinkClick r:id="rId7" tooltip="Measure of association (page does not exist)"/>
              </a:rPr>
              <a:t>measure of association</a:t>
            </a:r>
            <a:r>
              <a:rPr lang="en-US" sz="1200" b="0" i="0" kern="1200" dirty="0">
                <a:solidFill>
                  <a:schemeClr val="tx1"/>
                </a:solidFill>
                <a:effectLst/>
                <a:latin typeface="+mn-lt"/>
                <a:ea typeface="+mn-ea"/>
                <a:cs typeface="+mn-cs"/>
              </a:rPr>
              <a:t> for two </a:t>
            </a:r>
            <a:r>
              <a:rPr lang="en-US" sz="1200" b="0" i="0" u="none" strike="noStrike" kern="1200" dirty="0">
                <a:solidFill>
                  <a:schemeClr val="tx1"/>
                </a:solidFill>
                <a:effectLst/>
                <a:latin typeface="+mn-lt"/>
                <a:ea typeface="+mn-ea"/>
                <a:cs typeface="+mn-cs"/>
                <a:hlinkClick r:id="rId8" tooltip="Binary variables"/>
              </a:rPr>
              <a:t>binary variables</a:t>
            </a:r>
            <a:r>
              <a:rPr lang="en-US" sz="1200" b="0" i="0" kern="1200" dirty="0">
                <a:solidFill>
                  <a:schemeClr val="tx1"/>
                </a:solidFill>
                <a:effectLst/>
                <a:latin typeface="+mn-lt"/>
                <a:ea typeface="+mn-ea"/>
                <a:cs typeface="+mn-cs"/>
              </a:rPr>
              <a:t>.</a:t>
            </a:r>
            <a:endParaRPr lang="en-US" dirty="0"/>
          </a:p>
          <a:p>
            <a:endParaRPr lang="en-US" dirty="0"/>
          </a:p>
          <a:p>
            <a:r>
              <a:rPr lang="en-US" sz="1200" b="0" i="0" kern="1200" dirty="0">
                <a:solidFill>
                  <a:schemeClr val="tx1"/>
                </a:solidFill>
                <a:effectLst/>
                <a:latin typeface="+mn-lt"/>
                <a:ea typeface="+mn-ea"/>
                <a:cs typeface="+mn-cs"/>
              </a:rPr>
              <a:t>Spearman</a:t>
            </a:r>
          </a:p>
          <a:p>
            <a:r>
              <a:rPr lang="en-US" sz="1200" b="0" i="0" kern="1200" dirty="0">
                <a:solidFill>
                  <a:schemeClr val="tx1"/>
                </a:solidFill>
                <a:effectLst/>
                <a:latin typeface="+mn-lt"/>
                <a:ea typeface="+mn-ea"/>
                <a:cs typeface="+mn-cs"/>
              </a:rPr>
              <a:t>We now present the Spearman correlation coefficient, also referred as Spearman’s rank correlation coefficient. This coefficient is actually the same than Pearson coefficient, except that the computations are based on the </a:t>
            </a:r>
            <a:r>
              <a:rPr lang="en-US" sz="1200" b="0" i="1" kern="1200" dirty="0">
                <a:solidFill>
                  <a:schemeClr val="tx1"/>
                </a:solidFill>
                <a:effectLst/>
                <a:latin typeface="+mn-lt"/>
                <a:ea typeface="+mn-ea"/>
                <a:cs typeface="+mn-cs"/>
              </a:rPr>
              <a:t>ranked values</a:t>
            </a:r>
            <a:r>
              <a:rPr lang="en-US" sz="1200" b="0" i="0" kern="1200" dirty="0">
                <a:solidFill>
                  <a:schemeClr val="tx1"/>
                </a:solidFill>
                <a:effectLst/>
                <a:latin typeface="+mn-lt"/>
                <a:ea typeface="+mn-ea"/>
                <a:cs typeface="+mn-cs"/>
              </a:rPr>
              <a:t> rather than on the raw observations.</a:t>
            </a:r>
          </a:p>
          <a:p>
            <a:endParaRPr lang="en-US" dirty="0"/>
          </a:p>
          <a:p>
            <a:endParaRPr lang="en-US" dirty="0"/>
          </a:p>
          <a:p>
            <a:r>
              <a:rPr lang="en-US" sz="1200" b="0" i="0" kern="1200" dirty="0">
                <a:solidFill>
                  <a:schemeClr val="tx1"/>
                </a:solidFill>
                <a:effectLst/>
                <a:latin typeface="+mn-lt"/>
                <a:ea typeface="+mn-ea"/>
                <a:cs typeface="+mn-cs"/>
              </a:rPr>
              <a:t>Kendall</a:t>
            </a:r>
          </a:p>
          <a:p>
            <a:r>
              <a:rPr lang="en-US" sz="1200" b="0" i="0" kern="1200" dirty="0">
                <a:solidFill>
                  <a:schemeClr val="tx1"/>
                </a:solidFill>
                <a:effectLst/>
                <a:latin typeface="+mn-lt"/>
                <a:ea typeface="+mn-ea"/>
                <a:cs typeface="+mn-cs"/>
              </a:rPr>
              <a:t>Kendall coefficient correlation, also known as Kendall’s </a:t>
            </a:r>
            <a:r>
              <a:rPr lang="el-GR" sz="1200" b="0" i="0" kern="1200" dirty="0">
                <a:solidFill>
                  <a:schemeClr val="tx1"/>
                </a:solidFill>
                <a:effectLst/>
                <a:latin typeface="+mn-lt"/>
                <a:ea typeface="+mn-ea"/>
                <a:cs typeface="+mn-cs"/>
              </a:rPr>
              <a:t>τ� </a:t>
            </a:r>
            <a:r>
              <a:rPr lang="en-US" sz="1200" b="0" i="0" kern="1200" dirty="0">
                <a:solidFill>
                  <a:schemeClr val="tx1"/>
                </a:solidFill>
                <a:effectLst/>
                <a:latin typeface="+mn-lt"/>
                <a:ea typeface="+mn-ea"/>
                <a:cs typeface="+mn-cs"/>
              </a:rPr>
              <a:t>coefficient, is similar than Spearman coefficient, except that it is often preferred for small samples and when many rank ties.</a:t>
            </a:r>
          </a:p>
          <a:p>
            <a:endParaRPr lang="en-US" dirty="0"/>
          </a:p>
          <a:p>
            <a:endParaRPr lang="en-US" dirty="0"/>
          </a:p>
          <a:p>
            <a:endParaRPr lang="en-US" dirty="0"/>
          </a:p>
          <a:p>
            <a:endParaRPr lang="en-US" dirty="0"/>
          </a:p>
          <a:p>
            <a:endParaRPr lang="en-US" dirty="0"/>
          </a:p>
          <a:p>
            <a:endParaRPr lang="en-US" dirty="0"/>
          </a:p>
          <a:p>
            <a:r>
              <a:rPr lang="en-US" dirty="0"/>
              <a:t>Previous slide is where I am regarding paper1, this is next steps for papers</a:t>
            </a:r>
          </a:p>
          <a:p>
            <a:endParaRPr lang="en-US" dirty="0"/>
          </a:p>
          <a:p>
            <a:r>
              <a:rPr lang="en-US" dirty="0"/>
              <a:t>Get their feedback of any other potential work they think are interesting.</a:t>
            </a:r>
          </a:p>
          <a:p>
            <a:endParaRPr lang="en-US" dirty="0"/>
          </a:p>
          <a:p>
            <a:endParaRPr lang="en-US" dirty="0"/>
          </a:p>
          <a:p>
            <a:r>
              <a:rPr lang="en-US" dirty="0"/>
              <a:t>Plan: first hour will be presentation combined with questions.</a:t>
            </a:r>
          </a:p>
        </p:txBody>
      </p:sp>
      <p:sp>
        <p:nvSpPr>
          <p:cNvPr id="4" name="Slide Number Placeholder 3"/>
          <p:cNvSpPr>
            <a:spLocks noGrp="1"/>
          </p:cNvSpPr>
          <p:nvPr>
            <p:ph type="sldNum" sz="quarter" idx="5"/>
          </p:nvPr>
        </p:nvSpPr>
        <p:spPr/>
        <p:txBody>
          <a:bodyPr/>
          <a:lstStyle/>
          <a:p>
            <a:fld id="{2A244C8A-3E99-9F49-9017-E4C57AB53FC6}" type="slidenum">
              <a:rPr lang="en-US" smtClean="0"/>
              <a:t>38</a:t>
            </a:fld>
            <a:endParaRPr lang="en-US"/>
          </a:p>
        </p:txBody>
      </p:sp>
    </p:spTree>
    <p:extLst>
      <p:ext uri="{BB962C8B-B14F-4D97-AF65-F5344CB8AC3E}">
        <p14:creationId xmlns:p14="http://schemas.microsoft.com/office/powerpoint/2010/main" val="48536593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Thanks for attending! Before this slide.</a:t>
            </a:r>
          </a:p>
          <a:p>
            <a:endParaRPr lang="en-US" dirty="0"/>
          </a:p>
          <a:p>
            <a:r>
              <a:rPr lang="en-US" dirty="0"/>
              <a:t>Eye contact</a:t>
            </a:r>
          </a:p>
          <a:p>
            <a:endParaRPr lang="en-US" dirty="0"/>
          </a:p>
        </p:txBody>
      </p:sp>
      <p:sp>
        <p:nvSpPr>
          <p:cNvPr id="4" name="Slide Number Placeholder 3"/>
          <p:cNvSpPr>
            <a:spLocks noGrp="1"/>
          </p:cNvSpPr>
          <p:nvPr>
            <p:ph type="sldNum" sz="quarter" idx="5"/>
          </p:nvPr>
        </p:nvSpPr>
        <p:spPr/>
        <p:txBody>
          <a:bodyPr/>
          <a:lstStyle/>
          <a:p>
            <a:fld id="{2A244C8A-3E99-9F49-9017-E4C57AB53FC6}" type="slidenum">
              <a:rPr lang="en-US" smtClean="0"/>
              <a:t>40</a:t>
            </a:fld>
            <a:endParaRPr lang="en-US"/>
          </a:p>
        </p:txBody>
      </p:sp>
    </p:spTree>
    <p:extLst>
      <p:ext uri="{BB962C8B-B14F-4D97-AF65-F5344CB8AC3E}">
        <p14:creationId xmlns:p14="http://schemas.microsoft.com/office/powerpoint/2010/main" val="209924155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Thanks for attending! Before this slide.</a:t>
            </a:r>
          </a:p>
          <a:p>
            <a:endParaRPr lang="en-US" dirty="0"/>
          </a:p>
          <a:p>
            <a:r>
              <a:rPr lang="en-US" dirty="0"/>
              <a:t>Eye contact</a:t>
            </a:r>
          </a:p>
          <a:p>
            <a:endParaRPr lang="en-US" dirty="0"/>
          </a:p>
        </p:txBody>
      </p:sp>
      <p:sp>
        <p:nvSpPr>
          <p:cNvPr id="4" name="Slide Number Placeholder 3"/>
          <p:cNvSpPr>
            <a:spLocks noGrp="1"/>
          </p:cNvSpPr>
          <p:nvPr>
            <p:ph type="sldNum" sz="quarter" idx="5"/>
          </p:nvPr>
        </p:nvSpPr>
        <p:spPr/>
        <p:txBody>
          <a:bodyPr/>
          <a:lstStyle/>
          <a:p>
            <a:fld id="{2A244C8A-3E99-9F49-9017-E4C57AB53FC6}" type="slidenum">
              <a:rPr lang="en-US" smtClean="0"/>
              <a:t>41</a:t>
            </a:fld>
            <a:endParaRPr lang="en-US"/>
          </a:p>
        </p:txBody>
      </p:sp>
    </p:spTree>
    <p:extLst>
      <p:ext uri="{BB962C8B-B14F-4D97-AF65-F5344CB8AC3E}">
        <p14:creationId xmlns:p14="http://schemas.microsoft.com/office/powerpoint/2010/main" val="1801916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1" kern="1200" dirty="0">
              <a:solidFill>
                <a:schemeClr val="tx1"/>
              </a:solidFill>
              <a:effectLst/>
              <a:latin typeface="+mn-lt"/>
              <a:ea typeface="+mn-ea"/>
              <a:cs typeface="+mn-cs"/>
            </a:endParaRPr>
          </a:p>
          <a:p>
            <a:endParaRPr lang="en-US" sz="1200" b="1" kern="1200" dirty="0">
              <a:solidFill>
                <a:schemeClr val="tx1"/>
              </a:solidFill>
              <a:effectLst/>
              <a:latin typeface="+mn-lt"/>
              <a:ea typeface="+mn-ea"/>
              <a:cs typeface="+mn-cs"/>
            </a:endParaRPr>
          </a:p>
          <a:p>
            <a:endParaRPr lang="en-US" sz="1200" b="1" kern="1200" dirty="0">
              <a:solidFill>
                <a:schemeClr val="tx1"/>
              </a:solidFill>
              <a:effectLst/>
              <a:latin typeface="+mn-lt"/>
              <a:ea typeface="+mn-ea"/>
              <a:cs typeface="+mn-cs"/>
            </a:endParaRPr>
          </a:p>
          <a:p>
            <a:r>
              <a:rPr lang="en-US" sz="1200" b="1" kern="1200" dirty="0" err="1">
                <a:solidFill>
                  <a:schemeClr val="tx1"/>
                </a:solidFill>
                <a:effectLst/>
                <a:latin typeface="+mn-lt"/>
                <a:ea typeface="+mn-ea"/>
                <a:cs typeface="+mn-cs"/>
              </a:rPr>
              <a:t>Sp</a:t>
            </a:r>
            <a:r>
              <a:rPr lang="en-US" sz="1200" b="1" kern="1200" dirty="0">
                <a:solidFill>
                  <a:schemeClr val="tx1"/>
                </a:solidFill>
                <a:effectLst/>
                <a:latin typeface="+mn-lt"/>
                <a:ea typeface="+mn-ea"/>
                <a:cs typeface="+mn-cs"/>
              </a:rPr>
              <a:t>: what year seem to be year that people propose hierarchical clinical composite.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Win ratio/Global ranking still starts later than decline in mortality.</a:t>
            </a:r>
          </a:p>
          <a:p>
            <a:endParaRPr lang="en-US" sz="1200" b="1" kern="1200" dirty="0">
              <a:solidFill>
                <a:schemeClr val="tx1"/>
              </a:solidFill>
              <a:effectLst/>
              <a:latin typeface="+mn-lt"/>
              <a:ea typeface="+mn-ea"/>
              <a:cs typeface="+mn-cs"/>
            </a:endParaRPr>
          </a:p>
          <a:p>
            <a:endParaRPr lang="en-US" sz="1200" b="1" kern="1200" dirty="0">
              <a:solidFill>
                <a:schemeClr val="tx1"/>
              </a:solidFill>
              <a:effectLst/>
              <a:latin typeface="+mn-lt"/>
              <a:ea typeface="+mn-ea"/>
              <a:cs typeface="+mn-cs"/>
            </a:endParaRPr>
          </a:p>
          <a:p>
            <a:endParaRPr lang="en-US" sz="1200" b="1" kern="1200" dirty="0">
              <a:solidFill>
                <a:schemeClr val="tx1"/>
              </a:solidFill>
              <a:effectLst/>
              <a:latin typeface="+mn-lt"/>
              <a:ea typeface="+mn-ea"/>
              <a:cs typeface="+mn-cs"/>
            </a:endParaRPr>
          </a:p>
          <a:p>
            <a:endParaRPr lang="en-US" sz="1200" b="1" kern="1200" dirty="0">
              <a:solidFill>
                <a:schemeClr val="tx1"/>
              </a:solidFill>
              <a:effectLst/>
              <a:latin typeface="+mn-lt"/>
              <a:ea typeface="+mn-ea"/>
              <a:cs typeface="+mn-cs"/>
            </a:endParaRPr>
          </a:p>
          <a:p>
            <a:endParaRPr lang="en-US" sz="1200" b="1" kern="1200" dirty="0">
              <a:solidFill>
                <a:schemeClr val="tx1"/>
              </a:solidFill>
              <a:effectLst/>
              <a:latin typeface="+mn-lt"/>
              <a:ea typeface="+mn-ea"/>
              <a:cs typeface="+mn-cs"/>
            </a:endParaRPr>
          </a:p>
          <a:p>
            <a:endParaRPr lang="en-US" sz="1200" b="1" kern="1200" dirty="0">
              <a:solidFill>
                <a:schemeClr val="tx1"/>
              </a:solidFill>
              <a:effectLst/>
              <a:latin typeface="+mn-lt"/>
              <a:ea typeface="+mn-ea"/>
              <a:cs typeface="+mn-cs"/>
            </a:endParaRPr>
          </a:p>
          <a:p>
            <a:endParaRPr lang="en-US" sz="1200" b="1"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Don’t use circle, use year Change circles to same size</a:t>
            </a:r>
          </a:p>
          <a:p>
            <a:endParaRPr lang="en-US" sz="1200" b="1"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[2]</a:t>
            </a:r>
            <a:r>
              <a:rPr lang="en-US" sz="1200" b="1" kern="1200" dirty="0" err="1">
                <a:solidFill>
                  <a:schemeClr val="tx1"/>
                </a:solidFill>
                <a:effectLst/>
                <a:latin typeface="+mn-lt"/>
                <a:ea typeface="+mn-ea"/>
                <a:cs typeface="+mn-cs"/>
              </a:rPr>
              <a:t>Califf</a:t>
            </a:r>
            <a:r>
              <a:rPr lang="en-US" sz="1200" b="1" kern="1200" dirty="0">
                <a:solidFill>
                  <a:schemeClr val="tx1"/>
                </a:solidFill>
                <a:effectLst/>
                <a:latin typeface="+mn-lt"/>
                <a:ea typeface="+mn-ea"/>
                <a:cs typeface="+mn-cs"/>
              </a:rPr>
              <a:t> RM, Harrelson-</a:t>
            </a:r>
            <a:r>
              <a:rPr lang="en-US" sz="1200" b="1" kern="1200" dirty="0" err="1">
                <a:solidFill>
                  <a:schemeClr val="tx1"/>
                </a:solidFill>
                <a:effectLst/>
                <a:latin typeface="+mn-lt"/>
                <a:ea typeface="+mn-ea"/>
                <a:cs typeface="+mn-cs"/>
              </a:rPr>
              <a:t>Woodlief</a:t>
            </a:r>
            <a:r>
              <a:rPr lang="en-US" sz="1200" b="1" kern="1200" dirty="0">
                <a:solidFill>
                  <a:schemeClr val="tx1"/>
                </a:solidFill>
                <a:effectLst/>
                <a:latin typeface="+mn-lt"/>
                <a:ea typeface="+mn-ea"/>
                <a:cs typeface="+mn-cs"/>
              </a:rPr>
              <a:t> L, </a:t>
            </a:r>
            <a:r>
              <a:rPr lang="en-US" sz="1200" b="1" kern="1200" dirty="0" err="1">
                <a:solidFill>
                  <a:schemeClr val="tx1"/>
                </a:solidFill>
                <a:effectLst/>
                <a:latin typeface="+mn-lt"/>
                <a:ea typeface="+mn-ea"/>
                <a:cs typeface="+mn-cs"/>
              </a:rPr>
              <a:t>Topol</a:t>
            </a:r>
            <a:r>
              <a:rPr lang="en-US" sz="1200" b="1" kern="1200" dirty="0">
                <a:solidFill>
                  <a:schemeClr val="tx1"/>
                </a:solidFill>
                <a:effectLst/>
                <a:latin typeface="+mn-lt"/>
                <a:ea typeface="+mn-ea"/>
                <a:cs typeface="+mn-cs"/>
              </a:rPr>
              <a:t> EJ</a:t>
            </a:r>
            <a:r>
              <a:rPr lang="en-US" sz="1200" kern="1200" dirty="0">
                <a:solidFill>
                  <a:schemeClr val="tx1"/>
                </a:solidFill>
                <a:effectLst/>
                <a:latin typeface="+mn-lt"/>
                <a:ea typeface="+mn-ea"/>
                <a:cs typeface="+mn-cs"/>
              </a:rPr>
              <a:t>. Left ventricular ejection fraction may not be useful as an end point of thrombolytic therapy comparative trials. </a:t>
            </a:r>
            <a:r>
              <a:rPr lang="en-US" sz="1200" i="1" kern="1200" dirty="0">
                <a:solidFill>
                  <a:schemeClr val="tx1"/>
                </a:solidFill>
                <a:effectLst/>
                <a:latin typeface="+mn-lt"/>
                <a:ea typeface="+mn-ea"/>
                <a:cs typeface="+mn-cs"/>
              </a:rPr>
              <a:t>Circulation </a:t>
            </a:r>
            <a:r>
              <a:rPr lang="en-US" sz="1200" kern="1200" dirty="0">
                <a:solidFill>
                  <a:schemeClr val="tx1"/>
                </a:solidFill>
                <a:effectLst/>
                <a:latin typeface="+mn-lt"/>
                <a:ea typeface="+mn-ea"/>
                <a:cs typeface="+mn-cs"/>
              </a:rPr>
              <a:t>American Heart Association, 1990; </a:t>
            </a:r>
            <a:r>
              <a:rPr lang="en-US" sz="1200" b="1" kern="1200" dirty="0">
                <a:solidFill>
                  <a:schemeClr val="tx1"/>
                </a:solidFill>
                <a:effectLst/>
                <a:latin typeface="+mn-lt"/>
                <a:ea typeface="+mn-ea"/>
                <a:cs typeface="+mn-cs"/>
              </a:rPr>
              <a:t>82</a:t>
            </a:r>
            <a:r>
              <a:rPr lang="en-US" sz="1200" kern="1200" dirty="0">
                <a:solidFill>
                  <a:schemeClr val="tx1"/>
                </a:solidFill>
                <a:effectLst/>
                <a:latin typeface="+mn-lt"/>
                <a:ea typeface="+mn-ea"/>
                <a:cs typeface="+mn-cs"/>
              </a:rPr>
              <a:t>(5): 1847–1853. </a:t>
            </a:r>
          </a:p>
          <a:p>
            <a:r>
              <a:rPr lang="en-US" sz="1200" b="1" kern="1200" dirty="0">
                <a:solidFill>
                  <a:schemeClr val="tx1"/>
                </a:solidFill>
                <a:effectLst/>
                <a:latin typeface="+mn-lt"/>
                <a:ea typeface="+mn-ea"/>
                <a:cs typeface="+mn-cs"/>
              </a:rPr>
              <a:t>[3]</a:t>
            </a:r>
            <a:r>
              <a:rPr lang="en-US" sz="1200" b="1" kern="1200" dirty="0" err="1">
                <a:solidFill>
                  <a:schemeClr val="tx1"/>
                </a:solidFill>
                <a:effectLst/>
                <a:latin typeface="+mn-lt"/>
                <a:ea typeface="+mn-ea"/>
                <a:cs typeface="+mn-cs"/>
              </a:rPr>
              <a:t>Braunwald</a:t>
            </a:r>
            <a:r>
              <a:rPr lang="en-US" sz="1200" b="1" kern="1200" dirty="0">
                <a:solidFill>
                  <a:schemeClr val="tx1"/>
                </a:solidFill>
                <a:effectLst/>
                <a:latin typeface="+mn-lt"/>
                <a:ea typeface="+mn-ea"/>
                <a:cs typeface="+mn-cs"/>
              </a:rPr>
              <a:t> E, Cannon CP, McCabe CH</a:t>
            </a:r>
            <a:r>
              <a:rPr lang="en-US" sz="1200" kern="1200" dirty="0">
                <a:solidFill>
                  <a:schemeClr val="tx1"/>
                </a:solidFill>
                <a:effectLst/>
                <a:latin typeface="+mn-lt"/>
                <a:ea typeface="+mn-ea"/>
                <a:cs typeface="+mn-cs"/>
              </a:rPr>
              <a:t>. Use of composite endpoints in thrombolysis trials of acute myocardial infarction. </a:t>
            </a:r>
            <a:r>
              <a:rPr lang="en-US" sz="1200" i="1" kern="1200" dirty="0">
                <a:solidFill>
                  <a:schemeClr val="tx1"/>
                </a:solidFill>
                <a:effectLst/>
                <a:latin typeface="+mn-lt"/>
                <a:ea typeface="+mn-ea"/>
                <a:cs typeface="+mn-cs"/>
              </a:rPr>
              <a:t>The American Journal of Cardiology </a:t>
            </a:r>
            <a:r>
              <a:rPr lang="en-US" sz="1200" kern="1200" dirty="0">
                <a:solidFill>
                  <a:schemeClr val="tx1"/>
                </a:solidFill>
                <a:effectLst/>
                <a:latin typeface="+mn-lt"/>
                <a:ea typeface="+mn-ea"/>
                <a:cs typeface="+mn-cs"/>
              </a:rPr>
              <a:t>1993; </a:t>
            </a:r>
            <a:r>
              <a:rPr lang="en-US" sz="1200" b="1" kern="1200" dirty="0">
                <a:solidFill>
                  <a:schemeClr val="tx1"/>
                </a:solidFill>
                <a:effectLst/>
                <a:latin typeface="+mn-lt"/>
                <a:ea typeface="+mn-ea"/>
                <a:cs typeface="+mn-cs"/>
              </a:rPr>
              <a:t>72</a:t>
            </a:r>
            <a:r>
              <a:rPr lang="en-US" sz="1200" kern="1200" dirty="0">
                <a:solidFill>
                  <a:schemeClr val="tx1"/>
                </a:solidFill>
                <a:effectLst/>
                <a:latin typeface="+mn-lt"/>
                <a:ea typeface="+mn-ea"/>
                <a:cs typeface="+mn-cs"/>
              </a:rPr>
              <a:t>(19): G3–G12. </a:t>
            </a:r>
          </a:p>
          <a:p>
            <a:r>
              <a:rPr lang="en-US" sz="1200" b="1" kern="1200" dirty="0">
                <a:solidFill>
                  <a:schemeClr val="tx1"/>
                </a:solidFill>
                <a:effectLst/>
                <a:latin typeface="+mn-lt"/>
                <a:ea typeface="+mn-ea"/>
                <a:cs typeface="+mn-cs"/>
              </a:rPr>
              <a:t>[4]</a:t>
            </a:r>
            <a:r>
              <a:rPr lang="en-US" sz="1200" b="1" kern="1200" dirty="0" err="1">
                <a:solidFill>
                  <a:schemeClr val="tx1"/>
                </a:solidFill>
                <a:effectLst/>
                <a:latin typeface="+mn-lt"/>
                <a:ea typeface="+mn-ea"/>
                <a:cs typeface="+mn-cs"/>
              </a:rPr>
              <a:t>Ferreira-González</a:t>
            </a:r>
            <a:r>
              <a:rPr lang="en-US" sz="1200" b="1" kern="1200" dirty="0">
                <a:solidFill>
                  <a:schemeClr val="tx1"/>
                </a:solidFill>
                <a:effectLst/>
                <a:latin typeface="+mn-lt"/>
                <a:ea typeface="+mn-ea"/>
                <a:cs typeface="+mn-cs"/>
              </a:rPr>
              <a:t> I, </a:t>
            </a:r>
            <a:r>
              <a:rPr lang="en-US" sz="1200" b="1" kern="1200" dirty="0" err="1">
                <a:solidFill>
                  <a:schemeClr val="tx1"/>
                </a:solidFill>
                <a:effectLst/>
                <a:latin typeface="+mn-lt"/>
                <a:ea typeface="+mn-ea"/>
                <a:cs typeface="+mn-cs"/>
              </a:rPr>
              <a:t>Busse</a:t>
            </a:r>
            <a:r>
              <a:rPr lang="en-US" sz="1200" b="1" kern="1200" dirty="0">
                <a:solidFill>
                  <a:schemeClr val="tx1"/>
                </a:solidFill>
                <a:effectLst/>
                <a:latin typeface="+mn-lt"/>
                <a:ea typeface="+mn-ea"/>
                <a:cs typeface="+mn-cs"/>
              </a:rPr>
              <a:t> JW, Heels-</a:t>
            </a:r>
            <a:r>
              <a:rPr lang="en-US" sz="1200" b="1" kern="1200" dirty="0" err="1">
                <a:solidFill>
                  <a:schemeClr val="tx1"/>
                </a:solidFill>
                <a:effectLst/>
                <a:latin typeface="+mn-lt"/>
                <a:ea typeface="+mn-ea"/>
                <a:cs typeface="+mn-cs"/>
              </a:rPr>
              <a:t>Ansdell</a:t>
            </a:r>
            <a:r>
              <a:rPr lang="en-US" sz="1200" b="1" kern="1200" dirty="0">
                <a:solidFill>
                  <a:schemeClr val="tx1"/>
                </a:solidFill>
                <a:effectLst/>
                <a:latin typeface="+mn-lt"/>
                <a:ea typeface="+mn-ea"/>
                <a:cs typeface="+mn-cs"/>
              </a:rPr>
              <a:t> D, </a:t>
            </a:r>
            <a:r>
              <a:rPr lang="en-US" sz="1200" b="1" i="1" kern="1200" dirty="0">
                <a:solidFill>
                  <a:schemeClr val="tx1"/>
                </a:solidFill>
                <a:effectLst/>
                <a:latin typeface="+mn-lt"/>
                <a:ea typeface="+mn-ea"/>
                <a:cs typeface="+mn-cs"/>
              </a:rPr>
              <a:t>et al. </a:t>
            </a:r>
            <a:r>
              <a:rPr lang="en-US" sz="1200" kern="1200" dirty="0">
                <a:solidFill>
                  <a:schemeClr val="tx1"/>
                </a:solidFill>
                <a:effectLst/>
                <a:latin typeface="+mn-lt"/>
                <a:ea typeface="+mn-ea"/>
                <a:cs typeface="+mn-cs"/>
              </a:rPr>
              <a:t>Problems with use of composite end points in cardiovascular trials: systematic review of </a:t>
            </a:r>
            <a:r>
              <a:rPr lang="en-US" sz="1200" kern="1200" dirty="0" err="1">
                <a:solidFill>
                  <a:schemeClr val="tx1"/>
                </a:solidFill>
                <a:effectLst/>
                <a:latin typeface="+mn-lt"/>
                <a:ea typeface="+mn-ea"/>
                <a:cs typeface="+mn-cs"/>
              </a:rPr>
              <a:t>randomised</a:t>
            </a:r>
            <a:r>
              <a:rPr lang="en-US" sz="1200" kern="1200" dirty="0">
                <a:solidFill>
                  <a:schemeClr val="tx1"/>
                </a:solidFill>
                <a:effectLst/>
                <a:latin typeface="+mn-lt"/>
                <a:ea typeface="+mn-ea"/>
                <a:cs typeface="+mn-cs"/>
              </a:rPr>
              <a:t> controlled trials. </a:t>
            </a:r>
            <a:r>
              <a:rPr lang="en-US" sz="1200" i="1" kern="1200" dirty="0">
                <a:solidFill>
                  <a:schemeClr val="tx1"/>
                </a:solidFill>
                <a:effectLst/>
                <a:latin typeface="+mn-lt"/>
                <a:ea typeface="+mn-ea"/>
                <a:cs typeface="+mn-cs"/>
              </a:rPr>
              <a:t>BMJ (Clinical research ed.) </a:t>
            </a:r>
            <a:r>
              <a:rPr lang="en-US" sz="1200" kern="1200" dirty="0">
                <a:solidFill>
                  <a:schemeClr val="tx1"/>
                </a:solidFill>
                <a:effectLst/>
                <a:latin typeface="+mn-lt"/>
                <a:ea typeface="+mn-ea"/>
                <a:cs typeface="+mn-cs"/>
              </a:rPr>
              <a:t>2007; </a:t>
            </a:r>
            <a:r>
              <a:rPr lang="en-US" sz="1200" b="1" kern="1200" dirty="0">
                <a:solidFill>
                  <a:schemeClr val="tx1"/>
                </a:solidFill>
                <a:effectLst/>
                <a:latin typeface="+mn-lt"/>
                <a:ea typeface="+mn-ea"/>
                <a:cs typeface="+mn-cs"/>
              </a:rPr>
              <a:t>334</a:t>
            </a:r>
            <a:r>
              <a:rPr lang="en-US" sz="1200" kern="1200" dirty="0">
                <a:solidFill>
                  <a:schemeClr val="tx1"/>
                </a:solidFill>
                <a:effectLst/>
                <a:latin typeface="+mn-lt"/>
                <a:ea typeface="+mn-ea"/>
                <a:cs typeface="+mn-cs"/>
              </a:rPr>
              <a:t>(7597): 786. </a:t>
            </a:r>
          </a:p>
          <a:p>
            <a:r>
              <a:rPr lang="en-US" sz="1200" b="1" kern="1200" dirty="0">
                <a:solidFill>
                  <a:schemeClr val="tx1"/>
                </a:solidFill>
                <a:effectLst/>
                <a:latin typeface="+mn-lt"/>
                <a:ea typeface="+mn-ea"/>
                <a:cs typeface="+mn-cs"/>
              </a:rPr>
              <a:t>[5]Hussain A, </a:t>
            </a:r>
            <a:r>
              <a:rPr lang="en-US" sz="1200" b="1" kern="1200" dirty="0" err="1">
                <a:solidFill>
                  <a:schemeClr val="tx1"/>
                </a:solidFill>
                <a:effectLst/>
                <a:latin typeface="+mn-lt"/>
                <a:ea typeface="+mn-ea"/>
                <a:cs typeface="+mn-cs"/>
              </a:rPr>
              <a:t>Misra</a:t>
            </a:r>
            <a:r>
              <a:rPr lang="en-US" sz="1200" b="1" kern="1200" dirty="0">
                <a:solidFill>
                  <a:schemeClr val="tx1"/>
                </a:solidFill>
                <a:effectLst/>
                <a:latin typeface="+mn-lt"/>
                <a:ea typeface="+mn-ea"/>
                <a:cs typeface="+mn-cs"/>
              </a:rPr>
              <a:t> A, Bozkurt B</a:t>
            </a:r>
            <a:r>
              <a:rPr lang="en-US" sz="1200" kern="1200" dirty="0">
                <a:solidFill>
                  <a:schemeClr val="tx1"/>
                </a:solidFill>
                <a:effectLst/>
                <a:latin typeface="+mn-lt"/>
                <a:ea typeface="+mn-ea"/>
                <a:cs typeface="+mn-cs"/>
              </a:rPr>
              <a:t>. Endpoints in Heart Failure Drug Development. </a:t>
            </a:r>
            <a:r>
              <a:rPr lang="en-US" sz="1200" i="1" kern="1200" dirty="0">
                <a:solidFill>
                  <a:schemeClr val="tx1"/>
                </a:solidFill>
                <a:effectLst/>
                <a:latin typeface="+mn-lt"/>
                <a:ea typeface="+mn-ea"/>
                <a:cs typeface="+mn-cs"/>
              </a:rPr>
              <a:t>Cardiac Failure Review </a:t>
            </a:r>
            <a:r>
              <a:rPr lang="en-US" sz="1200" kern="1200" dirty="0">
                <a:solidFill>
                  <a:schemeClr val="tx1"/>
                </a:solidFill>
                <a:effectLst/>
                <a:latin typeface="+mn-lt"/>
                <a:ea typeface="+mn-ea"/>
                <a:cs typeface="+mn-cs"/>
              </a:rPr>
              <a:t>2022; </a:t>
            </a:r>
            <a:r>
              <a:rPr lang="en-US" sz="1200" b="1" kern="1200" dirty="0">
                <a:solidFill>
                  <a:schemeClr val="tx1"/>
                </a:solidFill>
                <a:effectLst/>
                <a:latin typeface="+mn-lt"/>
                <a:ea typeface="+mn-ea"/>
                <a:cs typeface="+mn-cs"/>
              </a:rPr>
              <a:t>8</a:t>
            </a:r>
            <a:r>
              <a:rPr lang="en-US" sz="1200" kern="1200" dirty="0">
                <a:solidFill>
                  <a:schemeClr val="tx1"/>
                </a:solidFill>
                <a:effectLst/>
                <a:latin typeface="+mn-lt"/>
                <a:ea typeface="+mn-ea"/>
                <a:cs typeface="+mn-cs"/>
              </a:rPr>
              <a:t>: e01. </a:t>
            </a:r>
          </a:p>
          <a:p>
            <a:r>
              <a:rPr lang="en-US" sz="1200" kern="1200" dirty="0">
                <a:solidFill>
                  <a:schemeClr val="tx1"/>
                </a:solidFill>
                <a:effectLst/>
                <a:latin typeface="+mn-lt"/>
                <a:ea typeface="+mn-ea"/>
                <a:cs typeface="+mn-cs"/>
              </a:rPr>
              <a:t>6.	</a:t>
            </a:r>
            <a:r>
              <a:rPr lang="en-US" sz="1200" b="1" kern="1200" dirty="0">
                <a:solidFill>
                  <a:schemeClr val="tx1"/>
                </a:solidFill>
                <a:effectLst/>
                <a:latin typeface="+mn-lt"/>
                <a:ea typeface="+mn-ea"/>
                <a:cs typeface="+mn-cs"/>
              </a:rPr>
              <a:t>Fox K, Ford I, Steg PG, </a:t>
            </a:r>
            <a:r>
              <a:rPr lang="en-US" sz="1200" b="1" kern="1200" dirty="0" err="1">
                <a:solidFill>
                  <a:schemeClr val="tx1"/>
                </a:solidFill>
                <a:effectLst/>
                <a:latin typeface="+mn-lt"/>
                <a:ea typeface="+mn-ea"/>
                <a:cs typeface="+mn-cs"/>
              </a:rPr>
              <a:t>Tendera</a:t>
            </a:r>
            <a:r>
              <a:rPr lang="en-US" sz="1200" b="1" kern="1200" dirty="0">
                <a:solidFill>
                  <a:schemeClr val="tx1"/>
                </a:solidFill>
                <a:effectLst/>
                <a:latin typeface="+mn-lt"/>
                <a:ea typeface="+mn-ea"/>
                <a:cs typeface="+mn-cs"/>
              </a:rPr>
              <a:t> M, Ferrari R, BEAUTIFUL Investigators</a:t>
            </a:r>
            <a:r>
              <a:rPr lang="en-US" sz="1200" kern="1200" dirty="0">
                <a:solidFill>
                  <a:schemeClr val="tx1"/>
                </a:solidFill>
                <a:effectLst/>
                <a:latin typeface="+mn-lt"/>
                <a:ea typeface="+mn-ea"/>
                <a:cs typeface="+mn-cs"/>
              </a:rPr>
              <a:t>. Ivabradine for patients with stable coronary artery disease and left-ventricular systolic dysfunction (BEAUTIFUL): a </a:t>
            </a:r>
            <a:r>
              <a:rPr lang="en-US" sz="1200" kern="1200" dirty="0" err="1">
                <a:solidFill>
                  <a:schemeClr val="tx1"/>
                </a:solidFill>
                <a:effectLst/>
                <a:latin typeface="+mn-lt"/>
                <a:ea typeface="+mn-ea"/>
                <a:cs typeface="+mn-cs"/>
              </a:rPr>
              <a:t>randomised</a:t>
            </a:r>
            <a:r>
              <a:rPr lang="en-US" sz="1200" kern="1200" dirty="0">
                <a:solidFill>
                  <a:schemeClr val="tx1"/>
                </a:solidFill>
                <a:effectLst/>
                <a:latin typeface="+mn-lt"/>
                <a:ea typeface="+mn-ea"/>
                <a:cs typeface="+mn-cs"/>
              </a:rPr>
              <a:t>, double-blind, placebo-controlled trial. </a:t>
            </a:r>
            <a:r>
              <a:rPr lang="en-US" sz="1200" i="1" kern="1200" dirty="0">
                <a:solidFill>
                  <a:schemeClr val="tx1"/>
                </a:solidFill>
                <a:effectLst/>
                <a:latin typeface="+mn-lt"/>
                <a:ea typeface="+mn-ea"/>
                <a:cs typeface="+mn-cs"/>
              </a:rPr>
              <a:t>Lancet (London, England)</a:t>
            </a:r>
            <a:r>
              <a:rPr lang="en-US" sz="1200" kern="1200" dirty="0">
                <a:solidFill>
                  <a:schemeClr val="tx1"/>
                </a:solidFill>
                <a:effectLst/>
                <a:latin typeface="+mn-lt"/>
                <a:ea typeface="+mn-ea"/>
                <a:cs typeface="+mn-cs"/>
              </a:rPr>
              <a:t> 2008; </a:t>
            </a:r>
            <a:r>
              <a:rPr lang="en-US" sz="1200" b="1" kern="1200" dirty="0">
                <a:solidFill>
                  <a:schemeClr val="tx1"/>
                </a:solidFill>
                <a:effectLst/>
                <a:latin typeface="+mn-lt"/>
                <a:ea typeface="+mn-ea"/>
                <a:cs typeface="+mn-cs"/>
              </a:rPr>
              <a:t>372</a:t>
            </a:r>
            <a:r>
              <a:rPr lang="en-US" sz="1200" kern="1200" dirty="0">
                <a:solidFill>
                  <a:schemeClr val="tx1"/>
                </a:solidFill>
                <a:effectLst/>
                <a:latin typeface="+mn-lt"/>
                <a:ea typeface="+mn-ea"/>
                <a:cs typeface="+mn-cs"/>
              </a:rPr>
              <a:t>(9641): 807–816. </a:t>
            </a:r>
          </a:p>
          <a:p>
            <a:r>
              <a:rPr lang="en-US" sz="1200" kern="1200" dirty="0">
                <a:solidFill>
                  <a:schemeClr val="tx1"/>
                </a:solidFill>
                <a:effectLst/>
                <a:latin typeface="+mn-lt"/>
                <a:ea typeface="+mn-ea"/>
                <a:cs typeface="+mn-cs"/>
              </a:rPr>
              <a:t>7.	</a:t>
            </a:r>
            <a:r>
              <a:rPr lang="en-US" sz="1200" b="1" kern="1200" dirty="0">
                <a:solidFill>
                  <a:schemeClr val="tx1"/>
                </a:solidFill>
                <a:effectLst/>
                <a:latin typeface="+mn-lt"/>
                <a:ea typeface="+mn-ea"/>
                <a:cs typeface="+mn-cs"/>
              </a:rPr>
              <a:t>Boden WE, van </a:t>
            </a:r>
            <a:r>
              <a:rPr lang="en-US" sz="1200" b="1" kern="1200" dirty="0" err="1">
                <a:solidFill>
                  <a:schemeClr val="tx1"/>
                </a:solidFill>
                <a:effectLst/>
                <a:latin typeface="+mn-lt"/>
                <a:ea typeface="+mn-ea"/>
                <a:cs typeface="+mn-cs"/>
              </a:rPr>
              <a:t>Gilst</a:t>
            </a:r>
            <a:r>
              <a:rPr lang="en-US" sz="1200" b="1" kern="1200" dirty="0">
                <a:solidFill>
                  <a:schemeClr val="tx1"/>
                </a:solidFill>
                <a:effectLst/>
                <a:latin typeface="+mn-lt"/>
                <a:ea typeface="+mn-ea"/>
                <a:cs typeface="+mn-cs"/>
              </a:rPr>
              <a:t> WH, </a:t>
            </a:r>
            <a:r>
              <a:rPr lang="en-US" sz="1200" b="1" kern="1200" dirty="0" err="1">
                <a:solidFill>
                  <a:schemeClr val="tx1"/>
                </a:solidFill>
                <a:effectLst/>
                <a:latin typeface="+mn-lt"/>
                <a:ea typeface="+mn-ea"/>
                <a:cs typeface="+mn-cs"/>
              </a:rPr>
              <a:t>Scheldewaert</a:t>
            </a:r>
            <a:r>
              <a:rPr lang="en-US" sz="1200" b="1" kern="1200" dirty="0">
                <a:solidFill>
                  <a:schemeClr val="tx1"/>
                </a:solidFill>
                <a:effectLst/>
                <a:latin typeface="+mn-lt"/>
                <a:ea typeface="+mn-ea"/>
                <a:cs typeface="+mn-cs"/>
              </a:rPr>
              <a:t> RG, </a:t>
            </a:r>
            <a:r>
              <a:rPr lang="en-US" sz="1200" b="1" i="1" kern="1200" dirty="0">
                <a:solidFill>
                  <a:schemeClr val="tx1"/>
                </a:solidFill>
                <a:effectLst/>
                <a:latin typeface="+mn-lt"/>
                <a:ea typeface="+mn-ea"/>
                <a:cs typeface="+mn-cs"/>
              </a:rPr>
              <a:t>et al.</a:t>
            </a:r>
            <a:r>
              <a:rPr lang="en-US" sz="1200" kern="1200" dirty="0">
                <a:solidFill>
                  <a:schemeClr val="tx1"/>
                </a:solidFill>
                <a:effectLst/>
                <a:latin typeface="+mn-lt"/>
                <a:ea typeface="+mn-ea"/>
                <a:cs typeface="+mn-cs"/>
              </a:rPr>
              <a:t> Diltiazem in acute myocardial infarction treated with thrombolytic agents: a </a:t>
            </a:r>
            <a:r>
              <a:rPr lang="en-US" sz="1200" kern="1200" dirty="0" err="1">
                <a:solidFill>
                  <a:schemeClr val="tx1"/>
                </a:solidFill>
                <a:effectLst/>
                <a:latin typeface="+mn-lt"/>
                <a:ea typeface="+mn-ea"/>
                <a:cs typeface="+mn-cs"/>
              </a:rPr>
              <a:t>randomised</a:t>
            </a:r>
            <a:r>
              <a:rPr lang="en-US" sz="1200" kern="1200" dirty="0">
                <a:solidFill>
                  <a:schemeClr val="tx1"/>
                </a:solidFill>
                <a:effectLst/>
                <a:latin typeface="+mn-lt"/>
                <a:ea typeface="+mn-ea"/>
                <a:cs typeface="+mn-cs"/>
              </a:rPr>
              <a:t> placebo-controlled trial. Incomplete Infarction Trial of European Research Collaborators Evaluating Prognosis post-Thrombolysis (INTERCEPT). </a:t>
            </a:r>
            <a:r>
              <a:rPr lang="en-US" sz="1200" i="1" kern="1200" dirty="0">
                <a:solidFill>
                  <a:schemeClr val="tx1"/>
                </a:solidFill>
                <a:effectLst/>
                <a:latin typeface="+mn-lt"/>
                <a:ea typeface="+mn-ea"/>
                <a:cs typeface="+mn-cs"/>
              </a:rPr>
              <a:t>Lancet (London, England)</a:t>
            </a:r>
            <a:r>
              <a:rPr lang="en-US" sz="1200" kern="1200" dirty="0">
                <a:solidFill>
                  <a:schemeClr val="tx1"/>
                </a:solidFill>
                <a:effectLst/>
                <a:latin typeface="+mn-lt"/>
                <a:ea typeface="+mn-ea"/>
                <a:cs typeface="+mn-cs"/>
              </a:rPr>
              <a:t> 2000; </a:t>
            </a:r>
            <a:r>
              <a:rPr lang="en-US" sz="1200" b="1" kern="1200" dirty="0">
                <a:solidFill>
                  <a:schemeClr val="tx1"/>
                </a:solidFill>
                <a:effectLst/>
                <a:latin typeface="+mn-lt"/>
                <a:ea typeface="+mn-ea"/>
                <a:cs typeface="+mn-cs"/>
              </a:rPr>
              <a:t>355</a:t>
            </a:r>
            <a:r>
              <a:rPr lang="en-US" sz="1200" kern="1200" dirty="0">
                <a:solidFill>
                  <a:schemeClr val="tx1"/>
                </a:solidFill>
                <a:effectLst/>
                <a:latin typeface="+mn-lt"/>
                <a:ea typeface="+mn-ea"/>
                <a:cs typeface="+mn-cs"/>
              </a:rPr>
              <a:t>(9217): 1751–1756. </a:t>
            </a:r>
          </a:p>
          <a:p>
            <a:r>
              <a:rPr lang="en-US" sz="1200" kern="1200" dirty="0">
                <a:solidFill>
                  <a:schemeClr val="tx1"/>
                </a:solidFill>
                <a:effectLst/>
                <a:latin typeface="+mn-lt"/>
                <a:ea typeface="+mn-ea"/>
                <a:cs typeface="+mn-cs"/>
              </a:rPr>
              <a:t>8.	</a:t>
            </a:r>
            <a:r>
              <a:rPr lang="en-US" sz="1200" b="1" kern="1200" dirty="0" err="1">
                <a:solidFill>
                  <a:schemeClr val="tx1"/>
                </a:solidFill>
                <a:effectLst/>
                <a:latin typeface="+mn-lt"/>
                <a:ea typeface="+mn-ea"/>
                <a:cs typeface="+mn-cs"/>
              </a:rPr>
              <a:t>Brugaletta</a:t>
            </a:r>
            <a:r>
              <a:rPr lang="en-US" sz="1200" b="1" kern="1200" dirty="0">
                <a:solidFill>
                  <a:schemeClr val="tx1"/>
                </a:solidFill>
                <a:effectLst/>
                <a:latin typeface="+mn-lt"/>
                <a:ea typeface="+mn-ea"/>
                <a:cs typeface="+mn-cs"/>
              </a:rPr>
              <a:t> S, Gomez-Lara J, Ortega-Paz L, </a:t>
            </a:r>
            <a:r>
              <a:rPr lang="en-US" sz="1200" b="1" i="1" kern="1200" dirty="0">
                <a:solidFill>
                  <a:schemeClr val="tx1"/>
                </a:solidFill>
                <a:effectLst/>
                <a:latin typeface="+mn-lt"/>
                <a:ea typeface="+mn-ea"/>
                <a:cs typeface="+mn-cs"/>
              </a:rPr>
              <a:t>et al.</a:t>
            </a:r>
            <a:r>
              <a:rPr lang="en-US" sz="1200" kern="1200" dirty="0">
                <a:solidFill>
                  <a:schemeClr val="tx1"/>
                </a:solidFill>
                <a:effectLst/>
                <a:latin typeface="+mn-lt"/>
                <a:ea typeface="+mn-ea"/>
                <a:cs typeface="+mn-cs"/>
              </a:rPr>
              <a:t> 10-Year Follow-Up of Patients With </a:t>
            </a:r>
            <a:r>
              <a:rPr lang="en-US" sz="1200" kern="1200" dirty="0" err="1">
                <a:solidFill>
                  <a:schemeClr val="tx1"/>
                </a:solidFill>
                <a:effectLst/>
                <a:latin typeface="+mn-lt"/>
                <a:ea typeface="+mn-ea"/>
                <a:cs typeface="+mn-cs"/>
              </a:rPr>
              <a:t>Everolimus</a:t>
            </a:r>
            <a:r>
              <a:rPr lang="en-US" sz="1200" kern="1200" dirty="0">
                <a:solidFill>
                  <a:schemeClr val="tx1"/>
                </a:solidFill>
                <a:effectLst/>
                <a:latin typeface="+mn-lt"/>
                <a:ea typeface="+mn-ea"/>
                <a:cs typeface="+mn-cs"/>
              </a:rPr>
              <a:t>-Eluting Versus Bare-Metal Stents After ST-Segment Elevation Myocardial Infarction. </a:t>
            </a:r>
            <a:r>
              <a:rPr lang="en-US" sz="1200" i="1" kern="1200" dirty="0">
                <a:solidFill>
                  <a:schemeClr val="tx1"/>
                </a:solidFill>
                <a:effectLst/>
                <a:latin typeface="+mn-lt"/>
                <a:ea typeface="+mn-ea"/>
                <a:cs typeface="+mn-cs"/>
              </a:rPr>
              <a:t>Journal of the American College of Cardiology</a:t>
            </a:r>
            <a:r>
              <a:rPr lang="en-US" sz="1200" kern="1200" dirty="0">
                <a:solidFill>
                  <a:schemeClr val="tx1"/>
                </a:solidFill>
                <a:effectLst/>
                <a:latin typeface="+mn-lt"/>
                <a:ea typeface="+mn-ea"/>
                <a:cs typeface="+mn-cs"/>
              </a:rPr>
              <a:t> 2021; </a:t>
            </a:r>
            <a:r>
              <a:rPr lang="en-US" sz="1200" b="1" kern="1200" dirty="0">
                <a:solidFill>
                  <a:schemeClr val="tx1"/>
                </a:solidFill>
                <a:effectLst/>
                <a:latin typeface="+mn-lt"/>
                <a:ea typeface="+mn-ea"/>
                <a:cs typeface="+mn-cs"/>
              </a:rPr>
              <a:t>77</a:t>
            </a:r>
            <a:r>
              <a:rPr lang="en-US" sz="1200" kern="1200" dirty="0">
                <a:solidFill>
                  <a:schemeClr val="tx1"/>
                </a:solidFill>
                <a:effectLst/>
                <a:latin typeface="+mn-lt"/>
                <a:ea typeface="+mn-ea"/>
                <a:cs typeface="+mn-cs"/>
              </a:rPr>
              <a:t>(9): 1165–1178. </a:t>
            </a:r>
          </a:p>
          <a:p>
            <a:r>
              <a:rPr lang="en-US" sz="1200" kern="1200" dirty="0">
                <a:solidFill>
                  <a:schemeClr val="tx1"/>
                </a:solidFill>
                <a:effectLst/>
                <a:latin typeface="+mn-lt"/>
                <a:ea typeface="+mn-ea"/>
                <a:cs typeface="+mn-cs"/>
              </a:rPr>
              <a:t>9.	</a:t>
            </a:r>
            <a:r>
              <a:rPr lang="en-US" sz="1200" b="1" kern="1200" dirty="0" err="1">
                <a:solidFill>
                  <a:schemeClr val="tx1"/>
                </a:solidFill>
                <a:effectLst/>
                <a:latin typeface="+mn-lt"/>
                <a:ea typeface="+mn-ea"/>
                <a:cs typeface="+mn-cs"/>
              </a:rPr>
              <a:t>Lindenfeld</a:t>
            </a:r>
            <a:r>
              <a:rPr lang="en-US" sz="1200" b="1" kern="1200" dirty="0">
                <a:solidFill>
                  <a:schemeClr val="tx1"/>
                </a:solidFill>
                <a:effectLst/>
                <a:latin typeface="+mn-lt"/>
                <a:ea typeface="+mn-ea"/>
                <a:cs typeface="+mn-cs"/>
              </a:rPr>
              <a:t> J, </a:t>
            </a:r>
            <a:r>
              <a:rPr lang="en-US" sz="1200" b="1" kern="1200" dirty="0" err="1">
                <a:solidFill>
                  <a:schemeClr val="tx1"/>
                </a:solidFill>
                <a:effectLst/>
                <a:latin typeface="+mn-lt"/>
                <a:ea typeface="+mn-ea"/>
                <a:cs typeface="+mn-cs"/>
              </a:rPr>
              <a:t>Zile</a:t>
            </a:r>
            <a:r>
              <a:rPr lang="en-US" sz="1200" b="1" kern="1200" dirty="0">
                <a:solidFill>
                  <a:schemeClr val="tx1"/>
                </a:solidFill>
                <a:effectLst/>
                <a:latin typeface="+mn-lt"/>
                <a:ea typeface="+mn-ea"/>
                <a:cs typeface="+mn-cs"/>
              </a:rPr>
              <a:t> MR, Desai AS, </a:t>
            </a:r>
            <a:r>
              <a:rPr lang="en-US" sz="1200" b="1" i="1" kern="1200" dirty="0">
                <a:solidFill>
                  <a:schemeClr val="tx1"/>
                </a:solidFill>
                <a:effectLst/>
                <a:latin typeface="+mn-lt"/>
                <a:ea typeface="+mn-ea"/>
                <a:cs typeface="+mn-cs"/>
              </a:rPr>
              <a:t>et al.</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Haemodynamic</a:t>
            </a:r>
            <a:r>
              <a:rPr lang="en-US" sz="1200" kern="1200" dirty="0">
                <a:solidFill>
                  <a:schemeClr val="tx1"/>
                </a:solidFill>
                <a:effectLst/>
                <a:latin typeface="+mn-lt"/>
                <a:ea typeface="+mn-ea"/>
                <a:cs typeface="+mn-cs"/>
              </a:rPr>
              <a:t>-guided management of heart failure (GUIDE-HF): a </a:t>
            </a:r>
            <a:r>
              <a:rPr lang="en-US" sz="1200" kern="1200" dirty="0" err="1">
                <a:solidFill>
                  <a:schemeClr val="tx1"/>
                </a:solidFill>
                <a:effectLst/>
                <a:latin typeface="+mn-lt"/>
                <a:ea typeface="+mn-ea"/>
                <a:cs typeface="+mn-cs"/>
              </a:rPr>
              <a:t>randomised</a:t>
            </a:r>
            <a:r>
              <a:rPr lang="en-US" sz="1200" kern="1200" dirty="0">
                <a:solidFill>
                  <a:schemeClr val="tx1"/>
                </a:solidFill>
                <a:effectLst/>
                <a:latin typeface="+mn-lt"/>
                <a:ea typeface="+mn-ea"/>
                <a:cs typeface="+mn-cs"/>
              </a:rPr>
              <a:t> controlled trial. </a:t>
            </a:r>
            <a:r>
              <a:rPr lang="en-US" sz="1200" i="1" kern="1200" dirty="0">
                <a:solidFill>
                  <a:schemeClr val="tx1"/>
                </a:solidFill>
                <a:effectLst/>
                <a:latin typeface="+mn-lt"/>
                <a:ea typeface="+mn-ea"/>
                <a:cs typeface="+mn-cs"/>
              </a:rPr>
              <a:t>Lancet (London, England)</a:t>
            </a:r>
            <a:r>
              <a:rPr lang="en-US" sz="1200" kern="1200" dirty="0">
                <a:solidFill>
                  <a:schemeClr val="tx1"/>
                </a:solidFill>
                <a:effectLst/>
                <a:latin typeface="+mn-lt"/>
                <a:ea typeface="+mn-ea"/>
                <a:cs typeface="+mn-cs"/>
              </a:rPr>
              <a:t> 2021; </a:t>
            </a:r>
            <a:r>
              <a:rPr lang="en-US" sz="1200" b="1" kern="1200" dirty="0">
                <a:solidFill>
                  <a:schemeClr val="tx1"/>
                </a:solidFill>
                <a:effectLst/>
                <a:latin typeface="+mn-lt"/>
                <a:ea typeface="+mn-ea"/>
                <a:cs typeface="+mn-cs"/>
              </a:rPr>
              <a:t>398</a:t>
            </a:r>
            <a:r>
              <a:rPr lang="en-US" sz="1200" kern="1200" dirty="0">
                <a:solidFill>
                  <a:schemeClr val="tx1"/>
                </a:solidFill>
                <a:effectLst/>
                <a:latin typeface="+mn-lt"/>
                <a:ea typeface="+mn-ea"/>
                <a:cs typeface="+mn-cs"/>
              </a:rPr>
              <a:t>(10304): 991–1001. </a:t>
            </a:r>
          </a:p>
          <a:p>
            <a:endParaRPr lang="en-US" dirty="0"/>
          </a:p>
          <a:p>
            <a:r>
              <a:rPr lang="en-US" sz="1200" kern="1200" dirty="0">
                <a:solidFill>
                  <a:schemeClr val="tx1"/>
                </a:solidFill>
                <a:effectLst/>
                <a:latin typeface="+mn-lt"/>
                <a:ea typeface="+mn-ea"/>
                <a:cs typeface="+mn-cs"/>
              </a:rPr>
              <a:t>13.	</a:t>
            </a:r>
            <a:r>
              <a:rPr lang="en-US" sz="1200" b="1" kern="1200" dirty="0">
                <a:solidFill>
                  <a:schemeClr val="tx1"/>
                </a:solidFill>
                <a:effectLst/>
                <a:latin typeface="+mn-lt"/>
                <a:ea typeface="+mn-ea"/>
                <a:cs typeface="+mn-cs"/>
              </a:rPr>
              <a:t>Pocock SJ, </a:t>
            </a:r>
            <a:r>
              <a:rPr lang="en-US" sz="1200" b="1" kern="1200" dirty="0" err="1">
                <a:solidFill>
                  <a:schemeClr val="tx1"/>
                </a:solidFill>
                <a:effectLst/>
                <a:latin typeface="+mn-lt"/>
                <a:ea typeface="+mn-ea"/>
                <a:cs typeface="+mn-cs"/>
              </a:rPr>
              <a:t>Ariti</a:t>
            </a:r>
            <a:r>
              <a:rPr lang="en-US" sz="1200" b="1" kern="1200" dirty="0">
                <a:solidFill>
                  <a:schemeClr val="tx1"/>
                </a:solidFill>
                <a:effectLst/>
                <a:latin typeface="+mn-lt"/>
                <a:ea typeface="+mn-ea"/>
                <a:cs typeface="+mn-cs"/>
              </a:rPr>
              <a:t> CA, Collier TJ, Wang D</a:t>
            </a:r>
            <a:r>
              <a:rPr lang="en-US" sz="1200" kern="1200" dirty="0">
                <a:solidFill>
                  <a:schemeClr val="tx1"/>
                </a:solidFill>
                <a:effectLst/>
                <a:latin typeface="+mn-lt"/>
                <a:ea typeface="+mn-ea"/>
                <a:cs typeface="+mn-cs"/>
              </a:rPr>
              <a:t>. The win ratio: a new approach to the analysis of composite endpoints in clinical trials based on clinical priorities. </a:t>
            </a:r>
            <a:r>
              <a:rPr lang="en-US" sz="1200" i="1" kern="1200" dirty="0">
                <a:solidFill>
                  <a:schemeClr val="tx1"/>
                </a:solidFill>
                <a:effectLst/>
                <a:latin typeface="+mn-lt"/>
                <a:ea typeface="+mn-ea"/>
                <a:cs typeface="+mn-cs"/>
              </a:rPr>
              <a:t>European Heart Journal</a:t>
            </a:r>
            <a:r>
              <a:rPr lang="en-US" sz="1200" kern="1200" dirty="0">
                <a:solidFill>
                  <a:schemeClr val="tx1"/>
                </a:solidFill>
                <a:effectLst/>
                <a:latin typeface="+mn-lt"/>
                <a:ea typeface="+mn-ea"/>
                <a:cs typeface="+mn-cs"/>
              </a:rPr>
              <a:t> 2012; </a:t>
            </a:r>
            <a:r>
              <a:rPr lang="en-US" sz="1200" b="1" kern="1200" dirty="0">
                <a:solidFill>
                  <a:schemeClr val="tx1"/>
                </a:solidFill>
                <a:effectLst/>
                <a:latin typeface="+mn-lt"/>
                <a:ea typeface="+mn-ea"/>
                <a:cs typeface="+mn-cs"/>
              </a:rPr>
              <a:t>33</a:t>
            </a:r>
            <a:r>
              <a:rPr lang="en-US" sz="1200" kern="1200" dirty="0">
                <a:solidFill>
                  <a:schemeClr val="tx1"/>
                </a:solidFill>
                <a:effectLst/>
                <a:latin typeface="+mn-lt"/>
                <a:ea typeface="+mn-ea"/>
                <a:cs typeface="+mn-cs"/>
              </a:rPr>
              <a:t>(2): 176–182. </a:t>
            </a:r>
          </a:p>
          <a:p>
            <a:r>
              <a:rPr lang="en-US" sz="1200" kern="1200" dirty="0">
                <a:solidFill>
                  <a:schemeClr val="tx1"/>
                </a:solidFill>
                <a:effectLst/>
                <a:latin typeface="+mn-lt"/>
                <a:ea typeface="+mn-ea"/>
                <a:cs typeface="+mn-cs"/>
              </a:rPr>
              <a:t>14.	</a:t>
            </a:r>
            <a:r>
              <a:rPr lang="en-US" sz="1200" b="1" kern="1200" dirty="0">
                <a:solidFill>
                  <a:schemeClr val="tx1"/>
                </a:solidFill>
                <a:effectLst/>
                <a:latin typeface="+mn-lt"/>
                <a:ea typeface="+mn-ea"/>
                <a:cs typeface="+mn-cs"/>
              </a:rPr>
              <a:t>O’Brien PC</a:t>
            </a:r>
            <a:r>
              <a:rPr lang="en-US" sz="1200" kern="1200" dirty="0">
                <a:solidFill>
                  <a:schemeClr val="tx1"/>
                </a:solidFill>
                <a:effectLst/>
                <a:latin typeface="+mn-lt"/>
                <a:ea typeface="+mn-ea"/>
                <a:cs typeface="+mn-cs"/>
              </a:rPr>
              <a:t>. Procedures for comparing samples with multiple endpoints. </a:t>
            </a:r>
            <a:r>
              <a:rPr lang="en-US" sz="1200" i="1" kern="1200" dirty="0">
                <a:solidFill>
                  <a:schemeClr val="tx1"/>
                </a:solidFill>
                <a:effectLst/>
                <a:latin typeface="+mn-lt"/>
                <a:ea typeface="+mn-ea"/>
                <a:cs typeface="+mn-cs"/>
              </a:rPr>
              <a:t>Biometrics</a:t>
            </a:r>
            <a:r>
              <a:rPr lang="en-US" sz="1200" kern="1200" dirty="0">
                <a:solidFill>
                  <a:schemeClr val="tx1"/>
                </a:solidFill>
                <a:effectLst/>
                <a:latin typeface="+mn-lt"/>
                <a:ea typeface="+mn-ea"/>
                <a:cs typeface="+mn-cs"/>
              </a:rPr>
              <a:t> 1984; </a:t>
            </a:r>
            <a:r>
              <a:rPr lang="en-US" sz="1200" b="1" kern="1200" dirty="0">
                <a:solidFill>
                  <a:schemeClr val="tx1"/>
                </a:solidFill>
                <a:effectLst/>
                <a:latin typeface="+mn-lt"/>
                <a:ea typeface="+mn-ea"/>
                <a:cs typeface="+mn-cs"/>
              </a:rPr>
              <a:t>40</a:t>
            </a:r>
            <a:r>
              <a:rPr lang="en-US" sz="1200" kern="1200" dirty="0">
                <a:solidFill>
                  <a:schemeClr val="tx1"/>
                </a:solidFill>
                <a:effectLst/>
                <a:latin typeface="+mn-lt"/>
                <a:ea typeface="+mn-ea"/>
                <a:cs typeface="+mn-cs"/>
              </a:rPr>
              <a:t>(4): 1079–1087. </a:t>
            </a:r>
          </a:p>
          <a:p>
            <a:r>
              <a:rPr lang="en-US" sz="1200" kern="1200" dirty="0">
                <a:solidFill>
                  <a:schemeClr val="tx1"/>
                </a:solidFill>
                <a:effectLst/>
                <a:latin typeface="+mn-lt"/>
                <a:ea typeface="+mn-ea"/>
                <a:cs typeface="+mn-cs"/>
              </a:rPr>
              <a:t>15.	</a:t>
            </a:r>
            <a:r>
              <a:rPr lang="en-US" sz="1200" b="1" kern="1200" dirty="0">
                <a:solidFill>
                  <a:schemeClr val="tx1"/>
                </a:solidFill>
                <a:effectLst/>
                <a:latin typeface="+mn-lt"/>
                <a:ea typeface="+mn-ea"/>
                <a:cs typeface="+mn-cs"/>
              </a:rPr>
              <a:t>Felker GM, </a:t>
            </a:r>
            <a:r>
              <a:rPr lang="en-US" sz="1200" b="1" kern="1200" dirty="0" err="1">
                <a:solidFill>
                  <a:schemeClr val="tx1"/>
                </a:solidFill>
                <a:effectLst/>
                <a:latin typeface="+mn-lt"/>
                <a:ea typeface="+mn-ea"/>
                <a:cs typeface="+mn-cs"/>
              </a:rPr>
              <a:t>Anstrom</a:t>
            </a:r>
            <a:r>
              <a:rPr lang="en-US" sz="1200" b="1" kern="1200" dirty="0">
                <a:solidFill>
                  <a:schemeClr val="tx1"/>
                </a:solidFill>
                <a:effectLst/>
                <a:latin typeface="+mn-lt"/>
                <a:ea typeface="+mn-ea"/>
                <a:cs typeface="+mn-cs"/>
              </a:rPr>
              <a:t> KJ, Rogers JG</a:t>
            </a:r>
            <a:r>
              <a:rPr lang="en-US" sz="1200" kern="1200" dirty="0">
                <a:solidFill>
                  <a:schemeClr val="tx1"/>
                </a:solidFill>
                <a:effectLst/>
                <a:latin typeface="+mn-lt"/>
                <a:ea typeface="+mn-ea"/>
                <a:cs typeface="+mn-cs"/>
              </a:rPr>
              <a:t>. A global ranking approach to end points in trials of mechanical circulatory support devices. </a:t>
            </a:r>
            <a:r>
              <a:rPr lang="en-US" sz="1200" i="1" kern="1200" dirty="0">
                <a:solidFill>
                  <a:schemeClr val="tx1"/>
                </a:solidFill>
                <a:effectLst/>
                <a:latin typeface="+mn-lt"/>
                <a:ea typeface="+mn-ea"/>
                <a:cs typeface="+mn-cs"/>
              </a:rPr>
              <a:t>Journal of Cardiac Failure</a:t>
            </a:r>
            <a:r>
              <a:rPr lang="en-US" sz="1200" kern="1200" dirty="0">
                <a:solidFill>
                  <a:schemeClr val="tx1"/>
                </a:solidFill>
                <a:effectLst/>
                <a:latin typeface="+mn-lt"/>
                <a:ea typeface="+mn-ea"/>
                <a:cs typeface="+mn-cs"/>
              </a:rPr>
              <a:t> 2008; </a:t>
            </a:r>
            <a:r>
              <a:rPr lang="en-US" sz="1200" b="1" kern="1200" dirty="0">
                <a:solidFill>
                  <a:schemeClr val="tx1"/>
                </a:solidFill>
                <a:effectLst/>
                <a:latin typeface="+mn-lt"/>
                <a:ea typeface="+mn-ea"/>
                <a:cs typeface="+mn-cs"/>
              </a:rPr>
              <a:t>14</a:t>
            </a:r>
            <a:r>
              <a:rPr lang="en-US" sz="1200" kern="1200" dirty="0">
                <a:solidFill>
                  <a:schemeClr val="tx1"/>
                </a:solidFill>
                <a:effectLst/>
                <a:latin typeface="+mn-lt"/>
                <a:ea typeface="+mn-ea"/>
                <a:cs typeface="+mn-cs"/>
              </a:rPr>
              <a:t>(5): 368–372.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half of cardiovascular trials have adopted a composite endpoint inclusive of morbidity and mortality </a:t>
            </a:r>
          </a:p>
          <a:p>
            <a:endParaRPr lang="en-US" dirty="0"/>
          </a:p>
          <a:p>
            <a:endParaRPr lang="en-US" dirty="0"/>
          </a:p>
          <a:p>
            <a:endParaRPr lang="en-US" dirty="0"/>
          </a:p>
          <a:p>
            <a:endParaRPr lang="en-US" dirty="0"/>
          </a:p>
          <a:p>
            <a:r>
              <a:rPr lang="en-US" dirty="0"/>
              <a:t>Present the paper: 15 min, following the JAMA slides of collaboration 2 class.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One sentence summary/conclusion: the difference between </a:t>
            </a:r>
            <a:r>
              <a:rPr lang="en-US" dirty="0" err="1"/>
              <a:t>covid</a:t>
            </a:r>
            <a:r>
              <a:rPr lang="en-US" dirty="0"/>
              <a:t> and AHF in terms of use of ordinal outcome is for </a:t>
            </a:r>
            <a:r>
              <a:rPr lang="en-US" dirty="0" err="1"/>
              <a:t>covid</a:t>
            </a:r>
            <a:r>
              <a:rPr lang="en-US" dirty="0"/>
              <a:t> there is a strong voice like WHO and other  association to put out some guidance.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Information about the evolution cannot be shown through our result, so need to show our literatures. (list key messages in our introduction)</a:t>
            </a:r>
          </a:p>
          <a:p>
            <a:endParaRPr lang="en-US" dirty="0"/>
          </a:p>
          <a:p>
            <a:r>
              <a:rPr lang="en-US" dirty="0"/>
              <a:t>The difference in the evolution </a:t>
            </a:r>
          </a:p>
          <a:p>
            <a:r>
              <a:rPr lang="en-US" dirty="0"/>
              <a:t>Why the use of composite endpoint is promoted so quickly.</a:t>
            </a:r>
          </a:p>
          <a:p>
            <a:endParaRPr lang="en-US" dirty="0"/>
          </a:p>
          <a:p>
            <a:r>
              <a:rPr lang="en-US" dirty="0"/>
              <a:t>Evolution of endpoints </a:t>
            </a:r>
          </a:p>
          <a:p>
            <a:r>
              <a:rPr lang="en-US" dirty="0"/>
              <a:t>Side by side (two diseases)</a:t>
            </a:r>
          </a:p>
          <a:p>
            <a:r>
              <a:rPr lang="en-US" dirty="0"/>
              <a:t>Provide context </a:t>
            </a:r>
          </a:p>
          <a:p>
            <a:endParaRPr lang="en-US" dirty="0"/>
          </a:p>
        </p:txBody>
      </p:sp>
      <p:sp>
        <p:nvSpPr>
          <p:cNvPr id="4" name="Slide Number Placeholder 3"/>
          <p:cNvSpPr>
            <a:spLocks noGrp="1"/>
          </p:cNvSpPr>
          <p:nvPr>
            <p:ph type="sldNum" sz="quarter" idx="5"/>
          </p:nvPr>
        </p:nvSpPr>
        <p:spPr/>
        <p:txBody>
          <a:bodyPr/>
          <a:lstStyle/>
          <a:p>
            <a:fld id="{2A244C8A-3E99-9F49-9017-E4C57AB53FC6}" type="slidenum">
              <a:rPr lang="en-US" smtClean="0"/>
              <a:t>5</a:t>
            </a:fld>
            <a:endParaRPr lang="en-US"/>
          </a:p>
        </p:txBody>
      </p:sp>
    </p:spTree>
    <p:extLst>
      <p:ext uri="{BB962C8B-B14F-4D97-AF65-F5344CB8AC3E}">
        <p14:creationId xmlns:p14="http://schemas.microsoft.com/office/powerpoint/2010/main" val="152342350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A244C8A-3E99-9F49-9017-E4C57AB53FC6}" type="slidenum">
              <a:rPr lang="en-US" smtClean="0"/>
              <a:t>42</a:t>
            </a:fld>
            <a:endParaRPr lang="en-US"/>
          </a:p>
        </p:txBody>
      </p:sp>
    </p:spTree>
    <p:extLst>
      <p:ext uri="{BB962C8B-B14F-4D97-AF65-F5344CB8AC3E}">
        <p14:creationId xmlns:p14="http://schemas.microsoft.com/office/powerpoint/2010/main" val="72759431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distribution can provide some intuition of why composite order 1 has lower power than composite order 2.</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From </a:t>
            </a:r>
            <a:r>
              <a:rPr lang="en-US" dirty="0" err="1"/>
              <a:t>simulation_new.R</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Value of comp_Y3==6 =&gt; at least component 1 is 1.</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Value of comp_Y4==6 =&gt; at least component 6 is 1.</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Here composite 3 has lower density of 6 than composite 4, since component 1 has lower prevalence than component 6</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Combination of effect size and prevalence.</a:t>
            </a:r>
          </a:p>
          <a:p>
            <a:endParaRPr lang="en-US" dirty="0"/>
          </a:p>
          <a:p>
            <a:endParaRPr lang="en-US" dirty="0"/>
          </a:p>
          <a:p>
            <a:r>
              <a:rPr lang="en-US" dirty="0"/>
              <a:t>As sample size increases, power increases.</a:t>
            </a:r>
          </a:p>
          <a:p>
            <a:r>
              <a:rPr lang="en-US" dirty="0"/>
              <a:t>Outcome 1 with no effect always has the lowest power, except for the case where all beta X’s being 0.</a:t>
            </a:r>
          </a:p>
          <a:p>
            <a:r>
              <a:rPr lang="en-US" dirty="0"/>
              <a:t>We know that higher event rate and larger effect size will increase power. Which can be seen from:</a:t>
            </a:r>
          </a:p>
          <a:p>
            <a:r>
              <a:rPr lang="en-US" dirty="0"/>
              <a:t>1. Same effect size: For outcomes with same non-zero betas (penal 2 and 3), from the pattern of circles and triangles of outcome 2 and 3. circles always go upwards, triangle always go downwards.</a:t>
            </a:r>
          </a:p>
          <a:p>
            <a:pPr marL="228600" indent="-228600">
              <a:buAutoNum type="arabicPeriod" startAt="2"/>
            </a:pPr>
            <a:r>
              <a:rPr lang="en-US" dirty="0"/>
              <a:t>Same prevalence: squares and rhombus in panel 4 and 5</a:t>
            </a:r>
          </a:p>
          <a:p>
            <a:pPr marL="228600" indent="-228600">
              <a:buAutoNum type="arabicPeriod" startAt="2"/>
            </a:pPr>
            <a:endParaRPr lang="en-US" dirty="0"/>
          </a:p>
          <a:p>
            <a:pPr marL="228600" indent="-228600">
              <a:buAutoNum type="arabicPeriod" startAt="2"/>
            </a:pPr>
            <a:endParaRPr lang="en-US" dirty="0"/>
          </a:p>
        </p:txBody>
      </p:sp>
      <p:sp>
        <p:nvSpPr>
          <p:cNvPr id="4" name="Slide Number Placeholder 3"/>
          <p:cNvSpPr>
            <a:spLocks noGrp="1"/>
          </p:cNvSpPr>
          <p:nvPr>
            <p:ph type="sldNum" sz="quarter" idx="5"/>
          </p:nvPr>
        </p:nvSpPr>
        <p:spPr/>
        <p:txBody>
          <a:bodyPr/>
          <a:lstStyle/>
          <a:p>
            <a:fld id="{657B71ED-7AFB-D74B-A45E-EC68BFB66B2F}" type="slidenum">
              <a:rPr lang="en-US" smtClean="0"/>
              <a:t>43</a:t>
            </a:fld>
            <a:endParaRPr lang="en-US"/>
          </a:p>
        </p:txBody>
      </p:sp>
    </p:spTree>
    <p:extLst>
      <p:ext uri="{BB962C8B-B14F-4D97-AF65-F5344CB8AC3E}">
        <p14:creationId xmlns:p14="http://schemas.microsoft.com/office/powerpoint/2010/main" val="210141697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major formula people use to calculate the power of ordinal variables.</a:t>
            </a:r>
          </a:p>
          <a:p>
            <a:r>
              <a:rPr lang="en-US" dirty="0"/>
              <a:t>And also is what Frank use in his package.</a:t>
            </a:r>
          </a:p>
          <a:p>
            <a:endParaRPr lang="en-US" dirty="0"/>
          </a:p>
          <a:p>
            <a:r>
              <a:rPr lang="en-US" sz="2400" b="1" dirty="0">
                <a:latin typeface="Helvetica" pitchFamily="2" charset="0"/>
              </a:rPr>
              <a:t>Power of ordinal variable</a:t>
            </a:r>
          </a:p>
          <a:p>
            <a:pPr lvl="1">
              <a:buFont typeface="Wingdings" pitchFamily="2" charset="2"/>
              <a:buChar char="Ø"/>
            </a:pPr>
            <a:r>
              <a:rPr lang="en-US" dirty="0"/>
              <a:t>Whitehead J. Sample size calculations for ordered categorical data. Stat Med. 1993 Dec 30;12(24):2257-71. </a:t>
            </a:r>
            <a:r>
              <a:rPr lang="en-US" dirty="0" err="1"/>
              <a:t>doi</a:t>
            </a:r>
            <a:r>
              <a:rPr lang="en-US" dirty="0"/>
              <a:t>: 10.1002/sim.4780122404. Erratum in: Stat Med 1994 Apr 30;13(8):871. PMID: 8134732.</a:t>
            </a:r>
          </a:p>
          <a:p>
            <a:pPr marL="457200" lvl="1" indent="0">
              <a:buNone/>
            </a:pPr>
            <a:endParaRPr lang="en-US" dirty="0"/>
          </a:p>
          <a:p>
            <a:pPr lvl="1">
              <a:buFont typeface="Wingdings" pitchFamily="2" charset="2"/>
              <a:buChar char="ü"/>
            </a:pPr>
            <a:r>
              <a:rPr lang="en-US" dirty="0">
                <a:latin typeface="Helvetica" pitchFamily="2" charset="0"/>
              </a:rPr>
              <a:t>Requires knowing the distribution (that is the proportion of patients who will fall into each category of response) of the ordinal variable</a:t>
            </a:r>
          </a:p>
          <a:p>
            <a:pPr lvl="2">
              <a:buFont typeface="Courier New" panose="02070309020205020404" pitchFamily="49" charset="0"/>
              <a:buChar char="o"/>
            </a:pPr>
            <a:r>
              <a:rPr lang="en-US" dirty="0">
                <a:latin typeface="Helvetica" pitchFamily="2" charset="0"/>
              </a:rPr>
              <a:t>Solution 1: estimate by simulation, i.e., empirical distribution</a:t>
            </a:r>
          </a:p>
          <a:p>
            <a:pPr lvl="2">
              <a:buFont typeface="Courier New" panose="02070309020205020404" pitchFamily="49" charset="0"/>
              <a:buChar char="o"/>
            </a:pPr>
            <a:r>
              <a:rPr lang="en-US" b="1" dirty="0">
                <a:latin typeface="Helvetica" pitchFamily="2" charset="0"/>
              </a:rPr>
              <a:t>Solution 2: find theoretical formula to calculate the distribution of ordinal composite based on distribution of individual components. (say: in reality data around individual component is more likely to be available; solution 2 is our direction)</a:t>
            </a:r>
            <a:endParaRPr lang="en-US" sz="2400" dirty="0">
              <a:latin typeface="Helvetica" pitchFamily="2" charset="0"/>
            </a:endParaRPr>
          </a:p>
          <a:p>
            <a:endParaRPr lang="en-US" dirty="0"/>
          </a:p>
          <a:p>
            <a:r>
              <a:rPr lang="en-US" dirty="0"/>
              <a:t>Timeline:</a:t>
            </a:r>
          </a:p>
          <a:p>
            <a:r>
              <a:rPr lang="en-US" dirty="0"/>
              <a:t>Oral: 12/12</a:t>
            </a:r>
          </a:p>
          <a:p>
            <a:r>
              <a:rPr lang="en-US" dirty="0"/>
              <a:t>Two weeks ahead for sharing materials</a:t>
            </a:r>
          </a:p>
          <a:p>
            <a:endParaRPr lang="en-US" dirty="0"/>
          </a:p>
          <a:p>
            <a:r>
              <a:rPr lang="en-US" dirty="0"/>
              <a:t>Manuscript for JCTS</a:t>
            </a:r>
          </a:p>
          <a:p>
            <a:r>
              <a:rPr lang="en-US" dirty="0"/>
              <a:t>Ordinal composite outcome</a:t>
            </a:r>
          </a:p>
          <a:p>
            <a:r>
              <a:rPr lang="en-US" dirty="0"/>
              <a:t>Start with simulation result</a:t>
            </a:r>
          </a:p>
          <a:p>
            <a:r>
              <a:rPr lang="en-US" dirty="0"/>
              <a:t>Start working on the draft.</a:t>
            </a:r>
          </a:p>
          <a:p>
            <a:r>
              <a:rPr lang="en-US" dirty="0"/>
              <a:t>Derive theoretical form to improve current power calculation</a:t>
            </a:r>
          </a:p>
          <a:p>
            <a:endParaRPr lang="en-US" dirty="0"/>
          </a:p>
          <a:p>
            <a:r>
              <a:rPr lang="en-US" dirty="0"/>
              <a:t>Rerun simulation by introducing correlation.</a:t>
            </a:r>
          </a:p>
          <a:p>
            <a:r>
              <a:rPr lang="en-US" dirty="0"/>
              <a:t>Show current analytical form assuming independence is biased</a:t>
            </a:r>
          </a:p>
          <a:p>
            <a:r>
              <a:rPr lang="en-US" dirty="0"/>
              <a:t>Plan of application on </a:t>
            </a:r>
            <a:r>
              <a:rPr lang="en-US" dirty="0" err="1"/>
              <a:t>Treatnow</a:t>
            </a:r>
            <a:r>
              <a:rPr lang="en-US" dirty="0"/>
              <a:t>.</a:t>
            </a:r>
          </a:p>
          <a:p>
            <a:endParaRPr lang="en-US" dirty="0"/>
          </a:p>
          <a:p>
            <a:r>
              <a:rPr lang="en-US" dirty="0"/>
              <a:t>Results from application </a:t>
            </a:r>
          </a:p>
          <a:p>
            <a:endParaRPr lang="en-US" dirty="0"/>
          </a:p>
          <a:p>
            <a:endParaRPr lang="en-US" dirty="0"/>
          </a:p>
          <a:p>
            <a:r>
              <a:rPr lang="en-US" dirty="0"/>
              <a:t>Plan for next meeting</a:t>
            </a:r>
          </a:p>
          <a:p>
            <a:r>
              <a:rPr lang="en-US" dirty="0" err="1"/>
              <a:t>Treatnow</a:t>
            </a:r>
            <a:r>
              <a:rPr lang="en-US" dirty="0"/>
              <a:t> data what can be used.</a:t>
            </a:r>
          </a:p>
          <a:p>
            <a:r>
              <a:rPr lang="en-US" dirty="0"/>
              <a:t>Manuscript: Formula derivation</a:t>
            </a:r>
          </a:p>
          <a:p>
            <a:endParaRPr lang="en-US" dirty="0"/>
          </a:p>
          <a:p>
            <a:r>
              <a:rPr lang="en-US" dirty="0"/>
              <a:t>For a specific copula </a:t>
            </a:r>
          </a:p>
          <a:p>
            <a:r>
              <a:rPr lang="en-US" dirty="0"/>
              <a:t>Formula for ordinal composite</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657B71ED-7AFB-D74B-A45E-EC68BFB66B2F}" type="slidenum">
              <a:rPr lang="en-US" smtClean="0"/>
              <a:t>44</a:t>
            </a:fld>
            <a:endParaRPr lang="en-US"/>
          </a:p>
        </p:txBody>
      </p:sp>
    </p:spTree>
    <p:extLst>
      <p:ext uri="{BB962C8B-B14F-4D97-AF65-F5344CB8AC3E}">
        <p14:creationId xmlns:p14="http://schemas.microsoft.com/office/powerpoint/2010/main" val="156388956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rPr>
              <a:t>SAY: THIS IS EXISTING WORK OF …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rPr>
              <a:t>IF THERE ARE PLENTY OF TIME, CAN GO THROUGH SOME DETAILS.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rPr>
              <a:t>TRY TO CONVEY THE IDEA, DON’T READ THE NOTATION. GENERAL IDEA ABOUT IT.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rPr>
              <a:t>DON’T WANT TO READ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rPr>
              <a:t>https://</a:t>
            </a:r>
            <a:r>
              <a:rPr lang="en-US" sz="1200" dirty="0" err="1">
                <a:solidFill>
                  <a:schemeClr val="tx1"/>
                </a:solidFill>
              </a:rPr>
              <a:t>hudsonthames.org</a:t>
            </a:r>
            <a:r>
              <a:rPr lang="en-US" sz="1200" dirty="0">
                <a:solidFill>
                  <a:schemeClr val="tx1"/>
                </a:solidFill>
              </a:rPr>
              <a:t>/a-practical-intro-to-vine-copula/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latin typeface="Helvetica"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latin typeface="Helvetica"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latin typeface="Helvetica" pitchFamily="2" charset="0"/>
              </a:rPr>
              <a:t>Solution 2: find theoretical form for the joint distribution of the components and derive the proportion of each category of the ordinal variable based on different ways of combining the components.</a:t>
            </a:r>
            <a:endParaRPr lang="en-US" sz="1400" b="1" dirty="0">
              <a:latin typeface="Helvetica" pitchFamily="2" charset="0"/>
            </a:endParaRPr>
          </a:p>
          <a:p>
            <a:endParaRPr lang="en-US" dirty="0"/>
          </a:p>
          <a:p>
            <a:endParaRPr lang="en-US" dirty="0"/>
          </a:p>
          <a:p>
            <a:r>
              <a:rPr lang="en-US" dirty="0"/>
              <a:t>Timeline:</a:t>
            </a:r>
          </a:p>
          <a:p>
            <a:r>
              <a:rPr lang="en-US" dirty="0"/>
              <a:t>Oral: 12/12</a:t>
            </a:r>
          </a:p>
          <a:p>
            <a:r>
              <a:rPr lang="en-US" dirty="0"/>
              <a:t>Two weeks ahead for sharing materials</a:t>
            </a:r>
          </a:p>
          <a:p>
            <a:endParaRPr lang="en-US" dirty="0"/>
          </a:p>
          <a:p>
            <a:r>
              <a:rPr lang="en-US" dirty="0"/>
              <a:t>Manuscript for JCTS</a:t>
            </a:r>
          </a:p>
          <a:p>
            <a:r>
              <a:rPr lang="en-US" dirty="0"/>
              <a:t>Ordinal composite outcome</a:t>
            </a:r>
          </a:p>
          <a:p>
            <a:r>
              <a:rPr lang="en-US" dirty="0"/>
              <a:t>Start with simulation result</a:t>
            </a:r>
          </a:p>
          <a:p>
            <a:r>
              <a:rPr lang="en-US" dirty="0"/>
              <a:t>Start working on the draft.</a:t>
            </a:r>
          </a:p>
          <a:p>
            <a:r>
              <a:rPr lang="en-US" dirty="0"/>
              <a:t>Derive theoretical form to improve current power calculation</a:t>
            </a:r>
          </a:p>
          <a:p>
            <a:endParaRPr lang="en-US" dirty="0"/>
          </a:p>
          <a:p>
            <a:r>
              <a:rPr lang="en-US" dirty="0"/>
              <a:t>Rerun simulation by introducing correlation.</a:t>
            </a:r>
          </a:p>
          <a:p>
            <a:r>
              <a:rPr lang="en-US" dirty="0"/>
              <a:t>Show current analytical form assuming independence is biased</a:t>
            </a:r>
          </a:p>
          <a:p>
            <a:r>
              <a:rPr lang="en-US" dirty="0"/>
              <a:t>Plan of application on </a:t>
            </a:r>
            <a:r>
              <a:rPr lang="en-US" dirty="0" err="1"/>
              <a:t>Treatnow</a:t>
            </a:r>
            <a:r>
              <a:rPr lang="en-US" dirty="0"/>
              <a:t>.</a:t>
            </a:r>
          </a:p>
          <a:p>
            <a:endParaRPr lang="en-US" dirty="0"/>
          </a:p>
          <a:p>
            <a:r>
              <a:rPr lang="en-US" dirty="0"/>
              <a:t>Results from application </a:t>
            </a:r>
          </a:p>
          <a:p>
            <a:endParaRPr lang="en-US" dirty="0"/>
          </a:p>
          <a:p>
            <a:endParaRPr lang="en-US" dirty="0"/>
          </a:p>
          <a:p>
            <a:r>
              <a:rPr lang="en-US" dirty="0"/>
              <a:t>Plan for next meeting</a:t>
            </a:r>
          </a:p>
          <a:p>
            <a:r>
              <a:rPr lang="en-US" dirty="0" err="1"/>
              <a:t>Treatnow</a:t>
            </a:r>
            <a:r>
              <a:rPr lang="en-US" dirty="0"/>
              <a:t> data what can be used.</a:t>
            </a:r>
          </a:p>
          <a:p>
            <a:r>
              <a:rPr lang="en-US" dirty="0"/>
              <a:t>Manuscript: Formula derivation</a:t>
            </a:r>
          </a:p>
          <a:p>
            <a:endParaRPr lang="en-US" dirty="0"/>
          </a:p>
          <a:p>
            <a:r>
              <a:rPr lang="en-US" dirty="0"/>
              <a:t>For a specific copula </a:t>
            </a:r>
          </a:p>
          <a:p>
            <a:r>
              <a:rPr lang="en-US" dirty="0"/>
              <a:t>Formula for ordinal composite</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657B71ED-7AFB-D74B-A45E-EC68BFB66B2F}" type="slidenum">
              <a:rPr lang="en-US" smtClean="0"/>
              <a:t>45</a:t>
            </a:fld>
            <a:endParaRPr lang="en-US"/>
          </a:p>
        </p:txBody>
      </p:sp>
    </p:spTree>
    <p:extLst>
      <p:ext uri="{BB962C8B-B14F-4D97-AF65-F5344CB8AC3E}">
        <p14:creationId xmlns:p14="http://schemas.microsoft.com/office/powerpoint/2010/main" val="411885548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rPr>
              <a:t>https://</a:t>
            </a:r>
            <a:r>
              <a:rPr lang="en-US" sz="1200" dirty="0" err="1">
                <a:solidFill>
                  <a:schemeClr val="tx1"/>
                </a:solidFill>
              </a:rPr>
              <a:t>hudsonthames.org</a:t>
            </a:r>
            <a:r>
              <a:rPr lang="en-US" sz="1200" dirty="0">
                <a:solidFill>
                  <a:schemeClr val="tx1"/>
                </a:solidFill>
              </a:rPr>
              <a:t>/a-practical-intro-to-vine-copula/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latin typeface="Helvetica"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latin typeface="Helvetica"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latin typeface="Helvetica" pitchFamily="2" charset="0"/>
              </a:rPr>
              <a:t>Solution 2: find theoretical form for the joint distribution of the components and derive the proportion of each category of the ordinal variable based on different ways of combining the components.</a:t>
            </a:r>
            <a:endParaRPr lang="en-US" sz="1400" b="1" dirty="0">
              <a:latin typeface="Helvetica" pitchFamily="2" charset="0"/>
            </a:endParaRPr>
          </a:p>
          <a:p>
            <a:endParaRPr lang="en-US" dirty="0"/>
          </a:p>
          <a:p>
            <a:endParaRPr lang="en-US" dirty="0"/>
          </a:p>
          <a:p>
            <a:r>
              <a:rPr lang="en-US" dirty="0"/>
              <a:t>Timeline:</a:t>
            </a:r>
          </a:p>
          <a:p>
            <a:r>
              <a:rPr lang="en-US" dirty="0"/>
              <a:t>Oral: 12/12</a:t>
            </a:r>
          </a:p>
          <a:p>
            <a:r>
              <a:rPr lang="en-US" dirty="0"/>
              <a:t>Two weeks ahead for sharing materials</a:t>
            </a:r>
          </a:p>
          <a:p>
            <a:endParaRPr lang="en-US" dirty="0"/>
          </a:p>
          <a:p>
            <a:r>
              <a:rPr lang="en-US" dirty="0"/>
              <a:t>Manuscript for JCTS</a:t>
            </a:r>
          </a:p>
          <a:p>
            <a:r>
              <a:rPr lang="en-US" dirty="0"/>
              <a:t>Ordinal composite outcome</a:t>
            </a:r>
          </a:p>
          <a:p>
            <a:r>
              <a:rPr lang="en-US" dirty="0"/>
              <a:t>Start with simulation result</a:t>
            </a:r>
          </a:p>
          <a:p>
            <a:r>
              <a:rPr lang="en-US" dirty="0"/>
              <a:t>Start working on the draft.</a:t>
            </a:r>
          </a:p>
          <a:p>
            <a:r>
              <a:rPr lang="en-US" dirty="0"/>
              <a:t>Derive theoretical form to improve current power calculation</a:t>
            </a:r>
          </a:p>
          <a:p>
            <a:endParaRPr lang="en-US" dirty="0"/>
          </a:p>
          <a:p>
            <a:r>
              <a:rPr lang="en-US" dirty="0"/>
              <a:t>Rerun simulation by introducing correlation.</a:t>
            </a:r>
          </a:p>
          <a:p>
            <a:r>
              <a:rPr lang="en-US" dirty="0"/>
              <a:t>Show current analytical form assuming independence is biased</a:t>
            </a:r>
          </a:p>
          <a:p>
            <a:r>
              <a:rPr lang="en-US" dirty="0"/>
              <a:t>Plan of application on </a:t>
            </a:r>
            <a:r>
              <a:rPr lang="en-US" dirty="0" err="1"/>
              <a:t>Treatnow</a:t>
            </a:r>
            <a:r>
              <a:rPr lang="en-US" dirty="0"/>
              <a:t>.</a:t>
            </a:r>
          </a:p>
          <a:p>
            <a:endParaRPr lang="en-US" dirty="0"/>
          </a:p>
          <a:p>
            <a:r>
              <a:rPr lang="en-US" dirty="0"/>
              <a:t>Results from application </a:t>
            </a:r>
          </a:p>
          <a:p>
            <a:endParaRPr lang="en-US" dirty="0"/>
          </a:p>
          <a:p>
            <a:endParaRPr lang="en-US" dirty="0"/>
          </a:p>
          <a:p>
            <a:r>
              <a:rPr lang="en-US" dirty="0"/>
              <a:t>Plan for next meeting</a:t>
            </a:r>
          </a:p>
          <a:p>
            <a:r>
              <a:rPr lang="en-US" dirty="0" err="1"/>
              <a:t>Treatnow</a:t>
            </a:r>
            <a:r>
              <a:rPr lang="en-US" dirty="0"/>
              <a:t> data what can be used.</a:t>
            </a:r>
          </a:p>
          <a:p>
            <a:r>
              <a:rPr lang="en-US" dirty="0"/>
              <a:t>Manuscript: Formula derivation</a:t>
            </a:r>
          </a:p>
          <a:p>
            <a:endParaRPr lang="en-US" dirty="0"/>
          </a:p>
          <a:p>
            <a:r>
              <a:rPr lang="en-US" dirty="0"/>
              <a:t>For a specific copula </a:t>
            </a:r>
          </a:p>
          <a:p>
            <a:r>
              <a:rPr lang="en-US" dirty="0"/>
              <a:t>Formula for ordinal composite</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657B71ED-7AFB-D74B-A45E-EC68BFB66B2F}" type="slidenum">
              <a:rPr lang="en-US" smtClean="0"/>
              <a:t>46</a:t>
            </a:fld>
            <a:endParaRPr lang="en-US"/>
          </a:p>
        </p:txBody>
      </p:sp>
    </p:spTree>
    <p:extLst>
      <p:ext uri="{BB962C8B-B14F-4D97-AF65-F5344CB8AC3E}">
        <p14:creationId xmlns:p14="http://schemas.microsoft.com/office/powerpoint/2010/main" val="296197227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rPr>
              <a:t>https://</a:t>
            </a:r>
            <a:r>
              <a:rPr lang="en-US" sz="1200" dirty="0" err="1">
                <a:solidFill>
                  <a:schemeClr val="tx1"/>
                </a:solidFill>
              </a:rPr>
              <a:t>hudsonthames.org</a:t>
            </a:r>
            <a:r>
              <a:rPr lang="en-US" sz="1200" dirty="0">
                <a:solidFill>
                  <a:schemeClr val="tx1"/>
                </a:solidFill>
              </a:rPr>
              <a:t>/a-practical-intro-to-vine-copula/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latin typeface="Helvetica"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latin typeface="Helvetica"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latin typeface="Helvetica" pitchFamily="2" charset="0"/>
              </a:rPr>
              <a:t>Solution 2: find theoretical form for the joint distribution of the components and derive the proportion of each category of the ordinal variable based on different ways of combining the components.</a:t>
            </a:r>
            <a:endParaRPr lang="en-US" sz="1400" b="1" dirty="0">
              <a:latin typeface="Helvetica" pitchFamily="2" charset="0"/>
            </a:endParaRPr>
          </a:p>
          <a:p>
            <a:endParaRPr lang="en-US" dirty="0"/>
          </a:p>
          <a:p>
            <a:endParaRPr lang="en-US" dirty="0"/>
          </a:p>
          <a:p>
            <a:r>
              <a:rPr lang="en-US" dirty="0"/>
              <a:t>Timeline:</a:t>
            </a:r>
          </a:p>
          <a:p>
            <a:r>
              <a:rPr lang="en-US" dirty="0"/>
              <a:t>Oral: 12/12</a:t>
            </a:r>
          </a:p>
          <a:p>
            <a:r>
              <a:rPr lang="en-US" dirty="0"/>
              <a:t>Two weeks ahead for sharing materials</a:t>
            </a:r>
          </a:p>
          <a:p>
            <a:endParaRPr lang="en-US" dirty="0"/>
          </a:p>
          <a:p>
            <a:r>
              <a:rPr lang="en-US" dirty="0"/>
              <a:t>Manuscript for JCTS</a:t>
            </a:r>
          </a:p>
          <a:p>
            <a:r>
              <a:rPr lang="en-US" dirty="0"/>
              <a:t>Ordinal composite outcome</a:t>
            </a:r>
          </a:p>
          <a:p>
            <a:r>
              <a:rPr lang="en-US" dirty="0"/>
              <a:t>Start with simulation result</a:t>
            </a:r>
          </a:p>
          <a:p>
            <a:r>
              <a:rPr lang="en-US" dirty="0"/>
              <a:t>Start working on the draft.</a:t>
            </a:r>
          </a:p>
          <a:p>
            <a:r>
              <a:rPr lang="en-US" dirty="0"/>
              <a:t>Derive theoretical form to improve current power calculation</a:t>
            </a:r>
          </a:p>
          <a:p>
            <a:endParaRPr lang="en-US" dirty="0"/>
          </a:p>
          <a:p>
            <a:r>
              <a:rPr lang="en-US" dirty="0"/>
              <a:t>Rerun simulation by introducing correlation.</a:t>
            </a:r>
          </a:p>
          <a:p>
            <a:r>
              <a:rPr lang="en-US" dirty="0"/>
              <a:t>Show current analytical form assuming independence is biased</a:t>
            </a:r>
          </a:p>
          <a:p>
            <a:r>
              <a:rPr lang="en-US" dirty="0"/>
              <a:t>Plan of application on </a:t>
            </a:r>
            <a:r>
              <a:rPr lang="en-US" dirty="0" err="1"/>
              <a:t>Treatnow</a:t>
            </a:r>
            <a:r>
              <a:rPr lang="en-US" dirty="0"/>
              <a:t>.</a:t>
            </a:r>
          </a:p>
          <a:p>
            <a:endParaRPr lang="en-US" dirty="0"/>
          </a:p>
          <a:p>
            <a:r>
              <a:rPr lang="en-US" dirty="0"/>
              <a:t>Results from application </a:t>
            </a:r>
          </a:p>
          <a:p>
            <a:endParaRPr lang="en-US" dirty="0"/>
          </a:p>
          <a:p>
            <a:endParaRPr lang="en-US" dirty="0"/>
          </a:p>
          <a:p>
            <a:r>
              <a:rPr lang="en-US" dirty="0"/>
              <a:t>Plan for next meeting</a:t>
            </a:r>
          </a:p>
          <a:p>
            <a:r>
              <a:rPr lang="en-US" dirty="0" err="1"/>
              <a:t>Treatnow</a:t>
            </a:r>
            <a:r>
              <a:rPr lang="en-US" dirty="0"/>
              <a:t> data what can be used.</a:t>
            </a:r>
          </a:p>
          <a:p>
            <a:r>
              <a:rPr lang="en-US" dirty="0"/>
              <a:t>Manuscript: Formula derivation</a:t>
            </a:r>
          </a:p>
          <a:p>
            <a:endParaRPr lang="en-US" dirty="0"/>
          </a:p>
          <a:p>
            <a:r>
              <a:rPr lang="en-US" dirty="0"/>
              <a:t>For a specific copula </a:t>
            </a:r>
          </a:p>
          <a:p>
            <a:r>
              <a:rPr lang="en-US" dirty="0"/>
              <a:t>Formula for ordinal composite</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657B71ED-7AFB-D74B-A45E-EC68BFB66B2F}" type="slidenum">
              <a:rPr lang="en-US" smtClean="0"/>
              <a:t>47</a:t>
            </a:fld>
            <a:endParaRPr lang="en-US"/>
          </a:p>
        </p:txBody>
      </p:sp>
    </p:spTree>
    <p:extLst>
      <p:ext uri="{BB962C8B-B14F-4D97-AF65-F5344CB8AC3E}">
        <p14:creationId xmlns:p14="http://schemas.microsoft.com/office/powerpoint/2010/main" val="95705121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rPr>
              <a:t>https://</a:t>
            </a:r>
            <a:r>
              <a:rPr lang="en-US" sz="1200" dirty="0" err="1">
                <a:solidFill>
                  <a:schemeClr val="tx1"/>
                </a:solidFill>
              </a:rPr>
              <a:t>hudsonthames.org</a:t>
            </a:r>
            <a:r>
              <a:rPr lang="en-US" sz="1200" dirty="0">
                <a:solidFill>
                  <a:schemeClr val="tx1"/>
                </a:solidFill>
              </a:rPr>
              <a:t>/a-practical-intro-to-vine-copula/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latin typeface="Helvetica"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latin typeface="Helvetica"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latin typeface="Helvetica" pitchFamily="2" charset="0"/>
              </a:rPr>
              <a:t>Solution 2: find theoretical form for the joint distribution of the components and derive the proportion of each category of the ordinal variable based on different ways of combining the components.</a:t>
            </a:r>
            <a:endParaRPr lang="en-US" sz="1400" b="1" dirty="0">
              <a:latin typeface="Helvetica" pitchFamily="2" charset="0"/>
            </a:endParaRPr>
          </a:p>
          <a:p>
            <a:endParaRPr lang="en-US" dirty="0"/>
          </a:p>
          <a:p>
            <a:endParaRPr lang="en-US" dirty="0"/>
          </a:p>
          <a:p>
            <a:r>
              <a:rPr lang="en-US" dirty="0"/>
              <a:t>Timeline:</a:t>
            </a:r>
          </a:p>
          <a:p>
            <a:r>
              <a:rPr lang="en-US" dirty="0"/>
              <a:t>Oral: 12/12</a:t>
            </a:r>
          </a:p>
          <a:p>
            <a:r>
              <a:rPr lang="en-US" dirty="0"/>
              <a:t>Two weeks ahead for sharing materials</a:t>
            </a:r>
          </a:p>
          <a:p>
            <a:endParaRPr lang="en-US" dirty="0"/>
          </a:p>
          <a:p>
            <a:r>
              <a:rPr lang="en-US" dirty="0"/>
              <a:t>Manuscript for JCTS</a:t>
            </a:r>
          </a:p>
          <a:p>
            <a:r>
              <a:rPr lang="en-US" dirty="0"/>
              <a:t>Ordinal composite outcome</a:t>
            </a:r>
          </a:p>
          <a:p>
            <a:r>
              <a:rPr lang="en-US" dirty="0"/>
              <a:t>Start with simulation result</a:t>
            </a:r>
          </a:p>
          <a:p>
            <a:r>
              <a:rPr lang="en-US" dirty="0"/>
              <a:t>Start working on the draft.</a:t>
            </a:r>
          </a:p>
          <a:p>
            <a:r>
              <a:rPr lang="en-US" dirty="0"/>
              <a:t>Derive theoretical form to improve current power calculation</a:t>
            </a:r>
          </a:p>
          <a:p>
            <a:endParaRPr lang="en-US" dirty="0"/>
          </a:p>
          <a:p>
            <a:r>
              <a:rPr lang="en-US" dirty="0"/>
              <a:t>Rerun simulation by introducing correlation.</a:t>
            </a:r>
          </a:p>
          <a:p>
            <a:r>
              <a:rPr lang="en-US" dirty="0"/>
              <a:t>Show current analytical form assuming independence is biased</a:t>
            </a:r>
          </a:p>
          <a:p>
            <a:r>
              <a:rPr lang="en-US" dirty="0"/>
              <a:t>Plan of application on </a:t>
            </a:r>
            <a:r>
              <a:rPr lang="en-US" dirty="0" err="1"/>
              <a:t>Treatnow</a:t>
            </a:r>
            <a:r>
              <a:rPr lang="en-US" dirty="0"/>
              <a:t>.</a:t>
            </a:r>
          </a:p>
          <a:p>
            <a:endParaRPr lang="en-US" dirty="0"/>
          </a:p>
          <a:p>
            <a:r>
              <a:rPr lang="en-US" dirty="0"/>
              <a:t>Results from application </a:t>
            </a:r>
          </a:p>
          <a:p>
            <a:endParaRPr lang="en-US" dirty="0"/>
          </a:p>
          <a:p>
            <a:endParaRPr lang="en-US" dirty="0"/>
          </a:p>
          <a:p>
            <a:r>
              <a:rPr lang="en-US" dirty="0"/>
              <a:t>Plan for next meeting</a:t>
            </a:r>
          </a:p>
          <a:p>
            <a:r>
              <a:rPr lang="en-US" dirty="0" err="1"/>
              <a:t>Treatnow</a:t>
            </a:r>
            <a:r>
              <a:rPr lang="en-US" dirty="0"/>
              <a:t> data what can be used.</a:t>
            </a:r>
          </a:p>
          <a:p>
            <a:r>
              <a:rPr lang="en-US" dirty="0"/>
              <a:t>Manuscript: Formula derivation</a:t>
            </a:r>
          </a:p>
          <a:p>
            <a:endParaRPr lang="en-US" dirty="0"/>
          </a:p>
          <a:p>
            <a:r>
              <a:rPr lang="en-US" dirty="0"/>
              <a:t>For a specific copula </a:t>
            </a:r>
          </a:p>
          <a:p>
            <a:r>
              <a:rPr lang="en-US" dirty="0"/>
              <a:t>Formula for ordinal composite</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657B71ED-7AFB-D74B-A45E-EC68BFB66B2F}" type="slidenum">
              <a:rPr lang="en-US" smtClean="0"/>
              <a:t>48</a:t>
            </a:fld>
            <a:endParaRPr lang="en-US"/>
          </a:p>
        </p:txBody>
      </p:sp>
    </p:spTree>
    <p:extLst>
      <p:ext uri="{BB962C8B-B14F-4D97-AF65-F5344CB8AC3E}">
        <p14:creationId xmlns:p14="http://schemas.microsoft.com/office/powerpoint/2010/main" val="127383449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rPr>
              <a:t>https://</a:t>
            </a:r>
            <a:r>
              <a:rPr lang="en-US" sz="1200" dirty="0" err="1">
                <a:solidFill>
                  <a:schemeClr val="tx1"/>
                </a:solidFill>
              </a:rPr>
              <a:t>hudsonthames.org</a:t>
            </a:r>
            <a:r>
              <a:rPr lang="en-US" sz="1200" dirty="0">
                <a:solidFill>
                  <a:schemeClr val="tx1"/>
                </a:solidFill>
              </a:rPr>
              <a:t>/a-practical-intro-to-vine-copula/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latin typeface="Helvetica"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latin typeface="Helvetica"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latin typeface="Helvetica" pitchFamily="2" charset="0"/>
              </a:rPr>
              <a:t>Solution 2: find theoretical form for the joint distribution of the components and derive the proportion of each category of the ordinal variable based on different ways of combining the components.</a:t>
            </a:r>
            <a:endParaRPr lang="en-US" sz="1400" b="1" dirty="0">
              <a:latin typeface="Helvetica" pitchFamily="2" charset="0"/>
            </a:endParaRPr>
          </a:p>
          <a:p>
            <a:endParaRPr lang="en-US" dirty="0"/>
          </a:p>
          <a:p>
            <a:endParaRPr lang="en-US" dirty="0"/>
          </a:p>
          <a:p>
            <a:r>
              <a:rPr lang="en-US" dirty="0"/>
              <a:t>Timeline:</a:t>
            </a:r>
          </a:p>
          <a:p>
            <a:r>
              <a:rPr lang="en-US" dirty="0"/>
              <a:t>Oral: 12/12</a:t>
            </a:r>
          </a:p>
          <a:p>
            <a:r>
              <a:rPr lang="en-US" dirty="0"/>
              <a:t>Two weeks ahead for sharing materials</a:t>
            </a:r>
          </a:p>
          <a:p>
            <a:endParaRPr lang="en-US" dirty="0"/>
          </a:p>
          <a:p>
            <a:r>
              <a:rPr lang="en-US" dirty="0"/>
              <a:t>Manuscript for JCTS</a:t>
            </a:r>
          </a:p>
          <a:p>
            <a:r>
              <a:rPr lang="en-US" dirty="0"/>
              <a:t>Ordinal composite outcome</a:t>
            </a:r>
          </a:p>
          <a:p>
            <a:r>
              <a:rPr lang="en-US" dirty="0"/>
              <a:t>Start with simulation result</a:t>
            </a:r>
          </a:p>
          <a:p>
            <a:r>
              <a:rPr lang="en-US" dirty="0"/>
              <a:t>Start working on the draft.</a:t>
            </a:r>
          </a:p>
          <a:p>
            <a:r>
              <a:rPr lang="en-US" dirty="0"/>
              <a:t>Derive theoretical form to improve current power calculation</a:t>
            </a:r>
          </a:p>
          <a:p>
            <a:endParaRPr lang="en-US" dirty="0"/>
          </a:p>
          <a:p>
            <a:r>
              <a:rPr lang="en-US" dirty="0"/>
              <a:t>Rerun simulation by introducing correlation.</a:t>
            </a:r>
          </a:p>
          <a:p>
            <a:r>
              <a:rPr lang="en-US" dirty="0"/>
              <a:t>Show current analytical form assuming independence is biased</a:t>
            </a:r>
          </a:p>
          <a:p>
            <a:r>
              <a:rPr lang="en-US" dirty="0"/>
              <a:t>Plan of application on </a:t>
            </a:r>
            <a:r>
              <a:rPr lang="en-US" dirty="0" err="1"/>
              <a:t>Treatnow</a:t>
            </a:r>
            <a:r>
              <a:rPr lang="en-US" dirty="0"/>
              <a:t>.</a:t>
            </a:r>
          </a:p>
          <a:p>
            <a:endParaRPr lang="en-US" dirty="0"/>
          </a:p>
          <a:p>
            <a:r>
              <a:rPr lang="en-US" dirty="0"/>
              <a:t>Results from application </a:t>
            </a:r>
          </a:p>
          <a:p>
            <a:endParaRPr lang="en-US" dirty="0"/>
          </a:p>
          <a:p>
            <a:endParaRPr lang="en-US" dirty="0"/>
          </a:p>
          <a:p>
            <a:r>
              <a:rPr lang="en-US" dirty="0"/>
              <a:t>Plan for next meeting</a:t>
            </a:r>
          </a:p>
          <a:p>
            <a:r>
              <a:rPr lang="en-US" dirty="0" err="1"/>
              <a:t>Treatnow</a:t>
            </a:r>
            <a:r>
              <a:rPr lang="en-US" dirty="0"/>
              <a:t> data what can be used.</a:t>
            </a:r>
          </a:p>
          <a:p>
            <a:r>
              <a:rPr lang="en-US" dirty="0"/>
              <a:t>Manuscript: Formula derivation</a:t>
            </a:r>
          </a:p>
          <a:p>
            <a:endParaRPr lang="en-US" dirty="0"/>
          </a:p>
          <a:p>
            <a:r>
              <a:rPr lang="en-US" dirty="0"/>
              <a:t>For a specific copula </a:t>
            </a:r>
          </a:p>
          <a:p>
            <a:r>
              <a:rPr lang="en-US" dirty="0"/>
              <a:t>Formula for ordinal composite</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657B71ED-7AFB-D74B-A45E-EC68BFB66B2F}" type="slidenum">
              <a:rPr lang="en-US" smtClean="0"/>
              <a:t>49</a:t>
            </a:fld>
            <a:endParaRPr lang="en-US"/>
          </a:p>
        </p:txBody>
      </p:sp>
    </p:spTree>
    <p:extLst>
      <p:ext uri="{BB962C8B-B14F-4D97-AF65-F5344CB8AC3E}">
        <p14:creationId xmlns:p14="http://schemas.microsoft.com/office/powerpoint/2010/main" val="5602111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This is a world problem so WHO take rapid action.</a:t>
            </a:r>
          </a:p>
          <a:p>
            <a:endParaRPr lang="en-US" sz="1200" b="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Figure source: Global case fatality rate from COVID‐19 has decreased by 96.8% during 2.5 years of the pandemic: figure</a:t>
            </a:r>
          </a:p>
          <a:p>
            <a:endParaRPr lang="en-US" sz="1200" b="1" kern="1200" dirty="0">
              <a:solidFill>
                <a:schemeClr val="tx1"/>
              </a:solidFill>
              <a:effectLst/>
              <a:latin typeface="+mn-lt"/>
              <a:ea typeface="+mn-ea"/>
              <a:cs typeface="+mn-cs"/>
            </a:endParaRPr>
          </a:p>
          <a:p>
            <a:endParaRPr lang="en-US" sz="1200" b="1"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[2]</a:t>
            </a:r>
            <a:r>
              <a:rPr lang="en-US" sz="1200" b="1" kern="1200" dirty="0" err="1">
                <a:solidFill>
                  <a:schemeClr val="tx1"/>
                </a:solidFill>
                <a:effectLst/>
                <a:latin typeface="+mn-lt"/>
                <a:ea typeface="+mn-ea"/>
                <a:cs typeface="+mn-cs"/>
              </a:rPr>
              <a:t>Califf</a:t>
            </a:r>
            <a:r>
              <a:rPr lang="en-US" sz="1200" b="1" kern="1200" dirty="0">
                <a:solidFill>
                  <a:schemeClr val="tx1"/>
                </a:solidFill>
                <a:effectLst/>
                <a:latin typeface="+mn-lt"/>
                <a:ea typeface="+mn-ea"/>
                <a:cs typeface="+mn-cs"/>
              </a:rPr>
              <a:t> RM, Harrelson-</a:t>
            </a:r>
            <a:r>
              <a:rPr lang="en-US" sz="1200" b="1" kern="1200" dirty="0" err="1">
                <a:solidFill>
                  <a:schemeClr val="tx1"/>
                </a:solidFill>
                <a:effectLst/>
                <a:latin typeface="+mn-lt"/>
                <a:ea typeface="+mn-ea"/>
                <a:cs typeface="+mn-cs"/>
              </a:rPr>
              <a:t>Woodlief</a:t>
            </a:r>
            <a:r>
              <a:rPr lang="en-US" sz="1200" b="1" kern="1200" dirty="0">
                <a:solidFill>
                  <a:schemeClr val="tx1"/>
                </a:solidFill>
                <a:effectLst/>
                <a:latin typeface="+mn-lt"/>
                <a:ea typeface="+mn-ea"/>
                <a:cs typeface="+mn-cs"/>
              </a:rPr>
              <a:t> L, </a:t>
            </a:r>
            <a:r>
              <a:rPr lang="en-US" sz="1200" b="1" kern="1200" dirty="0" err="1">
                <a:solidFill>
                  <a:schemeClr val="tx1"/>
                </a:solidFill>
                <a:effectLst/>
                <a:latin typeface="+mn-lt"/>
                <a:ea typeface="+mn-ea"/>
                <a:cs typeface="+mn-cs"/>
              </a:rPr>
              <a:t>Topol</a:t>
            </a:r>
            <a:r>
              <a:rPr lang="en-US" sz="1200" b="1" kern="1200" dirty="0">
                <a:solidFill>
                  <a:schemeClr val="tx1"/>
                </a:solidFill>
                <a:effectLst/>
                <a:latin typeface="+mn-lt"/>
                <a:ea typeface="+mn-ea"/>
                <a:cs typeface="+mn-cs"/>
              </a:rPr>
              <a:t> EJ</a:t>
            </a:r>
            <a:r>
              <a:rPr lang="en-US" sz="1200" kern="1200" dirty="0">
                <a:solidFill>
                  <a:schemeClr val="tx1"/>
                </a:solidFill>
                <a:effectLst/>
                <a:latin typeface="+mn-lt"/>
                <a:ea typeface="+mn-ea"/>
                <a:cs typeface="+mn-cs"/>
              </a:rPr>
              <a:t>. Left ventricular ejection fraction may not be useful as an end point of thrombolytic therapy comparative trials. </a:t>
            </a:r>
            <a:r>
              <a:rPr lang="en-US" sz="1200" i="1" kern="1200" dirty="0">
                <a:solidFill>
                  <a:schemeClr val="tx1"/>
                </a:solidFill>
                <a:effectLst/>
                <a:latin typeface="+mn-lt"/>
                <a:ea typeface="+mn-ea"/>
                <a:cs typeface="+mn-cs"/>
              </a:rPr>
              <a:t>Circulation </a:t>
            </a:r>
            <a:r>
              <a:rPr lang="en-US" sz="1200" kern="1200" dirty="0">
                <a:solidFill>
                  <a:schemeClr val="tx1"/>
                </a:solidFill>
                <a:effectLst/>
                <a:latin typeface="+mn-lt"/>
                <a:ea typeface="+mn-ea"/>
                <a:cs typeface="+mn-cs"/>
              </a:rPr>
              <a:t>American Heart Association, 1990; </a:t>
            </a:r>
            <a:r>
              <a:rPr lang="en-US" sz="1200" b="1" kern="1200" dirty="0">
                <a:solidFill>
                  <a:schemeClr val="tx1"/>
                </a:solidFill>
                <a:effectLst/>
                <a:latin typeface="+mn-lt"/>
                <a:ea typeface="+mn-ea"/>
                <a:cs typeface="+mn-cs"/>
              </a:rPr>
              <a:t>82</a:t>
            </a:r>
            <a:r>
              <a:rPr lang="en-US" sz="1200" kern="1200" dirty="0">
                <a:solidFill>
                  <a:schemeClr val="tx1"/>
                </a:solidFill>
                <a:effectLst/>
                <a:latin typeface="+mn-lt"/>
                <a:ea typeface="+mn-ea"/>
                <a:cs typeface="+mn-cs"/>
              </a:rPr>
              <a:t>(5): 1847–1853. </a:t>
            </a:r>
          </a:p>
          <a:p>
            <a:r>
              <a:rPr lang="en-US" sz="1200" b="1" kern="1200" dirty="0">
                <a:solidFill>
                  <a:schemeClr val="tx1"/>
                </a:solidFill>
                <a:effectLst/>
                <a:latin typeface="+mn-lt"/>
                <a:ea typeface="+mn-ea"/>
                <a:cs typeface="+mn-cs"/>
              </a:rPr>
              <a:t>[3]</a:t>
            </a:r>
            <a:r>
              <a:rPr lang="en-US" sz="1200" b="1" kern="1200" dirty="0" err="1">
                <a:solidFill>
                  <a:schemeClr val="tx1"/>
                </a:solidFill>
                <a:effectLst/>
                <a:latin typeface="+mn-lt"/>
                <a:ea typeface="+mn-ea"/>
                <a:cs typeface="+mn-cs"/>
              </a:rPr>
              <a:t>Braunwald</a:t>
            </a:r>
            <a:r>
              <a:rPr lang="en-US" sz="1200" b="1" kern="1200" dirty="0">
                <a:solidFill>
                  <a:schemeClr val="tx1"/>
                </a:solidFill>
                <a:effectLst/>
                <a:latin typeface="+mn-lt"/>
                <a:ea typeface="+mn-ea"/>
                <a:cs typeface="+mn-cs"/>
              </a:rPr>
              <a:t> E, Cannon CP, McCabe CH</a:t>
            </a:r>
            <a:r>
              <a:rPr lang="en-US" sz="1200" kern="1200" dirty="0">
                <a:solidFill>
                  <a:schemeClr val="tx1"/>
                </a:solidFill>
                <a:effectLst/>
                <a:latin typeface="+mn-lt"/>
                <a:ea typeface="+mn-ea"/>
                <a:cs typeface="+mn-cs"/>
              </a:rPr>
              <a:t>. Use of composite endpoints in thrombolysis trials of acute myocardial infarction. </a:t>
            </a:r>
            <a:r>
              <a:rPr lang="en-US" sz="1200" i="1" kern="1200" dirty="0">
                <a:solidFill>
                  <a:schemeClr val="tx1"/>
                </a:solidFill>
                <a:effectLst/>
                <a:latin typeface="+mn-lt"/>
                <a:ea typeface="+mn-ea"/>
                <a:cs typeface="+mn-cs"/>
              </a:rPr>
              <a:t>The American Journal of Cardiology </a:t>
            </a:r>
            <a:r>
              <a:rPr lang="en-US" sz="1200" kern="1200" dirty="0">
                <a:solidFill>
                  <a:schemeClr val="tx1"/>
                </a:solidFill>
                <a:effectLst/>
                <a:latin typeface="+mn-lt"/>
                <a:ea typeface="+mn-ea"/>
                <a:cs typeface="+mn-cs"/>
              </a:rPr>
              <a:t>1993; </a:t>
            </a:r>
            <a:r>
              <a:rPr lang="en-US" sz="1200" b="1" kern="1200" dirty="0">
                <a:solidFill>
                  <a:schemeClr val="tx1"/>
                </a:solidFill>
                <a:effectLst/>
                <a:latin typeface="+mn-lt"/>
                <a:ea typeface="+mn-ea"/>
                <a:cs typeface="+mn-cs"/>
              </a:rPr>
              <a:t>72</a:t>
            </a:r>
            <a:r>
              <a:rPr lang="en-US" sz="1200" kern="1200" dirty="0">
                <a:solidFill>
                  <a:schemeClr val="tx1"/>
                </a:solidFill>
                <a:effectLst/>
                <a:latin typeface="+mn-lt"/>
                <a:ea typeface="+mn-ea"/>
                <a:cs typeface="+mn-cs"/>
              </a:rPr>
              <a:t>(19): G3–G12. </a:t>
            </a:r>
          </a:p>
          <a:p>
            <a:r>
              <a:rPr lang="en-US" sz="1200" b="1" kern="1200" dirty="0">
                <a:solidFill>
                  <a:schemeClr val="tx1"/>
                </a:solidFill>
                <a:effectLst/>
                <a:latin typeface="+mn-lt"/>
                <a:ea typeface="+mn-ea"/>
                <a:cs typeface="+mn-cs"/>
              </a:rPr>
              <a:t>[4]</a:t>
            </a:r>
            <a:r>
              <a:rPr lang="en-US" sz="1200" b="1" kern="1200" dirty="0" err="1">
                <a:solidFill>
                  <a:schemeClr val="tx1"/>
                </a:solidFill>
                <a:effectLst/>
                <a:latin typeface="+mn-lt"/>
                <a:ea typeface="+mn-ea"/>
                <a:cs typeface="+mn-cs"/>
              </a:rPr>
              <a:t>Ferreira-González</a:t>
            </a:r>
            <a:r>
              <a:rPr lang="en-US" sz="1200" b="1" kern="1200" dirty="0">
                <a:solidFill>
                  <a:schemeClr val="tx1"/>
                </a:solidFill>
                <a:effectLst/>
                <a:latin typeface="+mn-lt"/>
                <a:ea typeface="+mn-ea"/>
                <a:cs typeface="+mn-cs"/>
              </a:rPr>
              <a:t> I, </a:t>
            </a:r>
            <a:r>
              <a:rPr lang="en-US" sz="1200" b="1" kern="1200" dirty="0" err="1">
                <a:solidFill>
                  <a:schemeClr val="tx1"/>
                </a:solidFill>
                <a:effectLst/>
                <a:latin typeface="+mn-lt"/>
                <a:ea typeface="+mn-ea"/>
                <a:cs typeface="+mn-cs"/>
              </a:rPr>
              <a:t>Busse</a:t>
            </a:r>
            <a:r>
              <a:rPr lang="en-US" sz="1200" b="1" kern="1200" dirty="0">
                <a:solidFill>
                  <a:schemeClr val="tx1"/>
                </a:solidFill>
                <a:effectLst/>
                <a:latin typeface="+mn-lt"/>
                <a:ea typeface="+mn-ea"/>
                <a:cs typeface="+mn-cs"/>
              </a:rPr>
              <a:t> JW, Heels-</a:t>
            </a:r>
            <a:r>
              <a:rPr lang="en-US" sz="1200" b="1" kern="1200" dirty="0" err="1">
                <a:solidFill>
                  <a:schemeClr val="tx1"/>
                </a:solidFill>
                <a:effectLst/>
                <a:latin typeface="+mn-lt"/>
                <a:ea typeface="+mn-ea"/>
                <a:cs typeface="+mn-cs"/>
              </a:rPr>
              <a:t>Ansdell</a:t>
            </a:r>
            <a:r>
              <a:rPr lang="en-US" sz="1200" b="1" kern="1200" dirty="0">
                <a:solidFill>
                  <a:schemeClr val="tx1"/>
                </a:solidFill>
                <a:effectLst/>
                <a:latin typeface="+mn-lt"/>
                <a:ea typeface="+mn-ea"/>
                <a:cs typeface="+mn-cs"/>
              </a:rPr>
              <a:t> D, </a:t>
            </a:r>
            <a:r>
              <a:rPr lang="en-US" sz="1200" b="1" i="1" kern="1200" dirty="0">
                <a:solidFill>
                  <a:schemeClr val="tx1"/>
                </a:solidFill>
                <a:effectLst/>
                <a:latin typeface="+mn-lt"/>
                <a:ea typeface="+mn-ea"/>
                <a:cs typeface="+mn-cs"/>
              </a:rPr>
              <a:t>et al. </a:t>
            </a:r>
            <a:r>
              <a:rPr lang="en-US" sz="1200" kern="1200" dirty="0">
                <a:solidFill>
                  <a:schemeClr val="tx1"/>
                </a:solidFill>
                <a:effectLst/>
                <a:latin typeface="+mn-lt"/>
                <a:ea typeface="+mn-ea"/>
                <a:cs typeface="+mn-cs"/>
              </a:rPr>
              <a:t>Problems with use of composite end points in cardiovascular trials: systematic review of </a:t>
            </a:r>
            <a:r>
              <a:rPr lang="en-US" sz="1200" kern="1200" dirty="0" err="1">
                <a:solidFill>
                  <a:schemeClr val="tx1"/>
                </a:solidFill>
                <a:effectLst/>
                <a:latin typeface="+mn-lt"/>
                <a:ea typeface="+mn-ea"/>
                <a:cs typeface="+mn-cs"/>
              </a:rPr>
              <a:t>randomised</a:t>
            </a:r>
            <a:r>
              <a:rPr lang="en-US" sz="1200" kern="1200" dirty="0">
                <a:solidFill>
                  <a:schemeClr val="tx1"/>
                </a:solidFill>
                <a:effectLst/>
                <a:latin typeface="+mn-lt"/>
                <a:ea typeface="+mn-ea"/>
                <a:cs typeface="+mn-cs"/>
              </a:rPr>
              <a:t> controlled trials. </a:t>
            </a:r>
            <a:r>
              <a:rPr lang="en-US" sz="1200" i="1" kern="1200" dirty="0">
                <a:solidFill>
                  <a:schemeClr val="tx1"/>
                </a:solidFill>
                <a:effectLst/>
                <a:latin typeface="+mn-lt"/>
                <a:ea typeface="+mn-ea"/>
                <a:cs typeface="+mn-cs"/>
              </a:rPr>
              <a:t>BMJ (Clinical research ed.) </a:t>
            </a:r>
            <a:r>
              <a:rPr lang="en-US" sz="1200" kern="1200" dirty="0">
                <a:solidFill>
                  <a:schemeClr val="tx1"/>
                </a:solidFill>
                <a:effectLst/>
                <a:latin typeface="+mn-lt"/>
                <a:ea typeface="+mn-ea"/>
                <a:cs typeface="+mn-cs"/>
              </a:rPr>
              <a:t>2007; </a:t>
            </a:r>
            <a:r>
              <a:rPr lang="en-US" sz="1200" b="1" kern="1200" dirty="0">
                <a:solidFill>
                  <a:schemeClr val="tx1"/>
                </a:solidFill>
                <a:effectLst/>
                <a:latin typeface="+mn-lt"/>
                <a:ea typeface="+mn-ea"/>
                <a:cs typeface="+mn-cs"/>
              </a:rPr>
              <a:t>334</a:t>
            </a:r>
            <a:r>
              <a:rPr lang="en-US" sz="1200" kern="1200" dirty="0">
                <a:solidFill>
                  <a:schemeClr val="tx1"/>
                </a:solidFill>
                <a:effectLst/>
                <a:latin typeface="+mn-lt"/>
                <a:ea typeface="+mn-ea"/>
                <a:cs typeface="+mn-cs"/>
              </a:rPr>
              <a:t>(7597): 786. </a:t>
            </a:r>
          </a:p>
          <a:p>
            <a:r>
              <a:rPr lang="en-US" sz="1200" b="1" kern="1200" dirty="0">
                <a:solidFill>
                  <a:schemeClr val="tx1"/>
                </a:solidFill>
                <a:effectLst/>
                <a:latin typeface="+mn-lt"/>
                <a:ea typeface="+mn-ea"/>
                <a:cs typeface="+mn-cs"/>
              </a:rPr>
              <a:t>[5]Hussain A, </a:t>
            </a:r>
            <a:r>
              <a:rPr lang="en-US" sz="1200" b="1" kern="1200" dirty="0" err="1">
                <a:solidFill>
                  <a:schemeClr val="tx1"/>
                </a:solidFill>
                <a:effectLst/>
                <a:latin typeface="+mn-lt"/>
                <a:ea typeface="+mn-ea"/>
                <a:cs typeface="+mn-cs"/>
              </a:rPr>
              <a:t>Misra</a:t>
            </a:r>
            <a:r>
              <a:rPr lang="en-US" sz="1200" b="1" kern="1200" dirty="0">
                <a:solidFill>
                  <a:schemeClr val="tx1"/>
                </a:solidFill>
                <a:effectLst/>
                <a:latin typeface="+mn-lt"/>
                <a:ea typeface="+mn-ea"/>
                <a:cs typeface="+mn-cs"/>
              </a:rPr>
              <a:t> A, Bozkurt B</a:t>
            </a:r>
            <a:r>
              <a:rPr lang="en-US" sz="1200" kern="1200" dirty="0">
                <a:solidFill>
                  <a:schemeClr val="tx1"/>
                </a:solidFill>
                <a:effectLst/>
                <a:latin typeface="+mn-lt"/>
                <a:ea typeface="+mn-ea"/>
                <a:cs typeface="+mn-cs"/>
              </a:rPr>
              <a:t>. Endpoints in Heart Failure Drug Development. </a:t>
            </a:r>
            <a:r>
              <a:rPr lang="en-US" sz="1200" i="1" kern="1200" dirty="0">
                <a:solidFill>
                  <a:schemeClr val="tx1"/>
                </a:solidFill>
                <a:effectLst/>
                <a:latin typeface="+mn-lt"/>
                <a:ea typeface="+mn-ea"/>
                <a:cs typeface="+mn-cs"/>
              </a:rPr>
              <a:t>Cardiac Failure Review </a:t>
            </a:r>
            <a:r>
              <a:rPr lang="en-US" sz="1200" kern="1200" dirty="0">
                <a:solidFill>
                  <a:schemeClr val="tx1"/>
                </a:solidFill>
                <a:effectLst/>
                <a:latin typeface="+mn-lt"/>
                <a:ea typeface="+mn-ea"/>
                <a:cs typeface="+mn-cs"/>
              </a:rPr>
              <a:t>2022; </a:t>
            </a:r>
            <a:r>
              <a:rPr lang="en-US" sz="1200" b="1" kern="1200" dirty="0">
                <a:solidFill>
                  <a:schemeClr val="tx1"/>
                </a:solidFill>
                <a:effectLst/>
                <a:latin typeface="+mn-lt"/>
                <a:ea typeface="+mn-ea"/>
                <a:cs typeface="+mn-cs"/>
              </a:rPr>
              <a:t>8</a:t>
            </a:r>
            <a:r>
              <a:rPr lang="en-US" sz="1200" kern="1200" dirty="0">
                <a:solidFill>
                  <a:schemeClr val="tx1"/>
                </a:solidFill>
                <a:effectLst/>
                <a:latin typeface="+mn-lt"/>
                <a:ea typeface="+mn-ea"/>
                <a:cs typeface="+mn-cs"/>
              </a:rPr>
              <a:t>: e01. </a:t>
            </a:r>
          </a:p>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half of cardiovascular trials have adopted a composite endpoint inclusive of morbidity and mortality </a:t>
            </a:r>
          </a:p>
          <a:p>
            <a:endParaRPr lang="en-US" dirty="0"/>
          </a:p>
          <a:p>
            <a:endParaRPr lang="en-US" dirty="0"/>
          </a:p>
          <a:p>
            <a:endParaRPr lang="en-US" dirty="0"/>
          </a:p>
          <a:p>
            <a:endParaRPr lang="en-US" dirty="0"/>
          </a:p>
          <a:p>
            <a:r>
              <a:rPr lang="en-US" dirty="0"/>
              <a:t>Present the paper: 15 min, following the JAMA slides of collaboration 2 class.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One sentence summary/conclusion: the difference between </a:t>
            </a:r>
            <a:r>
              <a:rPr lang="en-US" dirty="0" err="1"/>
              <a:t>covid</a:t>
            </a:r>
            <a:r>
              <a:rPr lang="en-US" dirty="0"/>
              <a:t> and AHF in terms of use of ordinal outcome is for </a:t>
            </a:r>
            <a:r>
              <a:rPr lang="en-US" dirty="0" err="1"/>
              <a:t>covid</a:t>
            </a:r>
            <a:r>
              <a:rPr lang="en-US" dirty="0"/>
              <a:t> there is a strong voice like WHO and other  association to put out some guidance.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Information about the evolution cannot be shown through our result, so need to show our literatures. (list key messages in our introduction)</a:t>
            </a:r>
          </a:p>
          <a:p>
            <a:endParaRPr lang="en-US" dirty="0"/>
          </a:p>
          <a:p>
            <a:r>
              <a:rPr lang="en-US" dirty="0"/>
              <a:t>The difference in the evolution </a:t>
            </a:r>
          </a:p>
          <a:p>
            <a:r>
              <a:rPr lang="en-US" dirty="0"/>
              <a:t>Why the use of composite endpoint is promoted so quickly.</a:t>
            </a:r>
          </a:p>
          <a:p>
            <a:endParaRPr lang="en-US" dirty="0"/>
          </a:p>
          <a:p>
            <a:r>
              <a:rPr lang="en-US" dirty="0"/>
              <a:t>Evolution of endpoints </a:t>
            </a:r>
          </a:p>
          <a:p>
            <a:r>
              <a:rPr lang="en-US" dirty="0"/>
              <a:t>Side by side (two diseases)</a:t>
            </a:r>
          </a:p>
          <a:p>
            <a:r>
              <a:rPr lang="en-US" dirty="0"/>
              <a:t>Provide context </a:t>
            </a:r>
          </a:p>
          <a:p>
            <a:endParaRPr lang="en-US" dirty="0"/>
          </a:p>
        </p:txBody>
      </p:sp>
      <p:sp>
        <p:nvSpPr>
          <p:cNvPr id="4" name="Slide Number Placeholder 3"/>
          <p:cNvSpPr>
            <a:spLocks noGrp="1"/>
          </p:cNvSpPr>
          <p:nvPr>
            <p:ph type="sldNum" sz="quarter" idx="5"/>
          </p:nvPr>
        </p:nvSpPr>
        <p:spPr/>
        <p:txBody>
          <a:bodyPr/>
          <a:lstStyle/>
          <a:p>
            <a:fld id="{2A244C8A-3E99-9F49-9017-E4C57AB53FC6}" type="slidenum">
              <a:rPr lang="en-US" smtClean="0"/>
              <a:t>6</a:t>
            </a:fld>
            <a:endParaRPr lang="en-US"/>
          </a:p>
        </p:txBody>
      </p:sp>
    </p:spTree>
    <p:extLst>
      <p:ext uri="{BB962C8B-B14F-4D97-AF65-F5344CB8AC3E}">
        <p14:creationId xmlns:p14="http://schemas.microsoft.com/office/powerpoint/2010/main" val="31913837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This is a world problem so WHO take rapid action.</a:t>
            </a:r>
          </a:p>
          <a:p>
            <a:endParaRPr lang="en-US" sz="1200" b="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Figure source: Global case fatality rate from COVID‐19 has decreased by 96.8% during 2.5 years of the pandemic: figure</a:t>
            </a:r>
          </a:p>
          <a:p>
            <a:endParaRPr lang="en-US" sz="1200" b="1" kern="1200" dirty="0">
              <a:solidFill>
                <a:schemeClr val="tx1"/>
              </a:solidFill>
              <a:effectLst/>
              <a:latin typeface="+mn-lt"/>
              <a:ea typeface="+mn-ea"/>
              <a:cs typeface="+mn-cs"/>
            </a:endParaRPr>
          </a:p>
          <a:p>
            <a:endParaRPr lang="en-US" sz="1200" b="1"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[2]</a:t>
            </a:r>
            <a:r>
              <a:rPr lang="en-US" sz="1200" b="1" kern="1200" dirty="0" err="1">
                <a:solidFill>
                  <a:schemeClr val="tx1"/>
                </a:solidFill>
                <a:effectLst/>
                <a:latin typeface="+mn-lt"/>
                <a:ea typeface="+mn-ea"/>
                <a:cs typeface="+mn-cs"/>
              </a:rPr>
              <a:t>Califf</a:t>
            </a:r>
            <a:r>
              <a:rPr lang="en-US" sz="1200" b="1" kern="1200" dirty="0">
                <a:solidFill>
                  <a:schemeClr val="tx1"/>
                </a:solidFill>
                <a:effectLst/>
                <a:latin typeface="+mn-lt"/>
                <a:ea typeface="+mn-ea"/>
                <a:cs typeface="+mn-cs"/>
              </a:rPr>
              <a:t> RM, Harrelson-</a:t>
            </a:r>
            <a:r>
              <a:rPr lang="en-US" sz="1200" b="1" kern="1200" dirty="0" err="1">
                <a:solidFill>
                  <a:schemeClr val="tx1"/>
                </a:solidFill>
                <a:effectLst/>
                <a:latin typeface="+mn-lt"/>
                <a:ea typeface="+mn-ea"/>
                <a:cs typeface="+mn-cs"/>
              </a:rPr>
              <a:t>Woodlief</a:t>
            </a:r>
            <a:r>
              <a:rPr lang="en-US" sz="1200" b="1" kern="1200" dirty="0">
                <a:solidFill>
                  <a:schemeClr val="tx1"/>
                </a:solidFill>
                <a:effectLst/>
                <a:latin typeface="+mn-lt"/>
                <a:ea typeface="+mn-ea"/>
                <a:cs typeface="+mn-cs"/>
              </a:rPr>
              <a:t> L, </a:t>
            </a:r>
            <a:r>
              <a:rPr lang="en-US" sz="1200" b="1" kern="1200" dirty="0" err="1">
                <a:solidFill>
                  <a:schemeClr val="tx1"/>
                </a:solidFill>
                <a:effectLst/>
                <a:latin typeface="+mn-lt"/>
                <a:ea typeface="+mn-ea"/>
                <a:cs typeface="+mn-cs"/>
              </a:rPr>
              <a:t>Topol</a:t>
            </a:r>
            <a:r>
              <a:rPr lang="en-US" sz="1200" b="1" kern="1200" dirty="0">
                <a:solidFill>
                  <a:schemeClr val="tx1"/>
                </a:solidFill>
                <a:effectLst/>
                <a:latin typeface="+mn-lt"/>
                <a:ea typeface="+mn-ea"/>
                <a:cs typeface="+mn-cs"/>
              </a:rPr>
              <a:t> EJ</a:t>
            </a:r>
            <a:r>
              <a:rPr lang="en-US" sz="1200" kern="1200" dirty="0">
                <a:solidFill>
                  <a:schemeClr val="tx1"/>
                </a:solidFill>
                <a:effectLst/>
                <a:latin typeface="+mn-lt"/>
                <a:ea typeface="+mn-ea"/>
                <a:cs typeface="+mn-cs"/>
              </a:rPr>
              <a:t>. Left ventricular ejection fraction may not be useful as an end point of thrombolytic therapy comparative trials. </a:t>
            </a:r>
            <a:r>
              <a:rPr lang="en-US" sz="1200" i="1" kern="1200" dirty="0">
                <a:solidFill>
                  <a:schemeClr val="tx1"/>
                </a:solidFill>
                <a:effectLst/>
                <a:latin typeface="+mn-lt"/>
                <a:ea typeface="+mn-ea"/>
                <a:cs typeface="+mn-cs"/>
              </a:rPr>
              <a:t>Circulation </a:t>
            </a:r>
            <a:r>
              <a:rPr lang="en-US" sz="1200" kern="1200" dirty="0">
                <a:solidFill>
                  <a:schemeClr val="tx1"/>
                </a:solidFill>
                <a:effectLst/>
                <a:latin typeface="+mn-lt"/>
                <a:ea typeface="+mn-ea"/>
                <a:cs typeface="+mn-cs"/>
              </a:rPr>
              <a:t>American Heart Association, 1990; </a:t>
            </a:r>
            <a:r>
              <a:rPr lang="en-US" sz="1200" b="1" kern="1200" dirty="0">
                <a:solidFill>
                  <a:schemeClr val="tx1"/>
                </a:solidFill>
                <a:effectLst/>
                <a:latin typeface="+mn-lt"/>
                <a:ea typeface="+mn-ea"/>
                <a:cs typeface="+mn-cs"/>
              </a:rPr>
              <a:t>82</a:t>
            </a:r>
            <a:r>
              <a:rPr lang="en-US" sz="1200" kern="1200" dirty="0">
                <a:solidFill>
                  <a:schemeClr val="tx1"/>
                </a:solidFill>
                <a:effectLst/>
                <a:latin typeface="+mn-lt"/>
                <a:ea typeface="+mn-ea"/>
                <a:cs typeface="+mn-cs"/>
              </a:rPr>
              <a:t>(5): 1847–1853. </a:t>
            </a:r>
          </a:p>
          <a:p>
            <a:r>
              <a:rPr lang="en-US" sz="1200" b="1" kern="1200" dirty="0">
                <a:solidFill>
                  <a:schemeClr val="tx1"/>
                </a:solidFill>
                <a:effectLst/>
                <a:latin typeface="+mn-lt"/>
                <a:ea typeface="+mn-ea"/>
                <a:cs typeface="+mn-cs"/>
              </a:rPr>
              <a:t>[3]</a:t>
            </a:r>
            <a:r>
              <a:rPr lang="en-US" sz="1200" b="1" kern="1200" dirty="0" err="1">
                <a:solidFill>
                  <a:schemeClr val="tx1"/>
                </a:solidFill>
                <a:effectLst/>
                <a:latin typeface="+mn-lt"/>
                <a:ea typeface="+mn-ea"/>
                <a:cs typeface="+mn-cs"/>
              </a:rPr>
              <a:t>Braunwald</a:t>
            </a:r>
            <a:r>
              <a:rPr lang="en-US" sz="1200" b="1" kern="1200" dirty="0">
                <a:solidFill>
                  <a:schemeClr val="tx1"/>
                </a:solidFill>
                <a:effectLst/>
                <a:latin typeface="+mn-lt"/>
                <a:ea typeface="+mn-ea"/>
                <a:cs typeface="+mn-cs"/>
              </a:rPr>
              <a:t> E, Cannon CP, McCabe CH</a:t>
            </a:r>
            <a:r>
              <a:rPr lang="en-US" sz="1200" kern="1200" dirty="0">
                <a:solidFill>
                  <a:schemeClr val="tx1"/>
                </a:solidFill>
                <a:effectLst/>
                <a:latin typeface="+mn-lt"/>
                <a:ea typeface="+mn-ea"/>
                <a:cs typeface="+mn-cs"/>
              </a:rPr>
              <a:t>. Use of composite endpoints in thrombolysis trials of acute myocardial infarction. </a:t>
            </a:r>
            <a:r>
              <a:rPr lang="en-US" sz="1200" i="1" kern="1200" dirty="0">
                <a:solidFill>
                  <a:schemeClr val="tx1"/>
                </a:solidFill>
                <a:effectLst/>
                <a:latin typeface="+mn-lt"/>
                <a:ea typeface="+mn-ea"/>
                <a:cs typeface="+mn-cs"/>
              </a:rPr>
              <a:t>The American Journal of Cardiology </a:t>
            </a:r>
            <a:r>
              <a:rPr lang="en-US" sz="1200" kern="1200" dirty="0">
                <a:solidFill>
                  <a:schemeClr val="tx1"/>
                </a:solidFill>
                <a:effectLst/>
                <a:latin typeface="+mn-lt"/>
                <a:ea typeface="+mn-ea"/>
                <a:cs typeface="+mn-cs"/>
              </a:rPr>
              <a:t>1993; </a:t>
            </a:r>
            <a:r>
              <a:rPr lang="en-US" sz="1200" b="1" kern="1200" dirty="0">
                <a:solidFill>
                  <a:schemeClr val="tx1"/>
                </a:solidFill>
                <a:effectLst/>
                <a:latin typeface="+mn-lt"/>
                <a:ea typeface="+mn-ea"/>
                <a:cs typeface="+mn-cs"/>
              </a:rPr>
              <a:t>72</a:t>
            </a:r>
            <a:r>
              <a:rPr lang="en-US" sz="1200" kern="1200" dirty="0">
                <a:solidFill>
                  <a:schemeClr val="tx1"/>
                </a:solidFill>
                <a:effectLst/>
                <a:latin typeface="+mn-lt"/>
                <a:ea typeface="+mn-ea"/>
                <a:cs typeface="+mn-cs"/>
              </a:rPr>
              <a:t>(19): G3–G12. </a:t>
            </a:r>
          </a:p>
          <a:p>
            <a:r>
              <a:rPr lang="en-US" sz="1200" b="1" kern="1200" dirty="0">
                <a:solidFill>
                  <a:schemeClr val="tx1"/>
                </a:solidFill>
                <a:effectLst/>
                <a:latin typeface="+mn-lt"/>
                <a:ea typeface="+mn-ea"/>
                <a:cs typeface="+mn-cs"/>
              </a:rPr>
              <a:t>[4]</a:t>
            </a:r>
            <a:r>
              <a:rPr lang="en-US" sz="1200" b="1" kern="1200" dirty="0" err="1">
                <a:solidFill>
                  <a:schemeClr val="tx1"/>
                </a:solidFill>
                <a:effectLst/>
                <a:latin typeface="+mn-lt"/>
                <a:ea typeface="+mn-ea"/>
                <a:cs typeface="+mn-cs"/>
              </a:rPr>
              <a:t>Ferreira-González</a:t>
            </a:r>
            <a:r>
              <a:rPr lang="en-US" sz="1200" b="1" kern="1200" dirty="0">
                <a:solidFill>
                  <a:schemeClr val="tx1"/>
                </a:solidFill>
                <a:effectLst/>
                <a:latin typeface="+mn-lt"/>
                <a:ea typeface="+mn-ea"/>
                <a:cs typeface="+mn-cs"/>
              </a:rPr>
              <a:t> I, </a:t>
            </a:r>
            <a:r>
              <a:rPr lang="en-US" sz="1200" b="1" kern="1200" dirty="0" err="1">
                <a:solidFill>
                  <a:schemeClr val="tx1"/>
                </a:solidFill>
                <a:effectLst/>
                <a:latin typeface="+mn-lt"/>
                <a:ea typeface="+mn-ea"/>
                <a:cs typeface="+mn-cs"/>
              </a:rPr>
              <a:t>Busse</a:t>
            </a:r>
            <a:r>
              <a:rPr lang="en-US" sz="1200" b="1" kern="1200" dirty="0">
                <a:solidFill>
                  <a:schemeClr val="tx1"/>
                </a:solidFill>
                <a:effectLst/>
                <a:latin typeface="+mn-lt"/>
                <a:ea typeface="+mn-ea"/>
                <a:cs typeface="+mn-cs"/>
              </a:rPr>
              <a:t> JW, Heels-</a:t>
            </a:r>
            <a:r>
              <a:rPr lang="en-US" sz="1200" b="1" kern="1200" dirty="0" err="1">
                <a:solidFill>
                  <a:schemeClr val="tx1"/>
                </a:solidFill>
                <a:effectLst/>
                <a:latin typeface="+mn-lt"/>
                <a:ea typeface="+mn-ea"/>
                <a:cs typeface="+mn-cs"/>
              </a:rPr>
              <a:t>Ansdell</a:t>
            </a:r>
            <a:r>
              <a:rPr lang="en-US" sz="1200" b="1" kern="1200" dirty="0">
                <a:solidFill>
                  <a:schemeClr val="tx1"/>
                </a:solidFill>
                <a:effectLst/>
                <a:latin typeface="+mn-lt"/>
                <a:ea typeface="+mn-ea"/>
                <a:cs typeface="+mn-cs"/>
              </a:rPr>
              <a:t> D, </a:t>
            </a:r>
            <a:r>
              <a:rPr lang="en-US" sz="1200" b="1" i="1" kern="1200" dirty="0">
                <a:solidFill>
                  <a:schemeClr val="tx1"/>
                </a:solidFill>
                <a:effectLst/>
                <a:latin typeface="+mn-lt"/>
                <a:ea typeface="+mn-ea"/>
                <a:cs typeface="+mn-cs"/>
              </a:rPr>
              <a:t>et al. </a:t>
            </a:r>
            <a:r>
              <a:rPr lang="en-US" sz="1200" kern="1200" dirty="0">
                <a:solidFill>
                  <a:schemeClr val="tx1"/>
                </a:solidFill>
                <a:effectLst/>
                <a:latin typeface="+mn-lt"/>
                <a:ea typeface="+mn-ea"/>
                <a:cs typeface="+mn-cs"/>
              </a:rPr>
              <a:t>Problems with use of composite end points in cardiovascular trials: systematic review of </a:t>
            </a:r>
            <a:r>
              <a:rPr lang="en-US" sz="1200" kern="1200" dirty="0" err="1">
                <a:solidFill>
                  <a:schemeClr val="tx1"/>
                </a:solidFill>
                <a:effectLst/>
                <a:latin typeface="+mn-lt"/>
                <a:ea typeface="+mn-ea"/>
                <a:cs typeface="+mn-cs"/>
              </a:rPr>
              <a:t>randomised</a:t>
            </a:r>
            <a:r>
              <a:rPr lang="en-US" sz="1200" kern="1200" dirty="0">
                <a:solidFill>
                  <a:schemeClr val="tx1"/>
                </a:solidFill>
                <a:effectLst/>
                <a:latin typeface="+mn-lt"/>
                <a:ea typeface="+mn-ea"/>
                <a:cs typeface="+mn-cs"/>
              </a:rPr>
              <a:t> controlled trials. </a:t>
            </a:r>
            <a:r>
              <a:rPr lang="en-US" sz="1200" i="1" kern="1200" dirty="0">
                <a:solidFill>
                  <a:schemeClr val="tx1"/>
                </a:solidFill>
                <a:effectLst/>
                <a:latin typeface="+mn-lt"/>
                <a:ea typeface="+mn-ea"/>
                <a:cs typeface="+mn-cs"/>
              </a:rPr>
              <a:t>BMJ (Clinical research ed.) </a:t>
            </a:r>
            <a:r>
              <a:rPr lang="en-US" sz="1200" kern="1200" dirty="0">
                <a:solidFill>
                  <a:schemeClr val="tx1"/>
                </a:solidFill>
                <a:effectLst/>
                <a:latin typeface="+mn-lt"/>
                <a:ea typeface="+mn-ea"/>
                <a:cs typeface="+mn-cs"/>
              </a:rPr>
              <a:t>2007; </a:t>
            </a:r>
            <a:r>
              <a:rPr lang="en-US" sz="1200" b="1" kern="1200" dirty="0">
                <a:solidFill>
                  <a:schemeClr val="tx1"/>
                </a:solidFill>
                <a:effectLst/>
                <a:latin typeface="+mn-lt"/>
                <a:ea typeface="+mn-ea"/>
                <a:cs typeface="+mn-cs"/>
              </a:rPr>
              <a:t>334</a:t>
            </a:r>
            <a:r>
              <a:rPr lang="en-US" sz="1200" kern="1200" dirty="0">
                <a:solidFill>
                  <a:schemeClr val="tx1"/>
                </a:solidFill>
                <a:effectLst/>
                <a:latin typeface="+mn-lt"/>
                <a:ea typeface="+mn-ea"/>
                <a:cs typeface="+mn-cs"/>
              </a:rPr>
              <a:t>(7597): 786. </a:t>
            </a:r>
          </a:p>
          <a:p>
            <a:r>
              <a:rPr lang="en-US" sz="1200" b="1" kern="1200" dirty="0">
                <a:solidFill>
                  <a:schemeClr val="tx1"/>
                </a:solidFill>
                <a:effectLst/>
                <a:latin typeface="+mn-lt"/>
                <a:ea typeface="+mn-ea"/>
                <a:cs typeface="+mn-cs"/>
              </a:rPr>
              <a:t>[5]Hussain A, </a:t>
            </a:r>
            <a:r>
              <a:rPr lang="en-US" sz="1200" b="1" kern="1200" dirty="0" err="1">
                <a:solidFill>
                  <a:schemeClr val="tx1"/>
                </a:solidFill>
                <a:effectLst/>
                <a:latin typeface="+mn-lt"/>
                <a:ea typeface="+mn-ea"/>
                <a:cs typeface="+mn-cs"/>
              </a:rPr>
              <a:t>Misra</a:t>
            </a:r>
            <a:r>
              <a:rPr lang="en-US" sz="1200" b="1" kern="1200" dirty="0">
                <a:solidFill>
                  <a:schemeClr val="tx1"/>
                </a:solidFill>
                <a:effectLst/>
                <a:latin typeface="+mn-lt"/>
                <a:ea typeface="+mn-ea"/>
                <a:cs typeface="+mn-cs"/>
              </a:rPr>
              <a:t> A, Bozkurt B</a:t>
            </a:r>
            <a:r>
              <a:rPr lang="en-US" sz="1200" kern="1200" dirty="0">
                <a:solidFill>
                  <a:schemeClr val="tx1"/>
                </a:solidFill>
                <a:effectLst/>
                <a:latin typeface="+mn-lt"/>
                <a:ea typeface="+mn-ea"/>
                <a:cs typeface="+mn-cs"/>
              </a:rPr>
              <a:t>. Endpoints in Heart Failure Drug Development. </a:t>
            </a:r>
            <a:r>
              <a:rPr lang="en-US" sz="1200" i="1" kern="1200" dirty="0">
                <a:solidFill>
                  <a:schemeClr val="tx1"/>
                </a:solidFill>
                <a:effectLst/>
                <a:latin typeface="+mn-lt"/>
                <a:ea typeface="+mn-ea"/>
                <a:cs typeface="+mn-cs"/>
              </a:rPr>
              <a:t>Cardiac Failure Review </a:t>
            </a:r>
            <a:r>
              <a:rPr lang="en-US" sz="1200" kern="1200" dirty="0">
                <a:solidFill>
                  <a:schemeClr val="tx1"/>
                </a:solidFill>
                <a:effectLst/>
                <a:latin typeface="+mn-lt"/>
                <a:ea typeface="+mn-ea"/>
                <a:cs typeface="+mn-cs"/>
              </a:rPr>
              <a:t>2022; </a:t>
            </a:r>
            <a:r>
              <a:rPr lang="en-US" sz="1200" b="1" kern="1200" dirty="0">
                <a:solidFill>
                  <a:schemeClr val="tx1"/>
                </a:solidFill>
                <a:effectLst/>
                <a:latin typeface="+mn-lt"/>
                <a:ea typeface="+mn-ea"/>
                <a:cs typeface="+mn-cs"/>
              </a:rPr>
              <a:t>8</a:t>
            </a:r>
            <a:r>
              <a:rPr lang="en-US" sz="1200" kern="1200" dirty="0">
                <a:solidFill>
                  <a:schemeClr val="tx1"/>
                </a:solidFill>
                <a:effectLst/>
                <a:latin typeface="+mn-lt"/>
                <a:ea typeface="+mn-ea"/>
                <a:cs typeface="+mn-cs"/>
              </a:rPr>
              <a:t>: e01. </a:t>
            </a:r>
          </a:p>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half of cardiovascular trials have adopted a composite endpoint inclusive of morbidity and mortality </a:t>
            </a:r>
          </a:p>
          <a:p>
            <a:endParaRPr lang="en-US" dirty="0"/>
          </a:p>
          <a:p>
            <a:endParaRPr lang="en-US" dirty="0"/>
          </a:p>
          <a:p>
            <a:endParaRPr lang="en-US" dirty="0"/>
          </a:p>
          <a:p>
            <a:endParaRPr lang="en-US" dirty="0"/>
          </a:p>
          <a:p>
            <a:r>
              <a:rPr lang="en-US" dirty="0"/>
              <a:t>Present the paper: 15 min, following the JAMA slides of collaboration 2 class.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One sentence summary/conclusion: the difference between </a:t>
            </a:r>
            <a:r>
              <a:rPr lang="en-US" dirty="0" err="1"/>
              <a:t>covid</a:t>
            </a:r>
            <a:r>
              <a:rPr lang="en-US" dirty="0"/>
              <a:t> and AHF in terms of use of ordinal outcome is for </a:t>
            </a:r>
            <a:r>
              <a:rPr lang="en-US" dirty="0" err="1"/>
              <a:t>covid</a:t>
            </a:r>
            <a:r>
              <a:rPr lang="en-US" dirty="0"/>
              <a:t> there is a strong voice like WHO and other  association to put out some guidance.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Information about the evolution cannot be shown through our result, so need to show our literatures. (list key messages in our introduction)</a:t>
            </a:r>
          </a:p>
          <a:p>
            <a:endParaRPr lang="en-US" dirty="0"/>
          </a:p>
          <a:p>
            <a:r>
              <a:rPr lang="en-US" dirty="0"/>
              <a:t>The difference in the evolution </a:t>
            </a:r>
          </a:p>
          <a:p>
            <a:r>
              <a:rPr lang="en-US" dirty="0"/>
              <a:t>Why the use of composite endpoint is promoted so quickly.</a:t>
            </a:r>
          </a:p>
          <a:p>
            <a:endParaRPr lang="en-US" dirty="0"/>
          </a:p>
          <a:p>
            <a:r>
              <a:rPr lang="en-US" dirty="0"/>
              <a:t>Evolution of endpoints </a:t>
            </a:r>
          </a:p>
          <a:p>
            <a:r>
              <a:rPr lang="en-US" dirty="0"/>
              <a:t>Side by side (two diseases)</a:t>
            </a:r>
          </a:p>
          <a:p>
            <a:r>
              <a:rPr lang="en-US" dirty="0"/>
              <a:t>Provide context </a:t>
            </a:r>
          </a:p>
          <a:p>
            <a:endParaRPr lang="en-US" dirty="0"/>
          </a:p>
        </p:txBody>
      </p:sp>
      <p:sp>
        <p:nvSpPr>
          <p:cNvPr id="4" name="Slide Number Placeholder 3"/>
          <p:cNvSpPr>
            <a:spLocks noGrp="1"/>
          </p:cNvSpPr>
          <p:nvPr>
            <p:ph type="sldNum" sz="quarter" idx="5"/>
          </p:nvPr>
        </p:nvSpPr>
        <p:spPr/>
        <p:txBody>
          <a:bodyPr/>
          <a:lstStyle/>
          <a:p>
            <a:fld id="{2A244C8A-3E99-9F49-9017-E4C57AB53FC6}" type="slidenum">
              <a:rPr lang="en-US" smtClean="0"/>
              <a:t>7</a:t>
            </a:fld>
            <a:endParaRPr lang="en-US"/>
          </a:p>
        </p:txBody>
      </p:sp>
    </p:spTree>
    <p:extLst>
      <p:ext uri="{BB962C8B-B14F-4D97-AF65-F5344CB8AC3E}">
        <p14:creationId xmlns:p14="http://schemas.microsoft.com/office/powerpoint/2010/main" val="37753877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Myocardial Infarction</a:t>
            </a:r>
          </a:p>
          <a:p>
            <a:endParaRPr lang="en-US" dirty="0"/>
          </a:p>
          <a:p>
            <a:r>
              <a:rPr lang="en-US" dirty="0"/>
              <a:t>Simplified this slide.</a:t>
            </a:r>
          </a:p>
          <a:p>
            <a:endParaRPr lang="en-US" dirty="0"/>
          </a:p>
          <a:p>
            <a:pPr marL="342900" indent="-342900">
              <a:buFont typeface="Arial" panose="020B0604020202020204" pitchFamily="34" charset="0"/>
              <a:buChar char="•"/>
            </a:pPr>
            <a:r>
              <a:rPr lang="en-US" dirty="0">
                <a:solidFill>
                  <a:schemeClr val="tx1"/>
                </a:solidFill>
              </a:rPr>
              <a:t>PubMed - final search was conducted on May 4, 2023</a:t>
            </a:r>
          </a:p>
          <a:p>
            <a:pPr marL="342900" indent="-342900">
              <a:buFont typeface="Arial" panose="020B0604020202020204" pitchFamily="34" charset="0"/>
              <a:buChar char="•"/>
            </a:pPr>
            <a:r>
              <a:rPr lang="en-US" dirty="0">
                <a:solidFill>
                  <a:schemeClr val="tx1"/>
                </a:solidFill>
              </a:rPr>
              <a:t>3-fold identification - clinical trials, composite endpoints, and disease types </a:t>
            </a:r>
          </a:p>
          <a:p>
            <a:pPr marL="800100" lvl="1" indent="-342900">
              <a:buFont typeface="Courier New" panose="02070309020205020404" pitchFamily="49" charset="0"/>
              <a:buChar char="o"/>
            </a:pPr>
            <a:r>
              <a:rPr lang="en-US" dirty="0">
                <a:solidFill>
                  <a:schemeClr val="tx1"/>
                </a:solidFill>
              </a:rPr>
              <a:t>Clinical trials: the checkbox “Clinical Trials” in the PubMed filter of article types. </a:t>
            </a:r>
          </a:p>
          <a:p>
            <a:pPr marL="800100" lvl="1" indent="-342900">
              <a:buFont typeface="Courier New" panose="02070309020205020404" pitchFamily="49" charset="0"/>
              <a:buChar char="o"/>
            </a:pPr>
            <a:r>
              <a:rPr lang="en-US" dirty="0">
                <a:solidFill>
                  <a:schemeClr val="tx1"/>
                </a:solidFill>
              </a:rPr>
              <a:t>AHF and COVID-19 clinical trials using composite endpoints: </a:t>
            </a:r>
          </a:p>
          <a:p>
            <a:pPr marL="1200150" lvl="2" indent="-285750">
              <a:buFont typeface="Wingdings" pitchFamily="2" charset="2"/>
              <a:buChar char="Ø"/>
            </a:pPr>
            <a:r>
              <a:rPr lang="en-US" dirty="0">
                <a:solidFill>
                  <a:schemeClr val="tx1"/>
                </a:solidFill>
              </a:rPr>
              <a:t>titles and abstracts were searched for terms implying the use of composite endpoints (“composite endpoint” OR “composite” OR “multiple endpoint” OR “ordinal” OR “-free” OR “win ratio” OR “global ranking”) AND terms indicating disease types (“acute heart failure” OR “COVID- 19”). </a:t>
            </a:r>
          </a:p>
          <a:p>
            <a:pPr marL="1200150" lvl="2" indent="-285750">
              <a:buFont typeface="Wingdings" pitchFamily="2" charset="2"/>
              <a:buChar char="Ø"/>
            </a:pPr>
            <a:r>
              <a:rPr lang="en-US" dirty="0">
                <a:solidFill>
                  <a:schemeClr val="tx1"/>
                </a:solidFill>
              </a:rPr>
              <a:t>Extra terms “ordinal”, “-free” (e.g., hospital-free or ventilator-free days), “win ratio” and “global ranking” supplementary search</a:t>
            </a:r>
          </a:p>
          <a:p>
            <a:endParaRPr lang="en-US" dirty="0"/>
          </a:p>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were added to not miss studies using composite endpoints but not explicitly stating that the endpoint was a composite. </a:t>
            </a:r>
          </a:p>
          <a:p>
            <a:endParaRPr lang="en-US" dirty="0"/>
          </a:p>
          <a:p>
            <a:endParaRPr lang="en-US" dirty="0"/>
          </a:p>
          <a:p>
            <a:r>
              <a:rPr lang="en-US" dirty="0">
                <a:solidFill>
                  <a:schemeClr val="tx1"/>
                </a:solidFill>
              </a:rPr>
              <a:t>To avoid missing clinical trial papers not marked as “Clinical Trials” in PubMed and to capture AHF papers not specifically mentioning “acute heart failure”, a supplementary search was conducted not using the “Clinical Trials” checkbox but including “clinical trial” and removing disease types in the keyword search. </a:t>
            </a:r>
            <a:endParaRPr lang="en-US" dirty="0"/>
          </a:p>
          <a:p>
            <a:endParaRPr lang="en-US" dirty="0"/>
          </a:p>
          <a:p>
            <a:r>
              <a:rPr lang="en-US" dirty="0"/>
              <a:t>Data analysis can be mostly omitted</a:t>
            </a:r>
          </a:p>
        </p:txBody>
      </p:sp>
      <p:sp>
        <p:nvSpPr>
          <p:cNvPr id="4" name="Slide Number Placeholder 3"/>
          <p:cNvSpPr>
            <a:spLocks noGrp="1"/>
          </p:cNvSpPr>
          <p:nvPr>
            <p:ph type="sldNum" sz="quarter" idx="5"/>
          </p:nvPr>
        </p:nvSpPr>
        <p:spPr/>
        <p:txBody>
          <a:bodyPr/>
          <a:lstStyle/>
          <a:p>
            <a:fld id="{2A244C8A-3E99-9F49-9017-E4C57AB53FC6}" type="slidenum">
              <a:rPr lang="en-US" smtClean="0"/>
              <a:t>8</a:t>
            </a:fld>
            <a:endParaRPr lang="en-US"/>
          </a:p>
        </p:txBody>
      </p:sp>
    </p:spTree>
    <p:extLst>
      <p:ext uri="{BB962C8B-B14F-4D97-AF65-F5344CB8AC3E}">
        <p14:creationId xmlns:p14="http://schemas.microsoft.com/office/powerpoint/2010/main" val="2387141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analysis can be mostly omitted</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Papers were considered eligible if they were presenting primary results evaluating efficacy from AHF or COVID-19 clinical trials with at least one composite endpoint as either the primary or secondary outcome. </a:t>
            </a:r>
          </a:p>
          <a:p>
            <a:endParaRPr lang="en-US" dirty="0"/>
          </a:p>
          <a:p>
            <a:r>
              <a:rPr lang="en-US" dirty="0">
                <a:solidFill>
                  <a:schemeClr val="tx1"/>
                </a:solidFill>
              </a:rPr>
              <a:t>statistical type mixed mainly denotes the use of win ratio and global ranking approaches</a:t>
            </a:r>
            <a:endParaRPr lang="en-US" dirty="0"/>
          </a:p>
        </p:txBody>
      </p:sp>
      <p:sp>
        <p:nvSpPr>
          <p:cNvPr id="4" name="Slide Number Placeholder 3"/>
          <p:cNvSpPr>
            <a:spLocks noGrp="1"/>
          </p:cNvSpPr>
          <p:nvPr>
            <p:ph type="sldNum" sz="quarter" idx="5"/>
          </p:nvPr>
        </p:nvSpPr>
        <p:spPr/>
        <p:txBody>
          <a:bodyPr/>
          <a:lstStyle/>
          <a:p>
            <a:fld id="{2A244C8A-3E99-9F49-9017-E4C57AB53FC6}" type="slidenum">
              <a:rPr lang="en-US" smtClean="0"/>
              <a:t>9</a:t>
            </a:fld>
            <a:endParaRPr lang="en-US"/>
          </a:p>
        </p:txBody>
      </p:sp>
    </p:spTree>
    <p:extLst>
      <p:ext uri="{BB962C8B-B14F-4D97-AF65-F5344CB8AC3E}">
        <p14:creationId xmlns:p14="http://schemas.microsoft.com/office/powerpoint/2010/main" val="29875449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0" lang="en-US" altLang="en-US" sz="1200" b="0" i="0" u="none" strike="noStrike" cap="none" normalizeH="0" baseline="0" dirty="0">
                <a:ln>
                  <a:noFill/>
                </a:ln>
                <a:solidFill>
                  <a:srgbClr val="000000"/>
                </a:solidFill>
                <a:effectLst/>
                <a:latin typeface="Arial" panose="020B0604020202020204" pitchFamily="34" charset="0"/>
                <a:ea typeface="DengXian" panose="02010600030101010101" pitchFamily="2" charset="-122"/>
                <a:cs typeface="Arial" panose="020B0604020202020204" pitchFamily="34" charset="0"/>
              </a:rPr>
              <a:t>There are 946 publications in total with 419 from the primary search and 527 from the supplementary search. The 6 exclusion reasons are listed in a hierarchical order, with 1&gt;2&gt;...&gt;6. That is, if a paper is neither RCT (reason 1) nor related to AHF or COVID-19 (reason 2), it will be classified as "1. Not RCT". The number of papers excluded due to a specific reason is denoted as "</a:t>
            </a:r>
            <a:r>
              <a:rPr kumimoji="0" lang="en-US" altLang="en-US" sz="1200" b="0" i="0" u="none" strike="noStrike" cap="none" normalizeH="0" baseline="0" dirty="0" err="1">
                <a:ln>
                  <a:noFill/>
                </a:ln>
                <a:solidFill>
                  <a:srgbClr val="000000"/>
                </a:solidFill>
                <a:effectLst/>
                <a:latin typeface="Arial" panose="020B0604020202020204" pitchFamily="34" charset="0"/>
                <a:ea typeface="DengXian" panose="02010600030101010101" pitchFamily="2" charset="-122"/>
                <a:cs typeface="Arial" panose="020B0604020202020204" pitchFamily="34" charset="0"/>
              </a:rPr>
              <a:t>N</a:t>
            </a:r>
            <a:r>
              <a:rPr kumimoji="0" lang="en-US" altLang="en-US" sz="1200" b="0" i="0" u="none" strike="noStrike" cap="none" normalizeH="0" baseline="-30000" dirty="0" err="1">
                <a:ln>
                  <a:noFill/>
                </a:ln>
                <a:solidFill>
                  <a:srgbClr val="000000"/>
                </a:solidFill>
                <a:effectLst/>
                <a:latin typeface="Arial" panose="020B0604020202020204" pitchFamily="34" charset="0"/>
                <a:ea typeface="DengXian" panose="02010600030101010101" pitchFamily="2" charset="-122"/>
                <a:cs typeface="Arial" panose="020B0604020202020204" pitchFamily="34" charset="0"/>
              </a:rPr>
              <a:t>ex</a:t>
            </a:r>
            <a:r>
              <a:rPr kumimoji="0" lang="en-US" altLang="en-US" sz="1200" b="0" i="0" u="none" strike="noStrike" cap="none" normalizeH="0" baseline="0" dirty="0">
                <a:ln>
                  <a:noFill/>
                </a:ln>
                <a:solidFill>
                  <a:srgbClr val="000000"/>
                </a:solidFill>
                <a:effectLst/>
                <a:latin typeface="Arial" panose="020B0604020202020204" pitchFamily="34" charset="0"/>
                <a:ea typeface="DengXian" panose="02010600030101010101" pitchFamily="2" charset="-122"/>
                <a:cs typeface="Arial" panose="020B0604020202020204" pitchFamily="34" charset="0"/>
              </a:rPr>
              <a:t>" presented in the parentheses. In the end, 227 papers met inclusion criteria with 46 from AHF trials and 181 from COVID-19 trials.</a:t>
            </a:r>
            <a:endParaRPr lang="en-US" dirty="0"/>
          </a:p>
        </p:txBody>
      </p:sp>
      <p:sp>
        <p:nvSpPr>
          <p:cNvPr id="4" name="Slide Number Placeholder 3"/>
          <p:cNvSpPr>
            <a:spLocks noGrp="1"/>
          </p:cNvSpPr>
          <p:nvPr>
            <p:ph type="sldNum" sz="quarter" idx="5"/>
          </p:nvPr>
        </p:nvSpPr>
        <p:spPr/>
        <p:txBody>
          <a:bodyPr/>
          <a:lstStyle/>
          <a:p>
            <a:fld id="{2A244C8A-3E99-9F49-9017-E4C57AB53FC6}" type="slidenum">
              <a:rPr lang="en-US" smtClean="0"/>
              <a:t>10</a:t>
            </a:fld>
            <a:endParaRPr lang="en-US"/>
          </a:p>
        </p:txBody>
      </p:sp>
    </p:spTree>
    <p:extLst>
      <p:ext uri="{BB962C8B-B14F-4D97-AF65-F5344CB8AC3E}">
        <p14:creationId xmlns:p14="http://schemas.microsoft.com/office/powerpoint/2010/main" val="2028277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619569-8909-E244-B4A6-3BD6F4CDDDA3}"/>
              </a:ext>
            </a:extLst>
          </p:cNvPr>
          <p:cNvSpPr>
            <a:spLocks noGrp="1"/>
          </p:cNvSpPr>
          <p:nvPr>
            <p:ph type="ctrTitle"/>
          </p:nvPr>
        </p:nvSpPr>
        <p:spPr>
          <a:xfrm>
            <a:off x="1524000" y="1122363"/>
            <a:ext cx="9144000" cy="2387600"/>
          </a:xfrm>
        </p:spPr>
        <p:txBody>
          <a:bodyPr anchor="b"/>
          <a:lstStyle>
            <a:lvl1pPr algn="ctr">
              <a:defRPr sz="6000">
                <a:solidFill>
                  <a:schemeClr val="bg2">
                    <a:lumMod val="25000"/>
                  </a:schemeClr>
                </a:solidFill>
              </a:defRPr>
            </a:lvl1pPr>
          </a:lstStyle>
          <a:p>
            <a:r>
              <a:rPr lang="en-US" dirty="0"/>
              <a:t>Click to edit Master title style</a:t>
            </a:r>
          </a:p>
        </p:txBody>
      </p:sp>
      <p:sp>
        <p:nvSpPr>
          <p:cNvPr id="3" name="Subtitle 2">
            <a:extLst>
              <a:ext uri="{FF2B5EF4-FFF2-40B4-BE49-F238E27FC236}">
                <a16:creationId xmlns:a16="http://schemas.microsoft.com/office/drawing/2014/main" id="{48828FF5-FEB8-824E-9AB2-9C2B6EA53579}"/>
              </a:ext>
            </a:extLst>
          </p:cNvPr>
          <p:cNvSpPr>
            <a:spLocks noGrp="1"/>
          </p:cNvSpPr>
          <p:nvPr>
            <p:ph type="subTitle" idx="1"/>
          </p:nvPr>
        </p:nvSpPr>
        <p:spPr>
          <a:xfrm>
            <a:off x="1524000" y="3602038"/>
            <a:ext cx="9144000" cy="1655762"/>
          </a:xfrm>
        </p:spPr>
        <p:txBody>
          <a:bodyPr/>
          <a:lstStyle>
            <a:lvl1pPr marL="0" indent="0" algn="ctr">
              <a:buNone/>
              <a:defRPr sz="2400">
                <a:solidFill>
                  <a:schemeClr val="bg2">
                    <a:lumMod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E60F388-9733-7F41-B2EA-9261766901EB}"/>
              </a:ext>
            </a:extLst>
          </p:cNvPr>
          <p:cNvSpPr>
            <a:spLocks noGrp="1"/>
          </p:cNvSpPr>
          <p:nvPr>
            <p:ph type="dt" sz="half" idx="10"/>
          </p:nvPr>
        </p:nvSpPr>
        <p:spPr>
          <a:xfrm>
            <a:off x="838200" y="6356350"/>
            <a:ext cx="2743200" cy="365125"/>
          </a:xfrm>
          <a:prstGeom prst="rect">
            <a:avLst/>
          </a:prstGeom>
        </p:spPr>
        <p:txBody>
          <a:bodyPr/>
          <a:lstStyle>
            <a:lvl1pPr>
              <a:defRPr sz="1600"/>
            </a:lvl1pPr>
          </a:lstStyle>
          <a:p>
            <a:fld id="{2B111953-BEBC-474C-BAD1-D7FB0FBE338A}" type="datetime1">
              <a:rPr lang="en-US" smtClean="0"/>
              <a:t>9/26/24</a:t>
            </a:fld>
            <a:endParaRPr lang="en-US"/>
          </a:p>
        </p:txBody>
      </p:sp>
      <p:sp>
        <p:nvSpPr>
          <p:cNvPr id="5" name="Footer Placeholder 4">
            <a:extLst>
              <a:ext uri="{FF2B5EF4-FFF2-40B4-BE49-F238E27FC236}">
                <a16:creationId xmlns:a16="http://schemas.microsoft.com/office/drawing/2014/main" id="{A437443A-1B04-4947-B419-B87B349A0F3E}"/>
              </a:ext>
            </a:extLst>
          </p:cNvPr>
          <p:cNvSpPr>
            <a:spLocks noGrp="1"/>
          </p:cNvSpPr>
          <p:nvPr>
            <p:ph type="ftr" sz="quarter" idx="11"/>
          </p:nvPr>
        </p:nvSpPr>
        <p:spPr>
          <a:xfrm>
            <a:off x="4038600" y="6356350"/>
            <a:ext cx="4114800" cy="365125"/>
          </a:xfrm>
        </p:spPr>
        <p:txBody>
          <a:bodyPr/>
          <a:lstStyle>
            <a:lvl1pPr>
              <a:defRPr sz="1600"/>
            </a:lvl1pPr>
          </a:lstStyle>
          <a:p>
            <a:r>
              <a:rPr lang="en-US"/>
              <a:t>Simon Vandekar</a:t>
            </a:r>
          </a:p>
        </p:txBody>
      </p:sp>
      <p:sp>
        <p:nvSpPr>
          <p:cNvPr id="6" name="Slide Number Placeholder 5">
            <a:extLst>
              <a:ext uri="{FF2B5EF4-FFF2-40B4-BE49-F238E27FC236}">
                <a16:creationId xmlns:a16="http://schemas.microsoft.com/office/drawing/2014/main" id="{DAD8D44F-C34F-1D42-8FCC-C23CA95E7185}"/>
              </a:ext>
            </a:extLst>
          </p:cNvPr>
          <p:cNvSpPr>
            <a:spLocks noGrp="1"/>
          </p:cNvSpPr>
          <p:nvPr>
            <p:ph type="sldNum" sz="quarter" idx="12"/>
          </p:nvPr>
        </p:nvSpPr>
        <p:spPr/>
        <p:txBody>
          <a:bodyPr/>
          <a:lstStyle>
            <a:lvl1pPr>
              <a:defRPr sz="1600"/>
            </a:lvl1pPr>
          </a:lstStyle>
          <a:p>
            <a:fld id="{432B1062-8B11-6348-831A-4A0BC9C55C11}" type="slidenum">
              <a:rPr lang="en-US" smtClean="0"/>
              <a:pPr/>
              <a:t>‹#›</a:t>
            </a:fld>
            <a:endParaRPr lang="en-US"/>
          </a:p>
        </p:txBody>
      </p:sp>
    </p:spTree>
    <p:extLst>
      <p:ext uri="{BB962C8B-B14F-4D97-AF65-F5344CB8AC3E}">
        <p14:creationId xmlns:p14="http://schemas.microsoft.com/office/powerpoint/2010/main" val="653929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C63B6F-EBF4-4C45-8B01-25439F703EE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E3D0682-B340-AF40-BBEC-0158BA1FB638}"/>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CD2D0DF-2420-774C-A2D8-38B39DB95490}"/>
              </a:ext>
            </a:extLst>
          </p:cNvPr>
          <p:cNvSpPr>
            <a:spLocks noGrp="1"/>
          </p:cNvSpPr>
          <p:nvPr>
            <p:ph type="dt" sz="half" idx="10"/>
          </p:nvPr>
        </p:nvSpPr>
        <p:spPr>
          <a:xfrm>
            <a:off x="838200" y="6356350"/>
            <a:ext cx="2743200" cy="365125"/>
          </a:xfrm>
          <a:prstGeom prst="rect">
            <a:avLst/>
          </a:prstGeom>
        </p:spPr>
        <p:txBody>
          <a:bodyPr/>
          <a:lstStyle/>
          <a:p>
            <a:fld id="{C9CEB653-469C-EB48-B750-4BF218C29109}" type="datetime1">
              <a:rPr lang="en-US" smtClean="0"/>
              <a:t>9/26/24</a:t>
            </a:fld>
            <a:endParaRPr lang="en-US"/>
          </a:p>
        </p:txBody>
      </p:sp>
      <p:sp>
        <p:nvSpPr>
          <p:cNvPr id="5" name="Footer Placeholder 4">
            <a:extLst>
              <a:ext uri="{FF2B5EF4-FFF2-40B4-BE49-F238E27FC236}">
                <a16:creationId xmlns:a16="http://schemas.microsoft.com/office/drawing/2014/main" id="{43D814AD-58B0-7848-991B-62EDD9F1A423}"/>
              </a:ext>
            </a:extLst>
          </p:cNvPr>
          <p:cNvSpPr>
            <a:spLocks noGrp="1"/>
          </p:cNvSpPr>
          <p:nvPr>
            <p:ph type="ftr" sz="quarter" idx="11"/>
          </p:nvPr>
        </p:nvSpPr>
        <p:spPr/>
        <p:txBody>
          <a:bodyPr/>
          <a:lstStyle/>
          <a:p>
            <a:r>
              <a:rPr lang="en-US"/>
              <a:t>Simon Vandekar</a:t>
            </a:r>
          </a:p>
        </p:txBody>
      </p:sp>
      <p:sp>
        <p:nvSpPr>
          <p:cNvPr id="6" name="Slide Number Placeholder 5">
            <a:extLst>
              <a:ext uri="{FF2B5EF4-FFF2-40B4-BE49-F238E27FC236}">
                <a16:creationId xmlns:a16="http://schemas.microsoft.com/office/drawing/2014/main" id="{28B124FC-1553-3A4B-938D-03480896FD21}"/>
              </a:ext>
            </a:extLst>
          </p:cNvPr>
          <p:cNvSpPr>
            <a:spLocks noGrp="1"/>
          </p:cNvSpPr>
          <p:nvPr>
            <p:ph type="sldNum" sz="quarter" idx="12"/>
          </p:nvPr>
        </p:nvSpPr>
        <p:spPr/>
        <p:txBody>
          <a:bodyPr/>
          <a:lstStyle/>
          <a:p>
            <a:fld id="{432B1062-8B11-6348-831A-4A0BC9C55C11}" type="slidenum">
              <a:rPr lang="en-US" smtClean="0"/>
              <a:t>‹#›</a:t>
            </a:fld>
            <a:endParaRPr lang="en-US"/>
          </a:p>
        </p:txBody>
      </p:sp>
    </p:spTree>
    <p:extLst>
      <p:ext uri="{BB962C8B-B14F-4D97-AF65-F5344CB8AC3E}">
        <p14:creationId xmlns:p14="http://schemas.microsoft.com/office/powerpoint/2010/main" val="35583592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3B5C17F-6A67-5940-8EEF-9ED78B73D65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56D7E41-99DA-1F49-9BBD-D0B32C36C15C}"/>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B5BF80F-A325-A346-8FC8-68BDDFC108B2}"/>
              </a:ext>
            </a:extLst>
          </p:cNvPr>
          <p:cNvSpPr>
            <a:spLocks noGrp="1"/>
          </p:cNvSpPr>
          <p:nvPr>
            <p:ph type="dt" sz="half" idx="10"/>
          </p:nvPr>
        </p:nvSpPr>
        <p:spPr>
          <a:xfrm>
            <a:off x="838200" y="6356350"/>
            <a:ext cx="2743200" cy="365125"/>
          </a:xfrm>
          <a:prstGeom prst="rect">
            <a:avLst/>
          </a:prstGeom>
        </p:spPr>
        <p:txBody>
          <a:bodyPr/>
          <a:lstStyle/>
          <a:p>
            <a:fld id="{0BC8E25A-DD70-2A49-A09C-A6E4E4402A66}" type="datetime1">
              <a:rPr lang="en-US" smtClean="0"/>
              <a:t>9/26/24</a:t>
            </a:fld>
            <a:endParaRPr lang="en-US"/>
          </a:p>
        </p:txBody>
      </p:sp>
      <p:sp>
        <p:nvSpPr>
          <p:cNvPr id="5" name="Footer Placeholder 4">
            <a:extLst>
              <a:ext uri="{FF2B5EF4-FFF2-40B4-BE49-F238E27FC236}">
                <a16:creationId xmlns:a16="http://schemas.microsoft.com/office/drawing/2014/main" id="{1AC9D7A6-8059-3E4A-88E5-CF4714A131C2}"/>
              </a:ext>
            </a:extLst>
          </p:cNvPr>
          <p:cNvSpPr>
            <a:spLocks noGrp="1"/>
          </p:cNvSpPr>
          <p:nvPr>
            <p:ph type="ftr" sz="quarter" idx="11"/>
          </p:nvPr>
        </p:nvSpPr>
        <p:spPr/>
        <p:txBody>
          <a:bodyPr/>
          <a:lstStyle/>
          <a:p>
            <a:r>
              <a:rPr lang="en-US"/>
              <a:t>Simon Vandekar</a:t>
            </a:r>
          </a:p>
        </p:txBody>
      </p:sp>
      <p:sp>
        <p:nvSpPr>
          <p:cNvPr id="6" name="Slide Number Placeholder 5">
            <a:extLst>
              <a:ext uri="{FF2B5EF4-FFF2-40B4-BE49-F238E27FC236}">
                <a16:creationId xmlns:a16="http://schemas.microsoft.com/office/drawing/2014/main" id="{1ACE1D01-ADD2-1D46-9ACF-8C2CD72DD802}"/>
              </a:ext>
            </a:extLst>
          </p:cNvPr>
          <p:cNvSpPr>
            <a:spLocks noGrp="1"/>
          </p:cNvSpPr>
          <p:nvPr>
            <p:ph type="sldNum" sz="quarter" idx="12"/>
          </p:nvPr>
        </p:nvSpPr>
        <p:spPr/>
        <p:txBody>
          <a:bodyPr/>
          <a:lstStyle/>
          <a:p>
            <a:fld id="{432B1062-8B11-6348-831A-4A0BC9C55C11}" type="slidenum">
              <a:rPr lang="en-US" smtClean="0"/>
              <a:t>‹#›</a:t>
            </a:fld>
            <a:endParaRPr lang="en-US"/>
          </a:p>
        </p:txBody>
      </p:sp>
    </p:spTree>
    <p:extLst>
      <p:ext uri="{BB962C8B-B14F-4D97-AF65-F5344CB8AC3E}">
        <p14:creationId xmlns:p14="http://schemas.microsoft.com/office/powerpoint/2010/main" val="21989875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96CBBF-B898-4624-B87C-C9C27F49D9EE}"/>
              </a:ext>
            </a:extLst>
          </p:cNvPr>
          <p:cNvSpPr>
            <a:spLocks noGrp="1"/>
          </p:cNvSpPr>
          <p:nvPr>
            <p:ph type="title"/>
          </p:nvPr>
        </p:nvSpPr>
        <p:spPr/>
        <p:txBody>
          <a:bodyPr/>
          <a:lstStyle/>
          <a:p>
            <a:r>
              <a:rPr lang="en-US"/>
              <a:t>Click to edit Master title style</a:t>
            </a:r>
          </a:p>
        </p:txBody>
      </p:sp>
      <p:sp>
        <p:nvSpPr>
          <p:cNvPr id="5" name="Date Placeholder 4">
            <a:extLst>
              <a:ext uri="{FF2B5EF4-FFF2-40B4-BE49-F238E27FC236}">
                <a16:creationId xmlns:a16="http://schemas.microsoft.com/office/drawing/2014/main" id="{5CA9F520-0160-42BB-B5EB-28655875459A}"/>
              </a:ext>
            </a:extLst>
          </p:cNvPr>
          <p:cNvSpPr>
            <a:spLocks noGrp="1"/>
          </p:cNvSpPr>
          <p:nvPr>
            <p:ph type="dt" sz="half" idx="10"/>
          </p:nvPr>
        </p:nvSpPr>
        <p:spPr/>
        <p:txBody>
          <a:bodyPr/>
          <a:lstStyle/>
          <a:p>
            <a:fld id="{6A625CC1-4844-0841-B11B-C7D97848D56F}" type="datetime1">
              <a:rPr lang="en-US" smtClean="0"/>
              <a:t>9/26/24</a:t>
            </a:fld>
            <a:endParaRPr lang="en-US"/>
          </a:p>
        </p:txBody>
      </p:sp>
      <p:sp>
        <p:nvSpPr>
          <p:cNvPr id="6" name="Footer Placeholder 5">
            <a:extLst>
              <a:ext uri="{FF2B5EF4-FFF2-40B4-BE49-F238E27FC236}">
                <a16:creationId xmlns:a16="http://schemas.microsoft.com/office/drawing/2014/main" id="{701A3B6F-84CB-4C28-9DCE-EAEAE48962F1}"/>
              </a:ext>
            </a:extLst>
          </p:cNvPr>
          <p:cNvSpPr>
            <a:spLocks noGrp="1"/>
          </p:cNvSpPr>
          <p:nvPr>
            <p:ph type="ftr" sz="quarter" idx="11"/>
          </p:nvPr>
        </p:nvSpPr>
        <p:spPr/>
        <p:txBody>
          <a:bodyPr/>
          <a:lstStyle/>
          <a:p>
            <a:r>
              <a:rPr lang="en-US"/>
              <a:t>Simon Vandekar</a:t>
            </a:r>
          </a:p>
        </p:txBody>
      </p:sp>
      <p:sp>
        <p:nvSpPr>
          <p:cNvPr id="7" name="Slide Number Placeholder 6">
            <a:extLst>
              <a:ext uri="{FF2B5EF4-FFF2-40B4-BE49-F238E27FC236}">
                <a16:creationId xmlns:a16="http://schemas.microsoft.com/office/drawing/2014/main" id="{C8C62515-3D0D-4553-8E2C-85E88BDCD5ED}"/>
              </a:ext>
            </a:extLst>
          </p:cNvPr>
          <p:cNvSpPr>
            <a:spLocks noGrp="1"/>
          </p:cNvSpPr>
          <p:nvPr>
            <p:ph type="sldNum" sz="quarter" idx="12"/>
          </p:nvPr>
        </p:nvSpPr>
        <p:spPr/>
        <p:txBody>
          <a:bodyPr/>
          <a:lstStyle/>
          <a:p>
            <a:fld id="{3342767F-C36F-43F3-A3EC-D3C6B44B9C04}" type="slidenum">
              <a:rPr lang="en-US" smtClean="0"/>
              <a:t>‹#›</a:t>
            </a:fld>
            <a:endParaRPr lang="en-US"/>
          </a:p>
        </p:txBody>
      </p:sp>
      <p:sp>
        <p:nvSpPr>
          <p:cNvPr id="9" name="Content Placeholder 8">
            <a:extLst>
              <a:ext uri="{FF2B5EF4-FFF2-40B4-BE49-F238E27FC236}">
                <a16:creationId xmlns:a16="http://schemas.microsoft.com/office/drawing/2014/main" id="{41AE5E0F-98A9-4F28-ADEB-A5575BAFF895}"/>
              </a:ext>
            </a:extLst>
          </p:cNvPr>
          <p:cNvSpPr>
            <a:spLocks noGrp="1"/>
          </p:cNvSpPr>
          <p:nvPr>
            <p:ph sz="quarter" idx="13"/>
          </p:nvPr>
        </p:nvSpPr>
        <p:spPr>
          <a:xfrm>
            <a:off x="838200" y="2122488"/>
            <a:ext cx="5132614" cy="4083050"/>
          </a:xfrm>
        </p:spPr>
        <p:txBody>
          <a:bodyPr>
            <a:noAutofit/>
          </a:bodyPr>
          <a:lstStyle>
            <a:lvl1pPr marL="0" indent="0">
              <a:buFont typeface="Segoe UI" panose="020B0502040204020203" pitchFamily="34" charset="0"/>
              <a:buChar char=" "/>
              <a:defRPr sz="1800" b="1">
                <a:solidFill>
                  <a:schemeClr val="accent1"/>
                </a:solidFill>
              </a:defRPr>
            </a:lvl1pPr>
            <a:lvl2pPr marL="65088" indent="-65088">
              <a:spcBef>
                <a:spcPts val="1800"/>
              </a:spcBef>
              <a:spcAft>
                <a:spcPts val="600"/>
              </a:spcAft>
              <a:buFont typeface="Segoe UI" panose="020B0502040204020203" pitchFamily="34" charset="0"/>
              <a:buChar char=" "/>
              <a:defRPr sz="1600"/>
            </a:lvl2pPr>
            <a:lvl3pPr marL="571500" indent="-228600">
              <a:buClr>
                <a:schemeClr val="accent1"/>
              </a:buClr>
              <a:buFont typeface="Wingdings" panose="05000000000000000000" pitchFamily="2" charset="2"/>
              <a:buChar char="§"/>
              <a:defRPr sz="1400"/>
            </a:lvl3pPr>
            <a:lvl4pPr marL="1093788" indent="-228600">
              <a:defRPr sz="1200"/>
            </a:lvl4pPr>
            <a:lvl5pPr marL="1093788" indent="-228600">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8">
            <a:extLst>
              <a:ext uri="{FF2B5EF4-FFF2-40B4-BE49-F238E27FC236}">
                <a16:creationId xmlns:a16="http://schemas.microsoft.com/office/drawing/2014/main" id="{F9A8B0E0-E07A-49F7-B25F-4B478FADB3A8}"/>
              </a:ext>
            </a:extLst>
          </p:cNvPr>
          <p:cNvSpPr>
            <a:spLocks noGrp="1"/>
          </p:cNvSpPr>
          <p:nvPr>
            <p:ph sz="quarter" idx="14"/>
          </p:nvPr>
        </p:nvSpPr>
        <p:spPr>
          <a:xfrm>
            <a:off x="6221186" y="2122488"/>
            <a:ext cx="5132614" cy="4083050"/>
          </a:xfrm>
        </p:spPr>
        <p:txBody>
          <a:bodyPr>
            <a:noAutofit/>
          </a:bodyPr>
          <a:lstStyle>
            <a:lvl1pPr marL="0" indent="0">
              <a:buFont typeface="Segoe UI" panose="020B0502040204020203" pitchFamily="34" charset="0"/>
              <a:buChar char=" "/>
              <a:defRPr sz="1800" b="1">
                <a:solidFill>
                  <a:schemeClr val="accent1"/>
                </a:solidFill>
              </a:defRPr>
            </a:lvl1pPr>
            <a:lvl2pPr marL="65088" indent="-65088">
              <a:lnSpc>
                <a:spcPct val="150000"/>
              </a:lnSpc>
              <a:spcBef>
                <a:spcPts val="1800"/>
              </a:spcBef>
              <a:spcAft>
                <a:spcPts val="600"/>
              </a:spcAft>
              <a:buFont typeface="Segoe UI" panose="020B0502040204020203" pitchFamily="34" charset="0"/>
              <a:buChar char=" "/>
              <a:defRPr sz="1600"/>
            </a:lvl2pPr>
            <a:lvl3pPr marL="571500" indent="-228600">
              <a:buClr>
                <a:schemeClr val="accent1"/>
              </a:buClr>
              <a:buFont typeface="Wingdings" panose="05000000000000000000" pitchFamily="2" charset="2"/>
              <a:buChar char="§"/>
              <a:defRPr sz="1400"/>
            </a:lvl3pPr>
            <a:lvl4pPr marL="1093788" indent="-228600">
              <a:defRPr sz="1200"/>
            </a:lvl4pPr>
            <a:lvl5pPr marL="1093788" indent="-228600">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568979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169ED-C7C6-6A49-8351-0CEF2A0C672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591E73B-FC72-DB4F-BA39-BEC101909B3B}"/>
              </a:ext>
            </a:extLst>
          </p:cNvPr>
          <p:cNvSpPr>
            <a:spLocks noGrp="1"/>
          </p:cNvSpPr>
          <p:nvPr>
            <p:ph idx="1"/>
          </p:nvPr>
        </p:nvSpPr>
        <p:spPr>
          <a:xfrm>
            <a:off x="838200" y="1690688"/>
            <a:ext cx="10515600" cy="4351338"/>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E1866F7D-C8B7-D045-A073-50FE32E884EB}"/>
              </a:ext>
            </a:extLst>
          </p:cNvPr>
          <p:cNvSpPr>
            <a:spLocks noGrp="1"/>
          </p:cNvSpPr>
          <p:nvPr>
            <p:ph type="dt" sz="half" idx="10"/>
          </p:nvPr>
        </p:nvSpPr>
        <p:spPr>
          <a:xfrm>
            <a:off x="838200" y="6356350"/>
            <a:ext cx="2743200" cy="365125"/>
          </a:xfrm>
          <a:prstGeom prst="rect">
            <a:avLst/>
          </a:prstGeom>
        </p:spPr>
        <p:txBody>
          <a:bodyPr/>
          <a:lstStyle/>
          <a:p>
            <a:fld id="{0517CAAB-7372-144A-8ED3-13863045A87D}" type="datetime1">
              <a:rPr lang="en-US" smtClean="0"/>
              <a:t>9/26/24</a:t>
            </a:fld>
            <a:endParaRPr lang="en-US"/>
          </a:p>
        </p:txBody>
      </p:sp>
      <p:sp>
        <p:nvSpPr>
          <p:cNvPr id="5" name="Footer Placeholder 4">
            <a:extLst>
              <a:ext uri="{FF2B5EF4-FFF2-40B4-BE49-F238E27FC236}">
                <a16:creationId xmlns:a16="http://schemas.microsoft.com/office/drawing/2014/main" id="{93D98104-C6DB-F24D-9D2C-2DB3DF303694}"/>
              </a:ext>
            </a:extLst>
          </p:cNvPr>
          <p:cNvSpPr>
            <a:spLocks noGrp="1"/>
          </p:cNvSpPr>
          <p:nvPr>
            <p:ph type="ftr" sz="quarter" idx="11"/>
          </p:nvPr>
        </p:nvSpPr>
        <p:spPr/>
        <p:txBody>
          <a:bodyPr/>
          <a:lstStyle/>
          <a:p>
            <a:r>
              <a:rPr lang="en-US"/>
              <a:t>Simon Vandekar</a:t>
            </a:r>
          </a:p>
        </p:txBody>
      </p:sp>
      <p:sp>
        <p:nvSpPr>
          <p:cNvPr id="6" name="Slide Number Placeholder 5">
            <a:extLst>
              <a:ext uri="{FF2B5EF4-FFF2-40B4-BE49-F238E27FC236}">
                <a16:creationId xmlns:a16="http://schemas.microsoft.com/office/drawing/2014/main" id="{46A7E001-D790-3F4B-B41C-5AA6B4310289}"/>
              </a:ext>
            </a:extLst>
          </p:cNvPr>
          <p:cNvSpPr>
            <a:spLocks noGrp="1"/>
          </p:cNvSpPr>
          <p:nvPr>
            <p:ph type="sldNum" sz="quarter" idx="12"/>
          </p:nvPr>
        </p:nvSpPr>
        <p:spPr/>
        <p:txBody>
          <a:bodyPr/>
          <a:lstStyle/>
          <a:p>
            <a:fld id="{432B1062-8B11-6348-831A-4A0BC9C55C11}" type="slidenum">
              <a:rPr lang="en-US" smtClean="0"/>
              <a:t>‹#›</a:t>
            </a:fld>
            <a:endParaRPr lang="en-US"/>
          </a:p>
        </p:txBody>
      </p:sp>
    </p:spTree>
    <p:extLst>
      <p:ext uri="{BB962C8B-B14F-4D97-AF65-F5344CB8AC3E}">
        <p14:creationId xmlns:p14="http://schemas.microsoft.com/office/powerpoint/2010/main" val="33453117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3D67F5-F095-7B49-913F-87915E6313F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1C7D6AE-7CE3-F74A-ACD9-B5C91409856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4833A06A-AAEE-F44B-A7C6-E6748E537EB4}"/>
              </a:ext>
            </a:extLst>
          </p:cNvPr>
          <p:cNvSpPr>
            <a:spLocks noGrp="1"/>
          </p:cNvSpPr>
          <p:nvPr>
            <p:ph type="dt" sz="half" idx="10"/>
          </p:nvPr>
        </p:nvSpPr>
        <p:spPr>
          <a:xfrm>
            <a:off x="838200" y="6356350"/>
            <a:ext cx="2743200" cy="365125"/>
          </a:xfrm>
          <a:prstGeom prst="rect">
            <a:avLst/>
          </a:prstGeom>
        </p:spPr>
        <p:txBody>
          <a:bodyPr/>
          <a:lstStyle/>
          <a:p>
            <a:fld id="{7D3C5BEE-4199-9D42-8755-74F2EA2AD9C8}" type="datetime1">
              <a:rPr lang="en-US" smtClean="0"/>
              <a:t>9/26/24</a:t>
            </a:fld>
            <a:endParaRPr lang="en-US"/>
          </a:p>
        </p:txBody>
      </p:sp>
      <p:sp>
        <p:nvSpPr>
          <p:cNvPr id="5" name="Footer Placeholder 4">
            <a:extLst>
              <a:ext uri="{FF2B5EF4-FFF2-40B4-BE49-F238E27FC236}">
                <a16:creationId xmlns:a16="http://schemas.microsoft.com/office/drawing/2014/main" id="{C9B01614-0F7B-5A4B-B810-10A62622799C}"/>
              </a:ext>
            </a:extLst>
          </p:cNvPr>
          <p:cNvSpPr>
            <a:spLocks noGrp="1"/>
          </p:cNvSpPr>
          <p:nvPr>
            <p:ph type="ftr" sz="quarter" idx="11"/>
          </p:nvPr>
        </p:nvSpPr>
        <p:spPr/>
        <p:txBody>
          <a:bodyPr/>
          <a:lstStyle/>
          <a:p>
            <a:r>
              <a:rPr lang="en-US"/>
              <a:t>Simon Vandekar</a:t>
            </a:r>
          </a:p>
        </p:txBody>
      </p:sp>
      <p:sp>
        <p:nvSpPr>
          <p:cNvPr id="6" name="Slide Number Placeholder 5">
            <a:extLst>
              <a:ext uri="{FF2B5EF4-FFF2-40B4-BE49-F238E27FC236}">
                <a16:creationId xmlns:a16="http://schemas.microsoft.com/office/drawing/2014/main" id="{C9A40068-F63D-C242-A8D2-A43507564EC4}"/>
              </a:ext>
            </a:extLst>
          </p:cNvPr>
          <p:cNvSpPr>
            <a:spLocks noGrp="1"/>
          </p:cNvSpPr>
          <p:nvPr>
            <p:ph type="sldNum" sz="quarter" idx="12"/>
          </p:nvPr>
        </p:nvSpPr>
        <p:spPr/>
        <p:txBody>
          <a:bodyPr/>
          <a:lstStyle/>
          <a:p>
            <a:fld id="{432B1062-8B11-6348-831A-4A0BC9C55C11}" type="slidenum">
              <a:rPr lang="en-US" smtClean="0"/>
              <a:t>‹#›</a:t>
            </a:fld>
            <a:endParaRPr lang="en-US"/>
          </a:p>
        </p:txBody>
      </p:sp>
    </p:spTree>
    <p:extLst>
      <p:ext uri="{BB962C8B-B14F-4D97-AF65-F5344CB8AC3E}">
        <p14:creationId xmlns:p14="http://schemas.microsoft.com/office/powerpoint/2010/main" val="41122468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37AD1C-31AF-AF4E-8937-241BC7ADDA2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F8424F5-DA50-A547-BF46-48A647B9F462}"/>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AB8392F-1D89-784B-89DE-BA4741E8E4EF}"/>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51593F2-3E39-1F4C-8D57-A3120E0AAC8B}"/>
              </a:ext>
            </a:extLst>
          </p:cNvPr>
          <p:cNvSpPr>
            <a:spLocks noGrp="1"/>
          </p:cNvSpPr>
          <p:nvPr>
            <p:ph type="dt" sz="half" idx="10"/>
          </p:nvPr>
        </p:nvSpPr>
        <p:spPr>
          <a:xfrm>
            <a:off x="838200" y="6356350"/>
            <a:ext cx="2743200" cy="365125"/>
          </a:xfrm>
          <a:prstGeom prst="rect">
            <a:avLst/>
          </a:prstGeom>
        </p:spPr>
        <p:txBody>
          <a:bodyPr/>
          <a:lstStyle/>
          <a:p>
            <a:fld id="{AA0AE675-2DAB-3143-B896-3299EED60995}" type="datetime1">
              <a:rPr lang="en-US" smtClean="0"/>
              <a:t>9/26/24</a:t>
            </a:fld>
            <a:endParaRPr lang="en-US"/>
          </a:p>
        </p:txBody>
      </p:sp>
      <p:sp>
        <p:nvSpPr>
          <p:cNvPr id="6" name="Footer Placeholder 5">
            <a:extLst>
              <a:ext uri="{FF2B5EF4-FFF2-40B4-BE49-F238E27FC236}">
                <a16:creationId xmlns:a16="http://schemas.microsoft.com/office/drawing/2014/main" id="{337CE201-A019-8F4F-BA0F-42E5486AB0C9}"/>
              </a:ext>
            </a:extLst>
          </p:cNvPr>
          <p:cNvSpPr>
            <a:spLocks noGrp="1"/>
          </p:cNvSpPr>
          <p:nvPr>
            <p:ph type="ftr" sz="quarter" idx="11"/>
          </p:nvPr>
        </p:nvSpPr>
        <p:spPr/>
        <p:txBody>
          <a:bodyPr/>
          <a:lstStyle/>
          <a:p>
            <a:r>
              <a:rPr lang="en-US"/>
              <a:t>Simon Vandekar</a:t>
            </a:r>
          </a:p>
        </p:txBody>
      </p:sp>
      <p:sp>
        <p:nvSpPr>
          <p:cNvPr id="7" name="Slide Number Placeholder 6">
            <a:extLst>
              <a:ext uri="{FF2B5EF4-FFF2-40B4-BE49-F238E27FC236}">
                <a16:creationId xmlns:a16="http://schemas.microsoft.com/office/drawing/2014/main" id="{A14FC246-2DB5-2547-ADF4-633D3A235FFB}"/>
              </a:ext>
            </a:extLst>
          </p:cNvPr>
          <p:cNvSpPr>
            <a:spLocks noGrp="1"/>
          </p:cNvSpPr>
          <p:nvPr>
            <p:ph type="sldNum" sz="quarter" idx="12"/>
          </p:nvPr>
        </p:nvSpPr>
        <p:spPr/>
        <p:txBody>
          <a:bodyPr/>
          <a:lstStyle/>
          <a:p>
            <a:fld id="{432B1062-8B11-6348-831A-4A0BC9C55C11}" type="slidenum">
              <a:rPr lang="en-US" smtClean="0"/>
              <a:t>‹#›</a:t>
            </a:fld>
            <a:endParaRPr lang="en-US"/>
          </a:p>
        </p:txBody>
      </p:sp>
    </p:spTree>
    <p:extLst>
      <p:ext uri="{BB962C8B-B14F-4D97-AF65-F5344CB8AC3E}">
        <p14:creationId xmlns:p14="http://schemas.microsoft.com/office/powerpoint/2010/main" val="5735691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14F67E-FD2A-5D4A-A2FE-D24C6AC5D32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F619FBA-492C-B449-9670-B80EDB57E38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F45152E4-51E0-0D4E-8F62-24AB89609521}"/>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7FFF3EA-26D9-D446-9780-FE8C54DE2B8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05603B43-1030-CC45-A9CC-E340F4EEFF31}"/>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6062E0E-2943-6C40-ACA6-68A8759B14F0}"/>
              </a:ext>
            </a:extLst>
          </p:cNvPr>
          <p:cNvSpPr>
            <a:spLocks noGrp="1"/>
          </p:cNvSpPr>
          <p:nvPr>
            <p:ph type="dt" sz="half" idx="10"/>
          </p:nvPr>
        </p:nvSpPr>
        <p:spPr>
          <a:xfrm>
            <a:off x="838200" y="6356350"/>
            <a:ext cx="2743200" cy="365125"/>
          </a:xfrm>
          <a:prstGeom prst="rect">
            <a:avLst/>
          </a:prstGeom>
        </p:spPr>
        <p:txBody>
          <a:bodyPr/>
          <a:lstStyle/>
          <a:p>
            <a:fld id="{E105DCAF-39DD-F14B-B695-8A5C56F8B01F}" type="datetime1">
              <a:rPr lang="en-US" smtClean="0"/>
              <a:t>9/26/24</a:t>
            </a:fld>
            <a:endParaRPr lang="en-US"/>
          </a:p>
        </p:txBody>
      </p:sp>
      <p:sp>
        <p:nvSpPr>
          <p:cNvPr id="8" name="Footer Placeholder 7">
            <a:extLst>
              <a:ext uri="{FF2B5EF4-FFF2-40B4-BE49-F238E27FC236}">
                <a16:creationId xmlns:a16="http://schemas.microsoft.com/office/drawing/2014/main" id="{A5162134-514E-5849-BD21-79680682ACD9}"/>
              </a:ext>
            </a:extLst>
          </p:cNvPr>
          <p:cNvSpPr>
            <a:spLocks noGrp="1"/>
          </p:cNvSpPr>
          <p:nvPr>
            <p:ph type="ftr" sz="quarter" idx="11"/>
          </p:nvPr>
        </p:nvSpPr>
        <p:spPr/>
        <p:txBody>
          <a:bodyPr/>
          <a:lstStyle/>
          <a:p>
            <a:r>
              <a:rPr lang="en-US"/>
              <a:t>Simon Vandekar</a:t>
            </a:r>
          </a:p>
        </p:txBody>
      </p:sp>
      <p:sp>
        <p:nvSpPr>
          <p:cNvPr id="9" name="Slide Number Placeholder 8">
            <a:extLst>
              <a:ext uri="{FF2B5EF4-FFF2-40B4-BE49-F238E27FC236}">
                <a16:creationId xmlns:a16="http://schemas.microsoft.com/office/drawing/2014/main" id="{28E22AA2-8EFB-7F4E-8A84-AEBB3049771C}"/>
              </a:ext>
            </a:extLst>
          </p:cNvPr>
          <p:cNvSpPr>
            <a:spLocks noGrp="1"/>
          </p:cNvSpPr>
          <p:nvPr>
            <p:ph type="sldNum" sz="quarter" idx="12"/>
          </p:nvPr>
        </p:nvSpPr>
        <p:spPr/>
        <p:txBody>
          <a:bodyPr/>
          <a:lstStyle/>
          <a:p>
            <a:fld id="{432B1062-8B11-6348-831A-4A0BC9C55C11}" type="slidenum">
              <a:rPr lang="en-US" smtClean="0"/>
              <a:t>‹#›</a:t>
            </a:fld>
            <a:endParaRPr lang="en-US"/>
          </a:p>
        </p:txBody>
      </p:sp>
    </p:spTree>
    <p:extLst>
      <p:ext uri="{BB962C8B-B14F-4D97-AF65-F5344CB8AC3E}">
        <p14:creationId xmlns:p14="http://schemas.microsoft.com/office/powerpoint/2010/main" val="41768384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20C15-E9AC-8442-A53C-86181F06779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B8CD931-BF27-CC4C-B3D5-267B2EE14098}"/>
              </a:ext>
            </a:extLst>
          </p:cNvPr>
          <p:cNvSpPr>
            <a:spLocks noGrp="1"/>
          </p:cNvSpPr>
          <p:nvPr>
            <p:ph type="dt" sz="half" idx="10"/>
          </p:nvPr>
        </p:nvSpPr>
        <p:spPr>
          <a:xfrm>
            <a:off x="838200" y="6356350"/>
            <a:ext cx="2743200" cy="365125"/>
          </a:xfrm>
          <a:prstGeom prst="rect">
            <a:avLst/>
          </a:prstGeom>
        </p:spPr>
        <p:txBody>
          <a:bodyPr/>
          <a:lstStyle/>
          <a:p>
            <a:fld id="{7DA99F6A-8FB1-7443-8043-B90485854B00}" type="datetime1">
              <a:rPr lang="en-US" smtClean="0"/>
              <a:t>9/26/24</a:t>
            </a:fld>
            <a:endParaRPr lang="en-US"/>
          </a:p>
        </p:txBody>
      </p:sp>
      <p:sp>
        <p:nvSpPr>
          <p:cNvPr id="4" name="Footer Placeholder 3">
            <a:extLst>
              <a:ext uri="{FF2B5EF4-FFF2-40B4-BE49-F238E27FC236}">
                <a16:creationId xmlns:a16="http://schemas.microsoft.com/office/drawing/2014/main" id="{D29592A0-E52A-F547-97F6-18E08BA155D5}"/>
              </a:ext>
            </a:extLst>
          </p:cNvPr>
          <p:cNvSpPr>
            <a:spLocks noGrp="1"/>
          </p:cNvSpPr>
          <p:nvPr>
            <p:ph type="ftr" sz="quarter" idx="11"/>
          </p:nvPr>
        </p:nvSpPr>
        <p:spPr/>
        <p:txBody>
          <a:bodyPr/>
          <a:lstStyle/>
          <a:p>
            <a:r>
              <a:rPr lang="en-US"/>
              <a:t>Simon Vandekar</a:t>
            </a:r>
          </a:p>
        </p:txBody>
      </p:sp>
      <p:sp>
        <p:nvSpPr>
          <p:cNvPr id="5" name="Slide Number Placeholder 4">
            <a:extLst>
              <a:ext uri="{FF2B5EF4-FFF2-40B4-BE49-F238E27FC236}">
                <a16:creationId xmlns:a16="http://schemas.microsoft.com/office/drawing/2014/main" id="{443520D0-1E27-0E4B-B0D8-04F127294881}"/>
              </a:ext>
            </a:extLst>
          </p:cNvPr>
          <p:cNvSpPr>
            <a:spLocks noGrp="1"/>
          </p:cNvSpPr>
          <p:nvPr>
            <p:ph type="sldNum" sz="quarter" idx="12"/>
          </p:nvPr>
        </p:nvSpPr>
        <p:spPr/>
        <p:txBody>
          <a:bodyPr/>
          <a:lstStyle/>
          <a:p>
            <a:fld id="{432B1062-8B11-6348-831A-4A0BC9C55C11}" type="slidenum">
              <a:rPr lang="en-US" smtClean="0"/>
              <a:t>‹#›</a:t>
            </a:fld>
            <a:endParaRPr lang="en-US"/>
          </a:p>
        </p:txBody>
      </p:sp>
    </p:spTree>
    <p:extLst>
      <p:ext uri="{BB962C8B-B14F-4D97-AF65-F5344CB8AC3E}">
        <p14:creationId xmlns:p14="http://schemas.microsoft.com/office/powerpoint/2010/main" val="33171437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1235CA0-51C9-CC49-B500-5F48E484DA80}"/>
              </a:ext>
            </a:extLst>
          </p:cNvPr>
          <p:cNvSpPr>
            <a:spLocks noGrp="1"/>
          </p:cNvSpPr>
          <p:nvPr>
            <p:ph type="dt" sz="half" idx="10"/>
          </p:nvPr>
        </p:nvSpPr>
        <p:spPr>
          <a:xfrm>
            <a:off x="838200" y="6356350"/>
            <a:ext cx="2743200" cy="365125"/>
          </a:xfrm>
          <a:prstGeom prst="rect">
            <a:avLst/>
          </a:prstGeom>
        </p:spPr>
        <p:txBody>
          <a:bodyPr/>
          <a:lstStyle/>
          <a:p>
            <a:fld id="{71B4A3CA-A047-784D-B4A9-3BA11040146F}" type="datetime1">
              <a:rPr lang="en-US" smtClean="0"/>
              <a:t>9/26/24</a:t>
            </a:fld>
            <a:endParaRPr lang="en-US"/>
          </a:p>
        </p:txBody>
      </p:sp>
      <p:sp>
        <p:nvSpPr>
          <p:cNvPr id="3" name="Footer Placeholder 2">
            <a:extLst>
              <a:ext uri="{FF2B5EF4-FFF2-40B4-BE49-F238E27FC236}">
                <a16:creationId xmlns:a16="http://schemas.microsoft.com/office/drawing/2014/main" id="{70613813-400C-6741-BCBB-AE570621E9B7}"/>
              </a:ext>
            </a:extLst>
          </p:cNvPr>
          <p:cNvSpPr>
            <a:spLocks noGrp="1"/>
          </p:cNvSpPr>
          <p:nvPr>
            <p:ph type="ftr" sz="quarter" idx="11"/>
          </p:nvPr>
        </p:nvSpPr>
        <p:spPr/>
        <p:txBody>
          <a:bodyPr/>
          <a:lstStyle/>
          <a:p>
            <a:r>
              <a:rPr lang="en-US"/>
              <a:t>Simon Vandekar</a:t>
            </a:r>
          </a:p>
        </p:txBody>
      </p:sp>
      <p:sp>
        <p:nvSpPr>
          <p:cNvPr id="4" name="Slide Number Placeholder 3">
            <a:extLst>
              <a:ext uri="{FF2B5EF4-FFF2-40B4-BE49-F238E27FC236}">
                <a16:creationId xmlns:a16="http://schemas.microsoft.com/office/drawing/2014/main" id="{1E034214-65DD-224C-A540-E4703FE06D4A}"/>
              </a:ext>
            </a:extLst>
          </p:cNvPr>
          <p:cNvSpPr>
            <a:spLocks noGrp="1"/>
          </p:cNvSpPr>
          <p:nvPr>
            <p:ph type="sldNum" sz="quarter" idx="12"/>
          </p:nvPr>
        </p:nvSpPr>
        <p:spPr/>
        <p:txBody>
          <a:bodyPr/>
          <a:lstStyle/>
          <a:p>
            <a:fld id="{432B1062-8B11-6348-831A-4A0BC9C55C11}" type="slidenum">
              <a:rPr lang="en-US" smtClean="0"/>
              <a:t>‹#›</a:t>
            </a:fld>
            <a:endParaRPr lang="en-US"/>
          </a:p>
        </p:txBody>
      </p:sp>
    </p:spTree>
    <p:extLst>
      <p:ext uri="{BB962C8B-B14F-4D97-AF65-F5344CB8AC3E}">
        <p14:creationId xmlns:p14="http://schemas.microsoft.com/office/powerpoint/2010/main" val="38342703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F232BB-9731-C046-83AC-13D120922E6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7ED9FE6-E9D0-ED43-B9E5-15302212143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13E38BD-9B9C-1B47-A7AD-D4BCD1DB8AF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EABDEDD-3140-3348-8788-D1950DEDF367}"/>
              </a:ext>
            </a:extLst>
          </p:cNvPr>
          <p:cNvSpPr>
            <a:spLocks noGrp="1"/>
          </p:cNvSpPr>
          <p:nvPr>
            <p:ph type="dt" sz="half" idx="10"/>
          </p:nvPr>
        </p:nvSpPr>
        <p:spPr>
          <a:xfrm>
            <a:off x="838200" y="6356350"/>
            <a:ext cx="2743200" cy="365125"/>
          </a:xfrm>
          <a:prstGeom prst="rect">
            <a:avLst/>
          </a:prstGeom>
        </p:spPr>
        <p:txBody>
          <a:bodyPr/>
          <a:lstStyle/>
          <a:p>
            <a:fld id="{612DAFAC-17D3-AC43-AAA4-490157C7A304}" type="datetime1">
              <a:rPr lang="en-US" smtClean="0"/>
              <a:t>9/26/24</a:t>
            </a:fld>
            <a:endParaRPr lang="en-US"/>
          </a:p>
        </p:txBody>
      </p:sp>
      <p:sp>
        <p:nvSpPr>
          <p:cNvPr id="6" name="Footer Placeholder 5">
            <a:extLst>
              <a:ext uri="{FF2B5EF4-FFF2-40B4-BE49-F238E27FC236}">
                <a16:creationId xmlns:a16="http://schemas.microsoft.com/office/drawing/2014/main" id="{2EAB3CD9-3480-AB4E-9989-F9CAEA21F0CF}"/>
              </a:ext>
            </a:extLst>
          </p:cNvPr>
          <p:cNvSpPr>
            <a:spLocks noGrp="1"/>
          </p:cNvSpPr>
          <p:nvPr>
            <p:ph type="ftr" sz="quarter" idx="11"/>
          </p:nvPr>
        </p:nvSpPr>
        <p:spPr/>
        <p:txBody>
          <a:bodyPr/>
          <a:lstStyle/>
          <a:p>
            <a:r>
              <a:rPr lang="en-US"/>
              <a:t>Simon Vandekar</a:t>
            </a:r>
          </a:p>
        </p:txBody>
      </p:sp>
      <p:sp>
        <p:nvSpPr>
          <p:cNvPr id="7" name="Slide Number Placeholder 6">
            <a:extLst>
              <a:ext uri="{FF2B5EF4-FFF2-40B4-BE49-F238E27FC236}">
                <a16:creationId xmlns:a16="http://schemas.microsoft.com/office/drawing/2014/main" id="{80DB533B-9899-774C-A9F3-4A626EA8BF1B}"/>
              </a:ext>
            </a:extLst>
          </p:cNvPr>
          <p:cNvSpPr>
            <a:spLocks noGrp="1"/>
          </p:cNvSpPr>
          <p:nvPr>
            <p:ph type="sldNum" sz="quarter" idx="12"/>
          </p:nvPr>
        </p:nvSpPr>
        <p:spPr/>
        <p:txBody>
          <a:bodyPr/>
          <a:lstStyle/>
          <a:p>
            <a:fld id="{432B1062-8B11-6348-831A-4A0BC9C55C11}" type="slidenum">
              <a:rPr lang="en-US" smtClean="0"/>
              <a:t>‹#›</a:t>
            </a:fld>
            <a:endParaRPr lang="en-US"/>
          </a:p>
        </p:txBody>
      </p:sp>
    </p:spTree>
    <p:extLst>
      <p:ext uri="{BB962C8B-B14F-4D97-AF65-F5344CB8AC3E}">
        <p14:creationId xmlns:p14="http://schemas.microsoft.com/office/powerpoint/2010/main" val="35472757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865B1F-7409-714A-B49F-5EF1D4BAD72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99DB65E-2C8A-E840-8EB1-14E9D325DB2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B60EF12-E339-5744-BEF3-D48A545D386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A07C399-8E91-D94F-930F-2810C727C46D}"/>
              </a:ext>
            </a:extLst>
          </p:cNvPr>
          <p:cNvSpPr>
            <a:spLocks noGrp="1"/>
          </p:cNvSpPr>
          <p:nvPr>
            <p:ph type="dt" sz="half" idx="10"/>
          </p:nvPr>
        </p:nvSpPr>
        <p:spPr>
          <a:xfrm>
            <a:off x="838200" y="6356350"/>
            <a:ext cx="2743200" cy="365125"/>
          </a:xfrm>
          <a:prstGeom prst="rect">
            <a:avLst/>
          </a:prstGeom>
        </p:spPr>
        <p:txBody>
          <a:bodyPr/>
          <a:lstStyle/>
          <a:p>
            <a:fld id="{685D8D60-2812-3C4F-99F3-264BE6DDF91C}" type="datetime1">
              <a:rPr lang="en-US" smtClean="0"/>
              <a:t>9/26/24</a:t>
            </a:fld>
            <a:endParaRPr lang="en-US"/>
          </a:p>
        </p:txBody>
      </p:sp>
      <p:sp>
        <p:nvSpPr>
          <p:cNvPr id="6" name="Footer Placeholder 5">
            <a:extLst>
              <a:ext uri="{FF2B5EF4-FFF2-40B4-BE49-F238E27FC236}">
                <a16:creationId xmlns:a16="http://schemas.microsoft.com/office/drawing/2014/main" id="{E7473D3D-F942-A241-A1F3-94FCCC4EB745}"/>
              </a:ext>
            </a:extLst>
          </p:cNvPr>
          <p:cNvSpPr>
            <a:spLocks noGrp="1"/>
          </p:cNvSpPr>
          <p:nvPr>
            <p:ph type="ftr" sz="quarter" idx="11"/>
          </p:nvPr>
        </p:nvSpPr>
        <p:spPr/>
        <p:txBody>
          <a:bodyPr/>
          <a:lstStyle/>
          <a:p>
            <a:r>
              <a:rPr lang="en-US"/>
              <a:t>Simon Vandekar</a:t>
            </a:r>
          </a:p>
        </p:txBody>
      </p:sp>
      <p:sp>
        <p:nvSpPr>
          <p:cNvPr id="7" name="Slide Number Placeholder 6">
            <a:extLst>
              <a:ext uri="{FF2B5EF4-FFF2-40B4-BE49-F238E27FC236}">
                <a16:creationId xmlns:a16="http://schemas.microsoft.com/office/drawing/2014/main" id="{FEE7FA1B-9E08-264D-9673-4242914E7FC0}"/>
              </a:ext>
            </a:extLst>
          </p:cNvPr>
          <p:cNvSpPr>
            <a:spLocks noGrp="1"/>
          </p:cNvSpPr>
          <p:nvPr>
            <p:ph type="sldNum" sz="quarter" idx="12"/>
          </p:nvPr>
        </p:nvSpPr>
        <p:spPr/>
        <p:txBody>
          <a:bodyPr/>
          <a:lstStyle/>
          <a:p>
            <a:fld id="{432B1062-8B11-6348-831A-4A0BC9C55C11}" type="slidenum">
              <a:rPr lang="en-US" smtClean="0"/>
              <a:t>‹#›</a:t>
            </a:fld>
            <a:endParaRPr lang="en-US"/>
          </a:p>
        </p:txBody>
      </p:sp>
    </p:spTree>
    <p:extLst>
      <p:ext uri="{BB962C8B-B14F-4D97-AF65-F5344CB8AC3E}">
        <p14:creationId xmlns:p14="http://schemas.microsoft.com/office/powerpoint/2010/main" val="32396220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20E687B-9A32-6041-B34C-A63350198C8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E0E3F7DF-54E7-3F4D-83A1-90EFE1B5FD6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847CF53B-16B5-7F41-B8DD-FF10BF1C9C42}"/>
              </a:ext>
            </a:extLst>
          </p:cNvPr>
          <p:cNvSpPr>
            <a:spLocks noGrp="1"/>
          </p:cNvSpPr>
          <p:nvPr>
            <p:ph type="ftr" sz="quarter" idx="3"/>
          </p:nvPr>
        </p:nvSpPr>
        <p:spPr>
          <a:xfrm>
            <a:off x="460022" y="6322482"/>
            <a:ext cx="2646593" cy="365125"/>
          </a:xfrm>
          <a:prstGeom prst="rect">
            <a:avLst/>
          </a:prstGeom>
        </p:spPr>
        <p:txBody>
          <a:bodyPr vert="horz" lIns="91440" tIns="45720" rIns="91440" bIns="45720" rtlCol="0" anchor="ctr"/>
          <a:lstStyle>
            <a:lvl1pPr algn="l">
              <a:defRPr sz="1400">
                <a:solidFill>
                  <a:schemeClr val="bg1"/>
                </a:solidFill>
              </a:defRPr>
            </a:lvl1pPr>
          </a:lstStyle>
          <a:p>
            <a:r>
              <a:rPr lang="en-US"/>
              <a:t>Simon Vandekar</a:t>
            </a:r>
          </a:p>
        </p:txBody>
      </p:sp>
      <p:sp>
        <p:nvSpPr>
          <p:cNvPr id="6" name="Slide Number Placeholder 5">
            <a:extLst>
              <a:ext uri="{FF2B5EF4-FFF2-40B4-BE49-F238E27FC236}">
                <a16:creationId xmlns:a16="http://schemas.microsoft.com/office/drawing/2014/main" id="{9E09AC56-F019-1F4E-BFCB-CE7C2528F57D}"/>
              </a:ext>
            </a:extLst>
          </p:cNvPr>
          <p:cNvSpPr>
            <a:spLocks noGrp="1"/>
          </p:cNvSpPr>
          <p:nvPr>
            <p:ph type="sldNum" sz="quarter" idx="4"/>
          </p:nvPr>
        </p:nvSpPr>
        <p:spPr>
          <a:xfrm>
            <a:off x="8610600" y="6322483"/>
            <a:ext cx="2743200" cy="365125"/>
          </a:xfrm>
          <a:prstGeom prst="rect">
            <a:avLst/>
          </a:prstGeom>
        </p:spPr>
        <p:txBody>
          <a:bodyPr vert="horz" lIns="91440" tIns="45720" rIns="91440" bIns="45720" rtlCol="0" anchor="ctr"/>
          <a:lstStyle>
            <a:lvl1pPr algn="r">
              <a:defRPr sz="1400">
                <a:solidFill>
                  <a:schemeClr val="bg1"/>
                </a:solidFill>
              </a:defRPr>
            </a:lvl1pPr>
          </a:lstStyle>
          <a:p>
            <a:fld id="{432B1062-8B11-6348-831A-4A0BC9C55C11}" type="slidenum">
              <a:rPr lang="en-US" smtClean="0"/>
              <a:pPr/>
              <a:t>‹#›</a:t>
            </a:fld>
            <a:endParaRPr lang="en-US"/>
          </a:p>
        </p:txBody>
      </p:sp>
      <p:pic>
        <p:nvPicPr>
          <p:cNvPr id="7" name="Picture 6">
            <a:extLst>
              <a:ext uri="{FF2B5EF4-FFF2-40B4-BE49-F238E27FC236}">
                <a16:creationId xmlns:a16="http://schemas.microsoft.com/office/drawing/2014/main" id="{78CE6583-DA20-774A-912C-597C1760308B}"/>
              </a:ext>
            </a:extLst>
          </p:cNvPr>
          <p:cNvPicPr>
            <a:picLocks noChangeAspect="1"/>
          </p:cNvPicPr>
          <p:nvPr userDrawn="1"/>
        </p:nvPicPr>
        <p:blipFill>
          <a:blip r:embed="rId15">
            <a:extLst>
              <a:ext uri="{28A0092B-C50C-407E-A947-70E740481C1C}">
                <a14:useLocalDpi xmlns:a14="http://schemas.microsoft.com/office/drawing/2010/main" val="0"/>
              </a:ext>
            </a:extLst>
          </a:blip>
          <a:stretch>
            <a:fillRect/>
          </a:stretch>
        </p:blipFill>
        <p:spPr>
          <a:xfrm>
            <a:off x="4651248" y="6065405"/>
            <a:ext cx="2889504" cy="856699"/>
          </a:xfrm>
          <a:prstGeom prst="rect">
            <a:avLst/>
          </a:prstGeom>
        </p:spPr>
      </p:pic>
    </p:spTree>
    <p:extLst>
      <p:ext uri="{BB962C8B-B14F-4D97-AF65-F5344CB8AC3E}">
        <p14:creationId xmlns:p14="http://schemas.microsoft.com/office/powerpoint/2010/main" val="299100191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l" defTabSz="914400" rtl="0" eaLnBrk="1" latinLnBrk="0" hangingPunct="1">
        <a:lnSpc>
          <a:spcPct val="90000"/>
        </a:lnSpc>
        <a:spcBef>
          <a:spcPct val="0"/>
        </a:spcBef>
        <a:buNone/>
        <a:defRPr sz="4400" kern="1200">
          <a:solidFill>
            <a:schemeClr val="bg2">
              <a:lumMod val="25000"/>
            </a:schemeClr>
          </a:solidFill>
          <a:latin typeface="+mj-lt"/>
          <a:ea typeface="+mj-ea"/>
          <a:cs typeface="+mj-cs"/>
        </a:defRPr>
      </a:lvl1pPr>
    </p:titleStyle>
    <p:bodyStyle>
      <a:lvl1pPr marL="228600" indent="-228600" algn="l" defTabSz="914400" rtl="0" eaLnBrk="1" latinLnBrk="0" hangingPunct="1">
        <a:lnSpc>
          <a:spcPct val="90000"/>
        </a:lnSpc>
        <a:spcBef>
          <a:spcPts val="1500"/>
        </a:spcBef>
        <a:buFont typeface="Arial" panose="020B0604020202020204" pitchFamily="34" charset="0"/>
        <a:buChar char="•"/>
        <a:defRPr sz="2800" kern="1200">
          <a:solidFill>
            <a:schemeClr val="bg2">
              <a:lumMod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2">
              <a:lumMod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2">
              <a:lumMod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2">
              <a:lumMod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2">
              <a:lumMod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170.png"/></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hyperlink" Target="https://bochang.me/blog/posts/copula/" TargetMode="External"/><Relationship Id="rId5" Type="http://schemas.openxmlformats.org/officeDocument/2006/relationships/image" Target="../media/image24.png"/><Relationship Id="rId4" Type="http://schemas.openxmlformats.org/officeDocument/2006/relationships/image" Target="../media/image23.png"/></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3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hyperlink" Target="https://hudsonthames.org/a-practical-intro-to-vine-copula/#:~:text=Vine%20Copula%20Types,layer%20of%20the%20tree)%3A"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38.xml.rels><?xml version="1.0" encoding="UTF-8" standalone="yes"?>
<Relationships xmlns="http://schemas.openxmlformats.org/package/2006/relationships"><Relationship Id="rId3" Type="http://schemas.openxmlformats.org/officeDocument/2006/relationships/hyperlink" Target="https://clinicaltrials.gov/study/NCT04372628?cond=Covid19&amp;term=TREAT%20NOW&amp;rank=1" TargetMode="External"/><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4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10.jpe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634B1DB-7600-9C4C-BEE3-978B0841CFE4}"/>
              </a:ext>
            </a:extLst>
          </p:cNvPr>
          <p:cNvSpPr>
            <a:spLocks noGrp="1"/>
          </p:cNvSpPr>
          <p:nvPr>
            <p:ph type="sldNum" sz="quarter" idx="12"/>
          </p:nvPr>
        </p:nvSpPr>
        <p:spPr/>
        <p:txBody>
          <a:bodyPr/>
          <a:lstStyle/>
          <a:p>
            <a:fld id="{3342767F-C36F-43F3-A3EC-D3C6B44B9C04}" type="slidenum">
              <a:rPr lang="en-US" smtClean="0"/>
              <a:t>1</a:t>
            </a:fld>
            <a:endParaRPr lang="en-US" dirty="0"/>
          </a:p>
        </p:txBody>
      </p:sp>
      <p:sp>
        <p:nvSpPr>
          <p:cNvPr id="12" name="TextBox 11">
            <a:extLst>
              <a:ext uri="{FF2B5EF4-FFF2-40B4-BE49-F238E27FC236}">
                <a16:creationId xmlns:a16="http://schemas.microsoft.com/office/drawing/2014/main" id="{53301E32-4D12-AD49-9488-9C779CA56569}"/>
              </a:ext>
            </a:extLst>
          </p:cNvPr>
          <p:cNvSpPr txBox="1"/>
          <p:nvPr/>
        </p:nvSpPr>
        <p:spPr>
          <a:xfrm>
            <a:off x="1481136" y="4074760"/>
            <a:ext cx="5472113" cy="830997"/>
          </a:xfrm>
          <a:prstGeom prst="rect">
            <a:avLst/>
          </a:prstGeom>
          <a:noFill/>
        </p:spPr>
        <p:txBody>
          <a:bodyPr wrap="square" rtlCol="0">
            <a:spAutoFit/>
          </a:bodyPr>
          <a:lstStyle/>
          <a:p>
            <a:r>
              <a:rPr lang="en-US" sz="2400" dirty="0"/>
              <a:t>Doctoral Oral Qualifying Exam</a:t>
            </a:r>
          </a:p>
          <a:p>
            <a:r>
              <a:rPr lang="en-US" sz="2400" dirty="0"/>
              <a:t>Lan Shi, MS</a:t>
            </a:r>
          </a:p>
        </p:txBody>
      </p:sp>
      <p:sp>
        <p:nvSpPr>
          <p:cNvPr id="13" name="TextBox 12">
            <a:extLst>
              <a:ext uri="{FF2B5EF4-FFF2-40B4-BE49-F238E27FC236}">
                <a16:creationId xmlns:a16="http://schemas.microsoft.com/office/drawing/2014/main" id="{86971A7B-41EA-EB4A-85E1-EADB2BC330BE}"/>
              </a:ext>
            </a:extLst>
          </p:cNvPr>
          <p:cNvSpPr txBox="1"/>
          <p:nvPr/>
        </p:nvSpPr>
        <p:spPr>
          <a:xfrm>
            <a:off x="1395413" y="903709"/>
            <a:ext cx="9372600" cy="2585323"/>
          </a:xfrm>
          <a:prstGeom prst="rect">
            <a:avLst/>
          </a:prstGeom>
          <a:noFill/>
        </p:spPr>
        <p:txBody>
          <a:bodyPr wrap="square" rtlCol="0">
            <a:spAutoFit/>
          </a:bodyPr>
          <a:lstStyle/>
          <a:p>
            <a:r>
              <a:rPr lang="en-US" sz="5400" dirty="0"/>
              <a:t>Power Consideration for Composite Endpoint in Randomized Clinical Trials </a:t>
            </a:r>
          </a:p>
        </p:txBody>
      </p:sp>
      <p:cxnSp>
        <p:nvCxnSpPr>
          <p:cNvPr id="4" name="Straight Connector 3">
            <a:extLst>
              <a:ext uri="{FF2B5EF4-FFF2-40B4-BE49-F238E27FC236}">
                <a16:creationId xmlns:a16="http://schemas.microsoft.com/office/drawing/2014/main" id="{BD49F542-4CBD-0548-BBBC-786FB77ED1D5}"/>
              </a:ext>
            </a:extLst>
          </p:cNvPr>
          <p:cNvCxnSpPr>
            <a:cxnSpLocks/>
          </p:cNvCxnSpPr>
          <p:nvPr/>
        </p:nvCxnSpPr>
        <p:spPr>
          <a:xfrm>
            <a:off x="1524000" y="3700462"/>
            <a:ext cx="9091613" cy="0"/>
          </a:xfrm>
          <a:prstGeom prst="line">
            <a:avLst/>
          </a:prstGeom>
          <a:ln>
            <a:headEnd type="none" w="med" len="med"/>
            <a:tailEnd type="none" w="med" len="med"/>
          </a:ln>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4546006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755298A-7DD3-BC39-EEE1-1B8B67D56D77}"/>
              </a:ext>
            </a:extLst>
          </p:cNvPr>
          <p:cNvSpPr>
            <a:spLocks noGrp="1"/>
          </p:cNvSpPr>
          <p:nvPr>
            <p:ph type="sldNum" sz="quarter" idx="12"/>
          </p:nvPr>
        </p:nvSpPr>
        <p:spPr/>
        <p:txBody>
          <a:bodyPr/>
          <a:lstStyle/>
          <a:p>
            <a:fld id="{432B1062-8B11-6348-831A-4A0BC9C55C11}" type="slidenum">
              <a:rPr lang="en-US" smtClean="0"/>
              <a:t>10</a:t>
            </a:fld>
            <a:endParaRPr lang="en-US"/>
          </a:p>
        </p:txBody>
      </p:sp>
      <p:sp>
        <p:nvSpPr>
          <p:cNvPr id="2" name="Rectangle 2">
            <a:extLst>
              <a:ext uri="{FF2B5EF4-FFF2-40B4-BE49-F238E27FC236}">
                <a16:creationId xmlns:a16="http://schemas.microsoft.com/office/drawing/2014/main" id="{C4D0D479-4159-F44A-A0F9-0550F586E619}"/>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1025" name="Picture 4">
            <a:extLst>
              <a:ext uri="{FF2B5EF4-FFF2-40B4-BE49-F238E27FC236}">
                <a16:creationId xmlns:a16="http://schemas.microsoft.com/office/drawing/2014/main" id="{7A1D92D5-8B49-694B-B075-6FF0F24E1F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81605" y="1063548"/>
            <a:ext cx="3999355" cy="5035254"/>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3">
            <a:extLst>
              <a:ext uri="{FF2B5EF4-FFF2-40B4-BE49-F238E27FC236}">
                <a16:creationId xmlns:a16="http://schemas.microsoft.com/office/drawing/2014/main" id="{3DCD1D45-2F41-7F40-B152-4D2C024004C2}"/>
              </a:ext>
            </a:extLst>
          </p:cNvPr>
          <p:cNvSpPr>
            <a:spLocks noChangeArrowheads="1"/>
          </p:cNvSpPr>
          <p:nvPr/>
        </p:nvSpPr>
        <p:spPr bwMode="auto">
          <a:xfrm>
            <a:off x="508388" y="1063548"/>
            <a:ext cx="3173217"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rgbClr val="000000"/>
                </a:solidFill>
                <a:effectLst/>
                <a:latin typeface="Arial" panose="020B0604020202020204" pitchFamily="34" charset="0"/>
                <a:ea typeface="DengXian" panose="02010600030101010101" pitchFamily="2" charset="-122"/>
                <a:cs typeface="Arial" panose="020B0604020202020204" pitchFamily="34" charset="0"/>
              </a:rPr>
              <a:t>Figure 1</a:t>
            </a:r>
            <a:r>
              <a:rPr kumimoji="0" lang="en-US" altLang="en-US" sz="2000" b="0" i="0" u="none" strike="noStrike" cap="none" normalizeH="0" baseline="0" dirty="0">
                <a:ln>
                  <a:noFill/>
                </a:ln>
                <a:solidFill>
                  <a:srgbClr val="000000"/>
                </a:solidFill>
                <a:effectLst/>
                <a:latin typeface="Arial" panose="020B0604020202020204" pitchFamily="34" charset="0"/>
                <a:ea typeface="DengXian" panose="02010600030101010101" pitchFamily="2" charset="-122"/>
                <a:cs typeface="Arial" panose="020B0604020202020204" pitchFamily="34" charset="0"/>
              </a:rPr>
              <a:t>. Flow diagram for the inclusion/exclusion of clinical trial publications in our study. </a:t>
            </a: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sp>
        <p:nvSpPr>
          <p:cNvPr id="9" name="Title 1">
            <a:extLst>
              <a:ext uri="{FF2B5EF4-FFF2-40B4-BE49-F238E27FC236}">
                <a16:creationId xmlns:a16="http://schemas.microsoft.com/office/drawing/2014/main" id="{13A642AC-DD16-5043-B1E7-C2E17D6653C8}"/>
              </a:ext>
            </a:extLst>
          </p:cNvPr>
          <p:cNvSpPr txBox="1">
            <a:spLocks/>
          </p:cNvSpPr>
          <p:nvPr/>
        </p:nvSpPr>
        <p:spPr>
          <a:xfrm>
            <a:off x="273093" y="7654"/>
            <a:ext cx="6817024" cy="355534"/>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6000" kern="1200">
                <a:solidFill>
                  <a:schemeClr val="bg2">
                    <a:lumMod val="25000"/>
                  </a:schemeClr>
                </a:solidFill>
                <a:latin typeface="+mj-lt"/>
                <a:ea typeface="+mj-ea"/>
                <a:cs typeface="+mj-cs"/>
              </a:defRPr>
            </a:lvl1pPr>
          </a:lstStyle>
          <a:p>
            <a:r>
              <a:rPr lang="en-US" sz="1600" b="1" dirty="0"/>
              <a:t>Section 1: Background - Trends in Use of Composite Endpoints in Clinical Trials</a:t>
            </a:r>
          </a:p>
        </p:txBody>
      </p:sp>
      <p:cxnSp>
        <p:nvCxnSpPr>
          <p:cNvPr id="10" name="Straight Connector 9">
            <a:extLst>
              <a:ext uri="{FF2B5EF4-FFF2-40B4-BE49-F238E27FC236}">
                <a16:creationId xmlns:a16="http://schemas.microsoft.com/office/drawing/2014/main" id="{0ACDC3BA-C8BC-7641-B8B2-50480C931098}"/>
              </a:ext>
            </a:extLst>
          </p:cNvPr>
          <p:cNvCxnSpPr>
            <a:cxnSpLocks/>
          </p:cNvCxnSpPr>
          <p:nvPr/>
        </p:nvCxnSpPr>
        <p:spPr>
          <a:xfrm>
            <a:off x="395288" y="874758"/>
            <a:ext cx="9734550" cy="0"/>
          </a:xfrm>
          <a:prstGeom prst="line">
            <a:avLst/>
          </a:prstGeom>
          <a:ln>
            <a:headEnd type="none" w="med" len="med"/>
            <a:tailEnd type="none" w="med" len="med"/>
          </a:ln>
        </p:spPr>
        <p:style>
          <a:lnRef idx="3">
            <a:schemeClr val="accent3"/>
          </a:lnRef>
          <a:fillRef idx="0">
            <a:schemeClr val="accent3"/>
          </a:fillRef>
          <a:effectRef idx="2">
            <a:schemeClr val="accent3"/>
          </a:effectRef>
          <a:fontRef idx="minor">
            <a:schemeClr val="tx1"/>
          </a:fontRef>
        </p:style>
      </p:cxnSp>
      <p:sp>
        <p:nvSpPr>
          <p:cNvPr id="11" name="Content Placeholder 2">
            <a:extLst>
              <a:ext uri="{FF2B5EF4-FFF2-40B4-BE49-F238E27FC236}">
                <a16:creationId xmlns:a16="http://schemas.microsoft.com/office/drawing/2014/main" id="{63563D8D-DE01-C146-8082-C85489C2DBAF}"/>
              </a:ext>
            </a:extLst>
          </p:cNvPr>
          <p:cNvSpPr txBox="1">
            <a:spLocks/>
          </p:cNvSpPr>
          <p:nvPr/>
        </p:nvSpPr>
        <p:spPr>
          <a:xfrm>
            <a:off x="395288" y="390207"/>
            <a:ext cx="6258730" cy="72008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5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sz="2600" b="1" dirty="0">
                <a:solidFill>
                  <a:schemeClr val="tx1"/>
                </a:solidFill>
              </a:rPr>
              <a:t>1.3 </a:t>
            </a:r>
            <a:r>
              <a:rPr lang="en-US" sz="2800" b="1" dirty="0">
                <a:solidFill>
                  <a:schemeClr val="tx1"/>
                </a:solidFill>
              </a:rPr>
              <a:t>Results</a:t>
            </a:r>
          </a:p>
          <a:p>
            <a:endParaRPr lang="en-US" sz="2600" b="1" dirty="0">
              <a:solidFill>
                <a:schemeClr val="tx1"/>
              </a:solidFill>
            </a:endParaRPr>
          </a:p>
        </p:txBody>
      </p:sp>
    </p:spTree>
    <p:extLst>
      <p:ext uri="{BB962C8B-B14F-4D97-AF65-F5344CB8AC3E}">
        <p14:creationId xmlns:p14="http://schemas.microsoft.com/office/powerpoint/2010/main" val="34445645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0F6C76B3-24D7-EB4C-ABA3-7AFE50958E29}"/>
              </a:ext>
            </a:extLst>
          </p:cNvPr>
          <p:cNvPicPr>
            <a:picLocks noChangeAspect="1"/>
          </p:cNvPicPr>
          <p:nvPr/>
        </p:nvPicPr>
        <p:blipFill rotWithShape="1">
          <a:blip r:embed="rId3"/>
          <a:srcRect t="-1" b="45070"/>
          <a:stretch/>
        </p:blipFill>
        <p:spPr>
          <a:xfrm>
            <a:off x="2284377" y="960055"/>
            <a:ext cx="4263622" cy="4859572"/>
          </a:xfrm>
          <a:prstGeom prst="rect">
            <a:avLst/>
          </a:prstGeom>
        </p:spPr>
      </p:pic>
      <p:sp>
        <p:nvSpPr>
          <p:cNvPr id="4" name="Slide Number Placeholder 3">
            <a:extLst>
              <a:ext uri="{FF2B5EF4-FFF2-40B4-BE49-F238E27FC236}">
                <a16:creationId xmlns:a16="http://schemas.microsoft.com/office/drawing/2014/main" id="{3755298A-7DD3-BC39-EEE1-1B8B67D56D77}"/>
              </a:ext>
            </a:extLst>
          </p:cNvPr>
          <p:cNvSpPr>
            <a:spLocks noGrp="1"/>
          </p:cNvSpPr>
          <p:nvPr>
            <p:ph type="sldNum" sz="quarter" idx="12"/>
          </p:nvPr>
        </p:nvSpPr>
        <p:spPr/>
        <p:txBody>
          <a:bodyPr/>
          <a:lstStyle/>
          <a:p>
            <a:fld id="{432B1062-8B11-6348-831A-4A0BC9C55C11}" type="slidenum">
              <a:rPr lang="en-US" smtClean="0"/>
              <a:t>11</a:t>
            </a:fld>
            <a:endParaRPr lang="en-US"/>
          </a:p>
        </p:txBody>
      </p:sp>
      <p:sp>
        <p:nvSpPr>
          <p:cNvPr id="2" name="Rectangle 2">
            <a:extLst>
              <a:ext uri="{FF2B5EF4-FFF2-40B4-BE49-F238E27FC236}">
                <a16:creationId xmlns:a16="http://schemas.microsoft.com/office/drawing/2014/main" id="{C4D0D479-4159-F44A-A0F9-0550F586E619}"/>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3">
            <a:extLst>
              <a:ext uri="{FF2B5EF4-FFF2-40B4-BE49-F238E27FC236}">
                <a16:creationId xmlns:a16="http://schemas.microsoft.com/office/drawing/2014/main" id="{5B7E0A5F-CCDA-1041-A119-975641F78632}"/>
              </a:ext>
            </a:extLst>
          </p:cNvPr>
          <p:cNvSpPr>
            <a:spLocks noChangeArrowheads="1"/>
          </p:cNvSpPr>
          <p:nvPr/>
        </p:nvSpPr>
        <p:spPr bwMode="auto">
          <a:xfrm>
            <a:off x="273093" y="990599"/>
            <a:ext cx="2206346" cy="2554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altLang="en-US" sz="2000" b="1" dirty="0">
                <a:solidFill>
                  <a:srgbClr val="000000"/>
                </a:solidFill>
                <a:latin typeface="Arial" panose="020B0604020202020204" pitchFamily="34" charset="0"/>
                <a:ea typeface="DengXian" panose="02010600030101010101" pitchFamily="2" charset="-122"/>
                <a:cs typeface="Arial" panose="020B0604020202020204" pitchFamily="34" charset="0"/>
              </a:rPr>
              <a:t>Table 1. </a:t>
            </a:r>
            <a:r>
              <a:rPr lang="en-US" altLang="en-US" sz="2000" dirty="0">
                <a:solidFill>
                  <a:srgbClr val="000000"/>
                </a:solidFill>
                <a:latin typeface="Arial" panose="020B0604020202020204" pitchFamily="34" charset="0"/>
                <a:ea typeface="DengXian" panose="02010600030101010101" pitchFamily="2" charset="-122"/>
                <a:cs typeface="Arial" panose="020B0604020202020204" pitchFamily="34" charset="0"/>
              </a:rPr>
              <a:t>Descriptive statistics of the use of composite endpoints in AHF and COVID-19 trials</a:t>
            </a:r>
          </a:p>
          <a:p>
            <a:pPr eaLnBrk="0" fontAlgn="base" hangingPunct="0">
              <a:spcBef>
                <a:spcPct val="0"/>
              </a:spcBef>
              <a:spcAft>
                <a:spcPct val="0"/>
              </a:spcAft>
            </a:pPr>
            <a:endParaRPr lang="en-US" altLang="en-US" sz="2000" dirty="0">
              <a:solidFill>
                <a:srgbClr val="000000"/>
              </a:solidFill>
              <a:latin typeface="Arial" panose="020B0604020202020204" pitchFamily="34" charset="0"/>
              <a:ea typeface="DengXian" panose="02010600030101010101" pitchFamily="2" charset="-122"/>
              <a:cs typeface="Arial" panose="020B0604020202020204" pitchFamily="34" charset="0"/>
            </a:endParaRPr>
          </a:p>
        </p:txBody>
      </p:sp>
      <p:pic>
        <p:nvPicPr>
          <p:cNvPr id="14" name="Picture 13">
            <a:extLst>
              <a:ext uri="{FF2B5EF4-FFF2-40B4-BE49-F238E27FC236}">
                <a16:creationId xmlns:a16="http://schemas.microsoft.com/office/drawing/2014/main" id="{D7246428-8576-2447-8E99-579EC36967BE}"/>
              </a:ext>
            </a:extLst>
          </p:cNvPr>
          <p:cNvPicPr>
            <a:picLocks noChangeAspect="1"/>
          </p:cNvPicPr>
          <p:nvPr/>
        </p:nvPicPr>
        <p:blipFill rotWithShape="1">
          <a:blip r:embed="rId3"/>
          <a:srcRect t="72980"/>
          <a:stretch/>
        </p:blipFill>
        <p:spPr>
          <a:xfrm>
            <a:off x="6489224" y="960055"/>
            <a:ext cx="4263622" cy="2390385"/>
          </a:xfrm>
          <a:prstGeom prst="rect">
            <a:avLst/>
          </a:prstGeom>
        </p:spPr>
      </p:pic>
      <p:sp>
        <p:nvSpPr>
          <p:cNvPr id="15" name="Title 1">
            <a:extLst>
              <a:ext uri="{FF2B5EF4-FFF2-40B4-BE49-F238E27FC236}">
                <a16:creationId xmlns:a16="http://schemas.microsoft.com/office/drawing/2014/main" id="{395613D3-9C45-544A-8882-FE4A9FC84EBE}"/>
              </a:ext>
            </a:extLst>
          </p:cNvPr>
          <p:cNvSpPr txBox="1">
            <a:spLocks/>
          </p:cNvSpPr>
          <p:nvPr/>
        </p:nvSpPr>
        <p:spPr>
          <a:xfrm>
            <a:off x="273093" y="7654"/>
            <a:ext cx="6817024" cy="355534"/>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6000" kern="1200">
                <a:solidFill>
                  <a:schemeClr val="bg2">
                    <a:lumMod val="25000"/>
                  </a:schemeClr>
                </a:solidFill>
                <a:latin typeface="+mj-lt"/>
                <a:ea typeface="+mj-ea"/>
                <a:cs typeface="+mj-cs"/>
              </a:defRPr>
            </a:lvl1pPr>
          </a:lstStyle>
          <a:p>
            <a:r>
              <a:rPr lang="en-US" sz="1600" b="1" dirty="0"/>
              <a:t>Section 1: Background - Trends in Use of Composite Endpoints in Clinical Trials</a:t>
            </a:r>
          </a:p>
        </p:txBody>
      </p:sp>
      <p:cxnSp>
        <p:nvCxnSpPr>
          <p:cNvPr id="16" name="Straight Connector 15">
            <a:extLst>
              <a:ext uri="{FF2B5EF4-FFF2-40B4-BE49-F238E27FC236}">
                <a16:creationId xmlns:a16="http://schemas.microsoft.com/office/drawing/2014/main" id="{5E85412A-EE9E-1141-BDB8-8B33DE69EE1E}"/>
              </a:ext>
            </a:extLst>
          </p:cNvPr>
          <p:cNvCxnSpPr>
            <a:cxnSpLocks/>
          </p:cNvCxnSpPr>
          <p:nvPr/>
        </p:nvCxnSpPr>
        <p:spPr>
          <a:xfrm>
            <a:off x="395288" y="874758"/>
            <a:ext cx="9734550" cy="0"/>
          </a:xfrm>
          <a:prstGeom prst="line">
            <a:avLst/>
          </a:prstGeom>
          <a:ln>
            <a:headEnd type="none" w="med" len="med"/>
            <a:tailEnd type="none" w="med" len="med"/>
          </a:ln>
        </p:spPr>
        <p:style>
          <a:lnRef idx="3">
            <a:schemeClr val="accent3"/>
          </a:lnRef>
          <a:fillRef idx="0">
            <a:schemeClr val="accent3"/>
          </a:fillRef>
          <a:effectRef idx="2">
            <a:schemeClr val="accent3"/>
          </a:effectRef>
          <a:fontRef idx="minor">
            <a:schemeClr val="tx1"/>
          </a:fontRef>
        </p:style>
      </p:cxnSp>
      <p:sp>
        <p:nvSpPr>
          <p:cNvPr id="17" name="Content Placeholder 2">
            <a:extLst>
              <a:ext uri="{FF2B5EF4-FFF2-40B4-BE49-F238E27FC236}">
                <a16:creationId xmlns:a16="http://schemas.microsoft.com/office/drawing/2014/main" id="{75305D6B-7B51-5D4B-BB01-06E6A44DE9F8}"/>
              </a:ext>
            </a:extLst>
          </p:cNvPr>
          <p:cNvSpPr txBox="1">
            <a:spLocks/>
          </p:cNvSpPr>
          <p:nvPr/>
        </p:nvSpPr>
        <p:spPr>
          <a:xfrm>
            <a:off x="395288" y="390207"/>
            <a:ext cx="6258730" cy="72008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5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sz="2600" b="1" dirty="0">
                <a:solidFill>
                  <a:schemeClr val="tx1"/>
                </a:solidFill>
              </a:rPr>
              <a:t>1.3 </a:t>
            </a:r>
            <a:r>
              <a:rPr lang="en-US" sz="2800" b="1" dirty="0">
                <a:solidFill>
                  <a:schemeClr val="tx1"/>
                </a:solidFill>
              </a:rPr>
              <a:t>Results (Cont.)</a:t>
            </a:r>
          </a:p>
          <a:p>
            <a:endParaRPr lang="en-US" sz="2600" b="1" dirty="0">
              <a:solidFill>
                <a:schemeClr val="tx1"/>
              </a:solidFill>
            </a:endParaRPr>
          </a:p>
        </p:txBody>
      </p:sp>
      <p:sp>
        <p:nvSpPr>
          <p:cNvPr id="20" name="Donut 19">
            <a:extLst>
              <a:ext uri="{FF2B5EF4-FFF2-40B4-BE49-F238E27FC236}">
                <a16:creationId xmlns:a16="http://schemas.microsoft.com/office/drawing/2014/main" id="{6DDB61AE-6BB6-7C49-BBAC-75B20AE640BC}"/>
              </a:ext>
            </a:extLst>
          </p:cNvPr>
          <p:cNvSpPr/>
          <p:nvPr/>
        </p:nvSpPr>
        <p:spPr>
          <a:xfrm>
            <a:off x="5538650" y="3800899"/>
            <a:ext cx="667657" cy="332262"/>
          </a:xfrm>
          <a:prstGeom prst="donut">
            <a:avLst>
              <a:gd name="adj" fmla="val 3831"/>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 name="Donut 20">
            <a:extLst>
              <a:ext uri="{FF2B5EF4-FFF2-40B4-BE49-F238E27FC236}">
                <a16:creationId xmlns:a16="http://schemas.microsoft.com/office/drawing/2014/main" id="{D51AB0B7-4E8E-4143-B0C3-D14847996B99}"/>
              </a:ext>
            </a:extLst>
          </p:cNvPr>
          <p:cNvSpPr/>
          <p:nvPr/>
        </p:nvSpPr>
        <p:spPr>
          <a:xfrm>
            <a:off x="5538649" y="5179757"/>
            <a:ext cx="667657" cy="332262"/>
          </a:xfrm>
          <a:prstGeom prst="donut">
            <a:avLst>
              <a:gd name="adj" fmla="val 3831"/>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Donut 21">
            <a:extLst>
              <a:ext uri="{FF2B5EF4-FFF2-40B4-BE49-F238E27FC236}">
                <a16:creationId xmlns:a16="http://schemas.microsoft.com/office/drawing/2014/main" id="{13086C3A-2670-9948-9DD6-858C35B8BABB}"/>
              </a:ext>
            </a:extLst>
          </p:cNvPr>
          <p:cNvSpPr/>
          <p:nvPr/>
        </p:nvSpPr>
        <p:spPr>
          <a:xfrm>
            <a:off x="9801553" y="1444828"/>
            <a:ext cx="667657" cy="332262"/>
          </a:xfrm>
          <a:prstGeom prst="donut">
            <a:avLst>
              <a:gd name="adj" fmla="val 3831"/>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TextBox 4">
            <a:extLst>
              <a:ext uri="{FF2B5EF4-FFF2-40B4-BE49-F238E27FC236}">
                <a16:creationId xmlns:a16="http://schemas.microsoft.com/office/drawing/2014/main" id="{91616206-98AF-3744-BB84-C77FC9B48DE0}"/>
              </a:ext>
            </a:extLst>
          </p:cNvPr>
          <p:cNvSpPr txBox="1"/>
          <p:nvPr/>
        </p:nvSpPr>
        <p:spPr>
          <a:xfrm>
            <a:off x="6848446" y="3528411"/>
            <a:ext cx="4618389" cy="2616101"/>
          </a:xfrm>
          <a:prstGeom prst="rect">
            <a:avLst/>
          </a:prstGeom>
          <a:noFill/>
        </p:spPr>
        <p:txBody>
          <a:bodyPr wrap="square" rtlCol="0">
            <a:spAutoFit/>
          </a:bodyPr>
          <a:lstStyle/>
          <a:p>
            <a:r>
              <a:rPr lang="en-US" sz="2000" b="1" dirty="0"/>
              <a:t>Results</a:t>
            </a:r>
          </a:p>
          <a:p>
            <a:pPr marL="285750" indent="-285750">
              <a:buFont typeface="Arial" panose="020B0604020202020204" pitchFamily="34" charset="0"/>
              <a:buChar char="•"/>
            </a:pPr>
            <a:r>
              <a:rPr lang="en-US" sz="1600" dirty="0"/>
              <a:t>COVID-19 trials were more likely to include multiple composite endpoints than AHF trials</a:t>
            </a:r>
          </a:p>
          <a:p>
            <a:pPr marL="285750" indent="-285750">
              <a:buFont typeface="Arial" panose="020B0604020202020204" pitchFamily="34" charset="0"/>
              <a:buChar char="•"/>
            </a:pPr>
            <a:r>
              <a:rPr lang="en-US" sz="1600" dirty="0"/>
              <a:t>COVID-19 trials were more likely to include PROs in the primary composite endpoints </a:t>
            </a:r>
          </a:p>
          <a:p>
            <a:pPr marL="285750" indent="-285750">
              <a:buFont typeface="Arial" panose="020B0604020202020204" pitchFamily="34" charset="0"/>
              <a:buChar char="•"/>
            </a:pPr>
            <a:r>
              <a:rPr lang="en-US" sz="1600" dirty="0"/>
              <a:t>AHF trials predominantly used time-to-event composite endpoints whereas COVID-19 trials were much more likely to use ordinal composite endpoints with more diversity in statistical types </a:t>
            </a:r>
          </a:p>
          <a:p>
            <a:pPr marL="285750" indent="-285750">
              <a:buFont typeface="Arial" panose="020B0604020202020204" pitchFamily="34" charset="0"/>
              <a:buChar char="•"/>
            </a:pPr>
            <a:endParaRPr lang="en-US" sz="1600" dirty="0"/>
          </a:p>
        </p:txBody>
      </p:sp>
    </p:spTree>
    <p:extLst>
      <p:ext uri="{BB962C8B-B14F-4D97-AF65-F5344CB8AC3E}">
        <p14:creationId xmlns:p14="http://schemas.microsoft.com/office/powerpoint/2010/main" val="3071411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1"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dissolve">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1"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dissolve">
                                      <p:cBhvr>
                                        <p:cTn id="12" dur="500"/>
                                        <p:tgtEl>
                                          <p:spTgt spid="21"/>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1" nodeType="click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dissolve">
                                      <p:cBhvr>
                                        <p:cTn id="1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1" animBg="1"/>
      <p:bldP spid="21" grpId="1" animBg="1"/>
      <p:bldP spid="22" grpId="1"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755298A-7DD3-BC39-EEE1-1B8B67D56D77}"/>
              </a:ext>
            </a:extLst>
          </p:cNvPr>
          <p:cNvSpPr>
            <a:spLocks noGrp="1"/>
          </p:cNvSpPr>
          <p:nvPr>
            <p:ph type="sldNum" sz="quarter" idx="12"/>
          </p:nvPr>
        </p:nvSpPr>
        <p:spPr/>
        <p:txBody>
          <a:bodyPr/>
          <a:lstStyle/>
          <a:p>
            <a:fld id="{432B1062-8B11-6348-831A-4A0BC9C55C11}" type="slidenum">
              <a:rPr lang="en-US" smtClean="0"/>
              <a:t>12</a:t>
            </a:fld>
            <a:endParaRPr lang="en-US"/>
          </a:p>
        </p:txBody>
      </p:sp>
      <p:sp>
        <p:nvSpPr>
          <p:cNvPr id="2" name="Rectangle 2">
            <a:extLst>
              <a:ext uri="{FF2B5EF4-FFF2-40B4-BE49-F238E27FC236}">
                <a16:creationId xmlns:a16="http://schemas.microsoft.com/office/drawing/2014/main" id="{C4D0D479-4159-F44A-A0F9-0550F586E619}"/>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3" name="Rectangle 3">
            <a:extLst>
              <a:ext uri="{FF2B5EF4-FFF2-40B4-BE49-F238E27FC236}">
                <a16:creationId xmlns:a16="http://schemas.microsoft.com/office/drawing/2014/main" id="{3DCD1D45-2F41-7F40-B152-4D2C024004C2}"/>
              </a:ext>
            </a:extLst>
          </p:cNvPr>
          <p:cNvSpPr>
            <a:spLocks noChangeArrowheads="1"/>
          </p:cNvSpPr>
          <p:nvPr/>
        </p:nvSpPr>
        <p:spPr bwMode="auto">
          <a:xfrm>
            <a:off x="489751" y="4999892"/>
            <a:ext cx="11477624"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kumimoji="0" lang="en-US" altLang="en-US" sz="2000" b="1" i="0" u="none" strike="noStrike" cap="none" normalizeH="0" baseline="0" dirty="0">
                <a:ln>
                  <a:noFill/>
                </a:ln>
                <a:solidFill>
                  <a:srgbClr val="000000"/>
                </a:solidFill>
                <a:effectLst/>
                <a:latin typeface="Arial" panose="020B0604020202020204" pitchFamily="34" charset="0"/>
                <a:ea typeface="DengXian" panose="02010600030101010101" pitchFamily="2" charset="-122"/>
                <a:cs typeface="Arial" panose="020B0604020202020204" pitchFamily="34" charset="0"/>
              </a:rPr>
              <a:t>Figure 2</a:t>
            </a:r>
            <a:r>
              <a:rPr lang="en-US" altLang="en-US" sz="2000" dirty="0">
                <a:solidFill>
                  <a:srgbClr val="000000"/>
                </a:solidFill>
                <a:latin typeface="Arial" panose="020B0604020202020204" pitchFamily="34" charset="0"/>
                <a:ea typeface="DengXian" panose="02010600030101010101" pitchFamily="2" charset="-122"/>
                <a:cs typeface="Arial" panose="020B0604020202020204" pitchFamily="34" charset="0"/>
              </a:rPr>
              <a:t>. Distribution of (a) composition type and (b) statistical type of the primary composite endpoints summarized over publication years for AHF trials (≤2010, 2011-2015, 2016-2019 and ≥2020) and COVID-19 trials (2020-2023).</a:t>
            </a:r>
          </a:p>
        </p:txBody>
      </p:sp>
      <p:sp>
        <p:nvSpPr>
          <p:cNvPr id="8" name="Rectangle 2">
            <a:extLst>
              <a:ext uri="{FF2B5EF4-FFF2-40B4-BE49-F238E27FC236}">
                <a16:creationId xmlns:a16="http://schemas.microsoft.com/office/drawing/2014/main" id="{182D1802-0DB0-7145-AC71-03C2C74915FC}"/>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pic>
        <p:nvPicPr>
          <p:cNvPr id="2049" name="Picture 1">
            <a:extLst>
              <a:ext uri="{FF2B5EF4-FFF2-40B4-BE49-F238E27FC236}">
                <a16:creationId xmlns:a16="http://schemas.microsoft.com/office/drawing/2014/main" id="{6B45D3BF-31A7-B74D-8477-6439B2E980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745" b="50430"/>
          <a:stretch>
            <a:fillRect/>
          </a:stretch>
        </p:blipFill>
        <p:spPr bwMode="auto">
          <a:xfrm>
            <a:off x="391277" y="1050732"/>
            <a:ext cx="5252286" cy="3355628"/>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3">
            <a:extLst>
              <a:ext uri="{FF2B5EF4-FFF2-40B4-BE49-F238E27FC236}">
                <a16:creationId xmlns:a16="http://schemas.microsoft.com/office/drawing/2014/main" id="{2DE6BD99-C99C-C744-9037-1661EA09BC6F}"/>
              </a:ext>
            </a:extLst>
          </p:cNvPr>
          <p:cNvSpPr>
            <a:spLocks noChangeArrowheads="1"/>
          </p:cNvSpPr>
          <p:nvPr/>
        </p:nvSpPr>
        <p:spPr bwMode="auto">
          <a:xfrm>
            <a:off x="2107406" y="4643722"/>
            <a:ext cx="172878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Arial" panose="020B0604020202020204" pitchFamily="34" charset="0"/>
                <a:ea typeface="DengXian" panose="02010600030101010101" pitchFamily="2" charset="-122"/>
                <a:cs typeface="Arial" panose="020B0604020202020204" pitchFamily="34" charset="0"/>
              </a:rPr>
              <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2" name="Picture 11">
            <a:extLst>
              <a:ext uri="{FF2B5EF4-FFF2-40B4-BE49-F238E27FC236}">
                <a16:creationId xmlns:a16="http://schemas.microsoft.com/office/drawing/2014/main" id="{873675AD-C740-BF42-948E-E1CC13486223}"/>
              </a:ext>
            </a:extLst>
          </p:cNvPr>
          <p:cNvPicPr/>
          <p:nvPr/>
        </p:nvPicPr>
        <p:blipFill rotWithShape="1">
          <a:blip r:embed="rId3">
            <a:extLst>
              <a:ext uri="{28A0092B-C50C-407E-A947-70E740481C1C}">
                <a14:useLocalDpi xmlns:a14="http://schemas.microsoft.com/office/drawing/2010/main" val="0"/>
              </a:ext>
            </a:extLst>
          </a:blip>
          <a:srcRect t="50315"/>
          <a:stretch/>
        </p:blipFill>
        <p:spPr bwMode="auto">
          <a:xfrm>
            <a:off x="5957886" y="927971"/>
            <a:ext cx="5557838" cy="3516282"/>
          </a:xfrm>
          <a:prstGeom prst="rect">
            <a:avLst/>
          </a:prstGeom>
          <a:ln>
            <a:noFill/>
          </a:ln>
          <a:extLst>
            <a:ext uri="{53640926-AAD7-44D8-BBD7-CCE9431645EC}">
              <a14:shadowObscured xmlns:a14="http://schemas.microsoft.com/office/drawing/2010/main"/>
            </a:ext>
          </a:extLst>
        </p:spPr>
      </p:pic>
      <p:sp>
        <p:nvSpPr>
          <p:cNvPr id="13" name="Rectangle 3">
            <a:extLst>
              <a:ext uri="{FF2B5EF4-FFF2-40B4-BE49-F238E27FC236}">
                <a16:creationId xmlns:a16="http://schemas.microsoft.com/office/drawing/2014/main" id="{E70CDD26-4E96-9F4C-A8B0-1AFBE6E62EDD}"/>
              </a:ext>
            </a:extLst>
          </p:cNvPr>
          <p:cNvSpPr>
            <a:spLocks noChangeArrowheads="1"/>
          </p:cNvSpPr>
          <p:nvPr/>
        </p:nvSpPr>
        <p:spPr bwMode="auto">
          <a:xfrm>
            <a:off x="8053388" y="4643722"/>
            <a:ext cx="172878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Arial" panose="020B0604020202020204" pitchFamily="34" charset="0"/>
                <a:ea typeface="DengXian" panose="02010600030101010101" pitchFamily="2" charset="-122"/>
                <a:cs typeface="Arial" panose="020B0604020202020204" pitchFamily="34" charset="0"/>
              </a:rPr>
              <a:t>(b)</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4" name="Title 1">
            <a:extLst>
              <a:ext uri="{FF2B5EF4-FFF2-40B4-BE49-F238E27FC236}">
                <a16:creationId xmlns:a16="http://schemas.microsoft.com/office/drawing/2014/main" id="{BDA3C750-EB16-E941-869C-FF096C06683B}"/>
              </a:ext>
            </a:extLst>
          </p:cNvPr>
          <p:cNvSpPr txBox="1">
            <a:spLocks/>
          </p:cNvSpPr>
          <p:nvPr/>
        </p:nvSpPr>
        <p:spPr>
          <a:xfrm>
            <a:off x="273093" y="7654"/>
            <a:ext cx="6817024" cy="355534"/>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6000" kern="1200">
                <a:solidFill>
                  <a:schemeClr val="bg2">
                    <a:lumMod val="25000"/>
                  </a:schemeClr>
                </a:solidFill>
                <a:latin typeface="+mj-lt"/>
                <a:ea typeface="+mj-ea"/>
                <a:cs typeface="+mj-cs"/>
              </a:defRPr>
            </a:lvl1pPr>
          </a:lstStyle>
          <a:p>
            <a:r>
              <a:rPr lang="en-US" sz="1600" b="1" dirty="0"/>
              <a:t>Section 1: Background - Trends in Use of Composite Endpoints in Clinical Trials</a:t>
            </a:r>
          </a:p>
        </p:txBody>
      </p:sp>
      <p:cxnSp>
        <p:nvCxnSpPr>
          <p:cNvPr id="15" name="Straight Connector 14">
            <a:extLst>
              <a:ext uri="{FF2B5EF4-FFF2-40B4-BE49-F238E27FC236}">
                <a16:creationId xmlns:a16="http://schemas.microsoft.com/office/drawing/2014/main" id="{B79E77FB-B608-0845-A3FB-5DBEA1A953BA}"/>
              </a:ext>
            </a:extLst>
          </p:cNvPr>
          <p:cNvCxnSpPr>
            <a:cxnSpLocks/>
          </p:cNvCxnSpPr>
          <p:nvPr/>
        </p:nvCxnSpPr>
        <p:spPr>
          <a:xfrm>
            <a:off x="395288" y="874758"/>
            <a:ext cx="9734550" cy="0"/>
          </a:xfrm>
          <a:prstGeom prst="line">
            <a:avLst/>
          </a:prstGeom>
          <a:ln>
            <a:headEnd type="none" w="med" len="med"/>
            <a:tailEnd type="none" w="med" len="med"/>
          </a:ln>
        </p:spPr>
        <p:style>
          <a:lnRef idx="3">
            <a:schemeClr val="accent3"/>
          </a:lnRef>
          <a:fillRef idx="0">
            <a:schemeClr val="accent3"/>
          </a:fillRef>
          <a:effectRef idx="2">
            <a:schemeClr val="accent3"/>
          </a:effectRef>
          <a:fontRef idx="minor">
            <a:schemeClr val="tx1"/>
          </a:fontRef>
        </p:style>
      </p:cxnSp>
      <p:sp>
        <p:nvSpPr>
          <p:cNvPr id="16" name="Content Placeholder 2">
            <a:extLst>
              <a:ext uri="{FF2B5EF4-FFF2-40B4-BE49-F238E27FC236}">
                <a16:creationId xmlns:a16="http://schemas.microsoft.com/office/drawing/2014/main" id="{9FBA12E1-DDD7-B949-B5EF-B600B4F51C98}"/>
              </a:ext>
            </a:extLst>
          </p:cNvPr>
          <p:cNvSpPr txBox="1">
            <a:spLocks/>
          </p:cNvSpPr>
          <p:nvPr/>
        </p:nvSpPr>
        <p:spPr>
          <a:xfrm>
            <a:off x="395288" y="390207"/>
            <a:ext cx="6258730" cy="72008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5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sz="2600" b="1" dirty="0">
                <a:solidFill>
                  <a:schemeClr val="tx1"/>
                </a:solidFill>
              </a:rPr>
              <a:t>1.3 </a:t>
            </a:r>
            <a:r>
              <a:rPr lang="en-US" sz="2800" b="1" dirty="0">
                <a:solidFill>
                  <a:schemeClr val="tx1"/>
                </a:solidFill>
              </a:rPr>
              <a:t>Results (Cont.)</a:t>
            </a:r>
          </a:p>
          <a:p>
            <a:endParaRPr lang="en-US" sz="2800" b="1" dirty="0">
              <a:solidFill>
                <a:schemeClr val="tx1"/>
              </a:solidFill>
            </a:endParaRPr>
          </a:p>
          <a:p>
            <a:endParaRPr lang="en-US" sz="2600" b="1" dirty="0">
              <a:solidFill>
                <a:schemeClr val="tx1"/>
              </a:solidFill>
            </a:endParaRPr>
          </a:p>
        </p:txBody>
      </p:sp>
      <p:sp>
        <p:nvSpPr>
          <p:cNvPr id="17" name="Donut 16">
            <a:extLst>
              <a:ext uri="{FF2B5EF4-FFF2-40B4-BE49-F238E27FC236}">
                <a16:creationId xmlns:a16="http://schemas.microsoft.com/office/drawing/2014/main" id="{87433017-A692-774B-8B2D-8D69AE8B3925}"/>
              </a:ext>
            </a:extLst>
          </p:cNvPr>
          <p:cNvSpPr/>
          <p:nvPr/>
        </p:nvSpPr>
        <p:spPr>
          <a:xfrm>
            <a:off x="1440972" y="3578831"/>
            <a:ext cx="1458982" cy="332262"/>
          </a:xfrm>
          <a:prstGeom prst="donut">
            <a:avLst>
              <a:gd name="adj" fmla="val 0"/>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Donut 17">
            <a:extLst>
              <a:ext uri="{FF2B5EF4-FFF2-40B4-BE49-F238E27FC236}">
                <a16:creationId xmlns:a16="http://schemas.microsoft.com/office/drawing/2014/main" id="{EF61A998-1E47-EE48-A4DD-6C2CC2166A8D}"/>
              </a:ext>
            </a:extLst>
          </p:cNvPr>
          <p:cNvSpPr/>
          <p:nvPr/>
        </p:nvSpPr>
        <p:spPr>
          <a:xfrm rot="20862264">
            <a:off x="3487769" y="2469537"/>
            <a:ext cx="1935621" cy="1004808"/>
          </a:xfrm>
          <a:prstGeom prst="donut">
            <a:avLst>
              <a:gd name="adj" fmla="val 0"/>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Donut 18">
            <a:extLst>
              <a:ext uri="{FF2B5EF4-FFF2-40B4-BE49-F238E27FC236}">
                <a16:creationId xmlns:a16="http://schemas.microsoft.com/office/drawing/2014/main" id="{E5652E54-F14B-0843-BAEB-276C2F50703E}"/>
              </a:ext>
            </a:extLst>
          </p:cNvPr>
          <p:cNvSpPr/>
          <p:nvPr/>
        </p:nvSpPr>
        <p:spPr>
          <a:xfrm>
            <a:off x="7665718" y="3687284"/>
            <a:ext cx="854164" cy="262998"/>
          </a:xfrm>
          <a:prstGeom prst="donut">
            <a:avLst>
              <a:gd name="adj" fmla="val 0"/>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 name="Donut 20">
            <a:extLst>
              <a:ext uri="{FF2B5EF4-FFF2-40B4-BE49-F238E27FC236}">
                <a16:creationId xmlns:a16="http://schemas.microsoft.com/office/drawing/2014/main" id="{9B0986BC-A079-CC43-A00C-AC9F56A402CA}"/>
              </a:ext>
            </a:extLst>
          </p:cNvPr>
          <p:cNvSpPr/>
          <p:nvPr/>
        </p:nvSpPr>
        <p:spPr>
          <a:xfrm>
            <a:off x="9091749" y="2664822"/>
            <a:ext cx="2423975" cy="1246269"/>
          </a:xfrm>
          <a:prstGeom prst="donut">
            <a:avLst>
              <a:gd name="adj" fmla="val 0"/>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844324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1"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dissolv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dissolve">
                                      <p:cBhvr>
                                        <p:cTn id="12" dur="5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dissolve">
                                      <p:cBhvr>
                                        <p:cTn id="17" dur="500"/>
                                        <p:tgtEl>
                                          <p:spTgt spid="19"/>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dissolve">
                                      <p:cBhvr>
                                        <p:cTn id="22"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1" animBg="1"/>
      <p:bldP spid="18" grpId="0" animBg="1"/>
      <p:bldP spid="19" grpId="0" animBg="1"/>
      <p:bldP spid="21"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755298A-7DD3-BC39-EEE1-1B8B67D56D77}"/>
              </a:ext>
            </a:extLst>
          </p:cNvPr>
          <p:cNvSpPr>
            <a:spLocks noGrp="1"/>
          </p:cNvSpPr>
          <p:nvPr>
            <p:ph type="sldNum" sz="quarter" idx="12"/>
          </p:nvPr>
        </p:nvSpPr>
        <p:spPr>
          <a:xfrm>
            <a:off x="8596085" y="6492875"/>
            <a:ext cx="2743200" cy="365125"/>
          </a:xfrm>
        </p:spPr>
        <p:txBody>
          <a:bodyPr/>
          <a:lstStyle/>
          <a:p>
            <a:fld id="{432B1062-8B11-6348-831A-4A0BC9C55C11}" type="slidenum">
              <a:rPr lang="en-US" smtClean="0"/>
              <a:t>13</a:t>
            </a:fld>
            <a:endParaRPr lang="en-US"/>
          </a:p>
        </p:txBody>
      </p:sp>
      <p:sp>
        <p:nvSpPr>
          <p:cNvPr id="15" name="Title 1">
            <a:extLst>
              <a:ext uri="{FF2B5EF4-FFF2-40B4-BE49-F238E27FC236}">
                <a16:creationId xmlns:a16="http://schemas.microsoft.com/office/drawing/2014/main" id="{BD4235B7-2FA8-364E-9CFE-27BF5A34D9CB}"/>
              </a:ext>
            </a:extLst>
          </p:cNvPr>
          <p:cNvSpPr txBox="1">
            <a:spLocks/>
          </p:cNvSpPr>
          <p:nvPr/>
        </p:nvSpPr>
        <p:spPr>
          <a:xfrm>
            <a:off x="273093" y="7654"/>
            <a:ext cx="10400970" cy="355534"/>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6000" kern="1200">
                <a:solidFill>
                  <a:schemeClr val="bg2">
                    <a:lumMod val="25000"/>
                  </a:schemeClr>
                </a:solidFill>
                <a:latin typeface="+mj-lt"/>
                <a:ea typeface="+mj-ea"/>
                <a:cs typeface="+mj-cs"/>
              </a:defRPr>
            </a:lvl1pPr>
          </a:lstStyle>
          <a:p>
            <a:r>
              <a:rPr lang="en-US" sz="1600" b="1" dirty="0"/>
              <a:t>Section 1: Background - Trends in Use of Composite Endpoints in Clinical Trials</a:t>
            </a:r>
          </a:p>
        </p:txBody>
      </p:sp>
      <p:cxnSp>
        <p:nvCxnSpPr>
          <p:cNvPr id="18" name="Straight Connector 17">
            <a:extLst>
              <a:ext uri="{FF2B5EF4-FFF2-40B4-BE49-F238E27FC236}">
                <a16:creationId xmlns:a16="http://schemas.microsoft.com/office/drawing/2014/main" id="{B3C145F0-B8E1-0143-9E6D-DC1F744A3AD6}"/>
              </a:ext>
            </a:extLst>
          </p:cNvPr>
          <p:cNvCxnSpPr>
            <a:cxnSpLocks/>
          </p:cNvCxnSpPr>
          <p:nvPr/>
        </p:nvCxnSpPr>
        <p:spPr>
          <a:xfrm>
            <a:off x="395288" y="1001368"/>
            <a:ext cx="9734550" cy="0"/>
          </a:xfrm>
          <a:prstGeom prst="line">
            <a:avLst/>
          </a:prstGeom>
          <a:ln>
            <a:headEnd type="none" w="med" len="med"/>
            <a:tailEnd type="none" w="med" len="med"/>
          </a:ln>
        </p:spPr>
        <p:style>
          <a:lnRef idx="3">
            <a:schemeClr val="accent3"/>
          </a:lnRef>
          <a:fillRef idx="0">
            <a:schemeClr val="accent3"/>
          </a:fillRef>
          <a:effectRef idx="2">
            <a:schemeClr val="accent3"/>
          </a:effectRef>
          <a:fontRef idx="minor">
            <a:schemeClr val="tx1"/>
          </a:fontRef>
        </p:style>
      </p:cxnSp>
      <p:sp>
        <p:nvSpPr>
          <p:cNvPr id="19" name="Content Placeholder 2">
            <a:extLst>
              <a:ext uri="{FF2B5EF4-FFF2-40B4-BE49-F238E27FC236}">
                <a16:creationId xmlns:a16="http://schemas.microsoft.com/office/drawing/2014/main" id="{A7A40B97-C20C-E044-B54E-76938E86E745}"/>
              </a:ext>
            </a:extLst>
          </p:cNvPr>
          <p:cNvSpPr txBox="1">
            <a:spLocks/>
          </p:cNvSpPr>
          <p:nvPr/>
        </p:nvSpPr>
        <p:spPr>
          <a:xfrm>
            <a:off x="395288" y="516817"/>
            <a:ext cx="6258730" cy="72008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5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sz="2800" b="1" dirty="0">
                <a:solidFill>
                  <a:schemeClr val="tx1"/>
                </a:solidFill>
              </a:rPr>
              <a:t>1.4 Discussion &amp; Conclusion</a:t>
            </a:r>
          </a:p>
        </p:txBody>
      </p:sp>
      <p:sp>
        <p:nvSpPr>
          <p:cNvPr id="23" name="Content Placeholder 2">
            <a:extLst>
              <a:ext uri="{FF2B5EF4-FFF2-40B4-BE49-F238E27FC236}">
                <a16:creationId xmlns:a16="http://schemas.microsoft.com/office/drawing/2014/main" id="{1FCD9863-1CDF-8749-96F5-D2EB07F59A1A}"/>
              </a:ext>
            </a:extLst>
          </p:cNvPr>
          <p:cNvSpPr txBox="1">
            <a:spLocks/>
          </p:cNvSpPr>
          <p:nvPr/>
        </p:nvSpPr>
        <p:spPr>
          <a:xfrm>
            <a:off x="936281" y="1236899"/>
            <a:ext cx="9737781" cy="4617795"/>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5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342900" indent="-342900">
              <a:lnSpc>
                <a:spcPct val="100000"/>
              </a:lnSpc>
              <a:buFont typeface="Arial" panose="020B0604020202020204" pitchFamily="34" charset="0"/>
              <a:buChar char="•"/>
            </a:pPr>
            <a:r>
              <a:rPr lang="en-US" dirty="0">
                <a:solidFill>
                  <a:schemeClr val="tx1"/>
                </a:solidFill>
              </a:rPr>
              <a:t>Among trials where the primary outcome is a composite endpoint, COVID-19 trials were more likely to include PROs and use ordinal composite endpoints than AHF trials.</a:t>
            </a:r>
          </a:p>
          <a:p>
            <a:pPr marL="342900" indent="-342900">
              <a:lnSpc>
                <a:spcPct val="100000"/>
              </a:lnSpc>
              <a:buFont typeface="Arial" panose="020B0604020202020204" pitchFamily="34" charset="0"/>
              <a:buChar char="•"/>
            </a:pPr>
            <a:r>
              <a:rPr lang="en-US" dirty="0">
                <a:solidFill>
                  <a:schemeClr val="tx1"/>
                </a:solidFill>
              </a:rPr>
              <a:t>It is critical to understand the current stage of disease management when picking endpoints (fatal/treatable) </a:t>
            </a:r>
          </a:p>
          <a:p>
            <a:pPr marL="342900" indent="-342900">
              <a:lnSpc>
                <a:spcPct val="100000"/>
              </a:lnSpc>
              <a:buFont typeface="Arial" panose="020B0604020202020204" pitchFamily="34" charset="0"/>
              <a:buChar char="•"/>
            </a:pPr>
            <a:r>
              <a:rPr lang="en-US" dirty="0">
                <a:solidFill>
                  <a:schemeClr val="tx1"/>
                </a:solidFill>
              </a:rPr>
              <a:t>The well-recognized benefits of using composite endpoints are accompanied by challenges in their use</a:t>
            </a:r>
          </a:p>
          <a:p>
            <a:pPr marL="800100" lvl="1" indent="-342900">
              <a:lnSpc>
                <a:spcPct val="100000"/>
              </a:lnSpc>
              <a:buFont typeface="Courier New" panose="02070309020205020404" pitchFamily="49" charset="0"/>
              <a:buChar char="o"/>
            </a:pPr>
            <a:r>
              <a:rPr lang="en-US" dirty="0">
                <a:solidFill>
                  <a:schemeClr val="tx1"/>
                </a:solidFill>
              </a:rPr>
              <a:t>Ordinal composite endpoints can be difficult to interpret </a:t>
            </a:r>
          </a:p>
          <a:p>
            <a:pPr marL="800100" lvl="1" indent="-342900">
              <a:lnSpc>
                <a:spcPct val="100000"/>
              </a:lnSpc>
              <a:buFont typeface="Courier New" panose="02070309020205020404" pitchFamily="49" charset="0"/>
              <a:buChar char="o"/>
            </a:pPr>
            <a:r>
              <a:rPr lang="en-US" dirty="0">
                <a:solidFill>
                  <a:schemeClr val="tx1"/>
                </a:solidFill>
              </a:rPr>
              <a:t>Win ratio/global ranking are rarely used since clinical effect sizes are difficult to extract </a:t>
            </a:r>
          </a:p>
          <a:p>
            <a:pPr marL="342900" indent="-342900">
              <a:buFont typeface="Arial" panose="020B0604020202020204" pitchFamily="34" charset="0"/>
              <a:buChar char="•"/>
            </a:pPr>
            <a:r>
              <a:rPr lang="en-US" dirty="0">
                <a:solidFill>
                  <a:schemeClr val="tx1"/>
                </a:solidFill>
              </a:rPr>
              <a:t>The role of global consensus</a:t>
            </a:r>
          </a:p>
        </p:txBody>
      </p:sp>
    </p:spTree>
    <p:extLst>
      <p:ext uri="{BB962C8B-B14F-4D97-AF65-F5344CB8AC3E}">
        <p14:creationId xmlns:p14="http://schemas.microsoft.com/office/powerpoint/2010/main" val="38905376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4F5B0E-5731-66EF-22C8-986C5AF40066}"/>
              </a:ext>
            </a:extLst>
          </p:cNvPr>
          <p:cNvSpPr>
            <a:spLocks noGrp="1"/>
          </p:cNvSpPr>
          <p:nvPr>
            <p:ph type="title"/>
          </p:nvPr>
        </p:nvSpPr>
        <p:spPr>
          <a:xfrm>
            <a:off x="946150" y="2725908"/>
            <a:ext cx="10515600" cy="2852737"/>
          </a:xfrm>
        </p:spPr>
        <p:txBody>
          <a:bodyPr>
            <a:normAutofit/>
          </a:bodyPr>
          <a:lstStyle/>
          <a:p>
            <a:r>
              <a:rPr lang="en-US" sz="5400" dirty="0"/>
              <a:t>Section 2: Simulation Study </a:t>
            </a:r>
            <a:br>
              <a:rPr lang="en-US" dirty="0"/>
            </a:br>
            <a:r>
              <a:rPr lang="en-US" sz="2800" dirty="0"/>
              <a:t>Understand the Power of Composite Endpoints related to Components</a:t>
            </a:r>
            <a:br>
              <a:rPr lang="en-US" dirty="0"/>
            </a:br>
            <a:endParaRPr lang="en-US" dirty="0"/>
          </a:p>
        </p:txBody>
      </p:sp>
      <p:sp>
        <p:nvSpPr>
          <p:cNvPr id="4" name="Slide Number Placeholder 3">
            <a:extLst>
              <a:ext uri="{FF2B5EF4-FFF2-40B4-BE49-F238E27FC236}">
                <a16:creationId xmlns:a16="http://schemas.microsoft.com/office/drawing/2014/main" id="{3755298A-7DD3-BC39-EEE1-1B8B67D56D77}"/>
              </a:ext>
            </a:extLst>
          </p:cNvPr>
          <p:cNvSpPr>
            <a:spLocks noGrp="1"/>
          </p:cNvSpPr>
          <p:nvPr>
            <p:ph type="sldNum" sz="quarter" idx="12"/>
          </p:nvPr>
        </p:nvSpPr>
        <p:spPr/>
        <p:txBody>
          <a:bodyPr/>
          <a:lstStyle/>
          <a:p>
            <a:fld id="{432B1062-8B11-6348-831A-4A0BC9C55C11}" type="slidenum">
              <a:rPr lang="en-US" smtClean="0"/>
              <a:t>14</a:t>
            </a:fld>
            <a:endParaRPr lang="en-US" dirty="0"/>
          </a:p>
        </p:txBody>
      </p:sp>
    </p:spTree>
    <p:extLst>
      <p:ext uri="{BB962C8B-B14F-4D97-AF65-F5344CB8AC3E}">
        <p14:creationId xmlns:p14="http://schemas.microsoft.com/office/powerpoint/2010/main" val="41349867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755298A-7DD3-BC39-EEE1-1B8B67D56D77}"/>
              </a:ext>
            </a:extLst>
          </p:cNvPr>
          <p:cNvSpPr>
            <a:spLocks noGrp="1"/>
          </p:cNvSpPr>
          <p:nvPr>
            <p:ph type="sldNum" sz="quarter" idx="12"/>
          </p:nvPr>
        </p:nvSpPr>
        <p:spPr/>
        <p:txBody>
          <a:bodyPr/>
          <a:lstStyle/>
          <a:p>
            <a:fld id="{432B1062-8B11-6348-831A-4A0BC9C55C11}" type="slidenum">
              <a:rPr lang="en-US" smtClean="0"/>
              <a:t>15</a:t>
            </a:fld>
            <a:endParaRPr lang="en-US" dirty="0"/>
          </a:p>
        </p:txBody>
      </p:sp>
      <p:sp>
        <p:nvSpPr>
          <p:cNvPr id="8" name="Content Placeholder 2">
            <a:extLst>
              <a:ext uri="{FF2B5EF4-FFF2-40B4-BE49-F238E27FC236}">
                <a16:creationId xmlns:a16="http://schemas.microsoft.com/office/drawing/2014/main" id="{FBC765F1-387F-E548-AD9A-2E06C8917E44}"/>
              </a:ext>
            </a:extLst>
          </p:cNvPr>
          <p:cNvSpPr txBox="1">
            <a:spLocks/>
          </p:cNvSpPr>
          <p:nvPr/>
        </p:nvSpPr>
        <p:spPr>
          <a:xfrm>
            <a:off x="703263" y="1167166"/>
            <a:ext cx="8708023" cy="4351338"/>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5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342900" indent="-342900">
              <a:buFont typeface="Arial" panose="020B0604020202020204" pitchFamily="34" charset="0"/>
              <a:buChar char="•"/>
            </a:pPr>
            <a:r>
              <a:rPr lang="en-US" b="1" dirty="0">
                <a:solidFill>
                  <a:schemeClr val="tx1"/>
                </a:solidFill>
              </a:rPr>
              <a:t>Goals: </a:t>
            </a:r>
            <a:r>
              <a:rPr lang="en-US" dirty="0">
                <a:solidFill>
                  <a:schemeClr val="tx1"/>
                </a:solidFill>
              </a:rPr>
              <a:t>To understand the power of different ways of defining time-to-first, and ordinal/binary composite endpoints.</a:t>
            </a:r>
          </a:p>
          <a:p>
            <a:pPr marL="800100" lvl="1" indent="-342900">
              <a:buFont typeface="Courier New" panose="02070309020205020404" pitchFamily="49" charset="0"/>
              <a:buChar char="o"/>
            </a:pPr>
            <a:r>
              <a:rPr lang="en-US" dirty="0">
                <a:solidFill>
                  <a:schemeClr val="tx1"/>
                </a:solidFill>
              </a:rPr>
              <a:t>Composite VS Components</a:t>
            </a:r>
          </a:p>
          <a:p>
            <a:pPr marL="800100" lvl="1" indent="-342900">
              <a:buFont typeface="Courier New" panose="02070309020205020404" pitchFamily="49" charset="0"/>
              <a:buChar char="o"/>
            </a:pPr>
            <a:r>
              <a:rPr lang="en-US" dirty="0">
                <a:solidFill>
                  <a:schemeClr val="tx1"/>
                </a:solidFill>
              </a:rPr>
              <a:t>Different prevalence and effect sizes of individual components</a:t>
            </a:r>
          </a:p>
          <a:p>
            <a:pPr marL="800100" lvl="1" indent="-342900">
              <a:buFont typeface="Courier New" panose="02070309020205020404" pitchFamily="49" charset="0"/>
              <a:buChar char="o"/>
            </a:pPr>
            <a:r>
              <a:rPr lang="en-US" dirty="0">
                <a:solidFill>
                  <a:schemeClr val="tx1"/>
                </a:solidFill>
              </a:rPr>
              <a:t>Different approaches of combining components into composite</a:t>
            </a:r>
          </a:p>
          <a:p>
            <a:pPr lvl="1"/>
            <a:endParaRPr lang="en-US" dirty="0">
              <a:solidFill>
                <a:schemeClr val="tx1"/>
              </a:solidFill>
            </a:endParaRPr>
          </a:p>
          <a:p>
            <a:pPr marL="342900" indent="-342900">
              <a:buFont typeface="Arial" panose="020B0604020202020204" pitchFamily="34" charset="0"/>
              <a:buChar char="•"/>
            </a:pPr>
            <a:r>
              <a:rPr lang="en-US" b="1" dirty="0">
                <a:solidFill>
                  <a:schemeClr val="tx1"/>
                </a:solidFill>
              </a:rPr>
              <a:t>Rationales</a:t>
            </a:r>
          </a:p>
          <a:p>
            <a:pPr marL="800100" lvl="1" indent="-342900">
              <a:buFont typeface="Courier New" panose="02070309020205020404" pitchFamily="49" charset="0"/>
              <a:buChar char="o"/>
            </a:pPr>
            <a:r>
              <a:rPr lang="en-US" dirty="0">
                <a:solidFill>
                  <a:schemeClr val="tx1"/>
                </a:solidFill>
              </a:rPr>
              <a:t>There is an uptake of use of composite outcome</a:t>
            </a:r>
          </a:p>
          <a:p>
            <a:pPr marL="800100" lvl="1" indent="-342900">
              <a:buFont typeface="Courier New" panose="02070309020205020404" pitchFamily="49" charset="0"/>
              <a:buChar char="o"/>
            </a:pPr>
            <a:r>
              <a:rPr lang="en-US" dirty="0">
                <a:solidFill>
                  <a:schemeClr val="tx1"/>
                </a:solidFill>
              </a:rPr>
              <a:t>Specifically, most AHF still use time-to-first-event composites, while there is a more frequent use of ordinal and binary composite endpoints in COVID-19 trials</a:t>
            </a:r>
          </a:p>
          <a:p>
            <a:endParaRPr lang="en-US" b="1" dirty="0">
              <a:solidFill>
                <a:schemeClr val="tx1"/>
              </a:solidFill>
            </a:endParaRPr>
          </a:p>
        </p:txBody>
      </p:sp>
      <p:sp>
        <p:nvSpPr>
          <p:cNvPr id="11" name="Title 1">
            <a:extLst>
              <a:ext uri="{FF2B5EF4-FFF2-40B4-BE49-F238E27FC236}">
                <a16:creationId xmlns:a16="http://schemas.microsoft.com/office/drawing/2014/main" id="{E469FB43-5BC6-A349-BA4B-CE71FFA709E4}"/>
              </a:ext>
            </a:extLst>
          </p:cNvPr>
          <p:cNvSpPr txBox="1">
            <a:spLocks/>
          </p:cNvSpPr>
          <p:nvPr/>
        </p:nvSpPr>
        <p:spPr>
          <a:xfrm>
            <a:off x="273093" y="7654"/>
            <a:ext cx="10854452" cy="355534"/>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6000" kern="1200">
                <a:solidFill>
                  <a:schemeClr val="bg2">
                    <a:lumMod val="25000"/>
                  </a:schemeClr>
                </a:solidFill>
                <a:latin typeface="+mj-lt"/>
                <a:ea typeface="+mj-ea"/>
                <a:cs typeface="+mj-cs"/>
              </a:defRPr>
            </a:lvl1pPr>
          </a:lstStyle>
          <a:p>
            <a:r>
              <a:rPr lang="en-US" sz="1600" b="1" dirty="0"/>
              <a:t>Section 2: Simulation Study - Understand the Power of Composite Endpoints related to Components</a:t>
            </a:r>
          </a:p>
        </p:txBody>
      </p:sp>
      <p:cxnSp>
        <p:nvCxnSpPr>
          <p:cNvPr id="12" name="Straight Connector 11">
            <a:extLst>
              <a:ext uri="{FF2B5EF4-FFF2-40B4-BE49-F238E27FC236}">
                <a16:creationId xmlns:a16="http://schemas.microsoft.com/office/drawing/2014/main" id="{52DD6E48-B658-9F40-A52C-475626D5D999}"/>
              </a:ext>
            </a:extLst>
          </p:cNvPr>
          <p:cNvCxnSpPr>
            <a:cxnSpLocks/>
          </p:cNvCxnSpPr>
          <p:nvPr/>
        </p:nvCxnSpPr>
        <p:spPr>
          <a:xfrm>
            <a:off x="395288" y="874758"/>
            <a:ext cx="9734550" cy="0"/>
          </a:xfrm>
          <a:prstGeom prst="line">
            <a:avLst/>
          </a:prstGeom>
          <a:ln>
            <a:headEnd type="none" w="med" len="med"/>
            <a:tailEnd type="none" w="med" len="med"/>
          </a:ln>
        </p:spPr>
        <p:style>
          <a:lnRef idx="3">
            <a:schemeClr val="accent3"/>
          </a:lnRef>
          <a:fillRef idx="0">
            <a:schemeClr val="accent3"/>
          </a:fillRef>
          <a:effectRef idx="2">
            <a:schemeClr val="accent3"/>
          </a:effectRef>
          <a:fontRef idx="minor">
            <a:schemeClr val="tx1"/>
          </a:fontRef>
        </p:style>
      </p:cxnSp>
      <p:sp>
        <p:nvSpPr>
          <p:cNvPr id="13" name="Content Placeholder 2">
            <a:extLst>
              <a:ext uri="{FF2B5EF4-FFF2-40B4-BE49-F238E27FC236}">
                <a16:creationId xmlns:a16="http://schemas.microsoft.com/office/drawing/2014/main" id="{8AE4403E-7B87-394C-8FBF-F19F2D8F454E}"/>
              </a:ext>
            </a:extLst>
          </p:cNvPr>
          <p:cNvSpPr txBox="1">
            <a:spLocks/>
          </p:cNvSpPr>
          <p:nvPr/>
        </p:nvSpPr>
        <p:spPr>
          <a:xfrm>
            <a:off x="395288" y="390207"/>
            <a:ext cx="6258730" cy="72008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5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sz="2800" b="1" dirty="0">
                <a:solidFill>
                  <a:schemeClr val="tx1"/>
                </a:solidFill>
              </a:rPr>
              <a:t>2.1 Goals and Rationales</a:t>
            </a:r>
            <a:endParaRPr lang="en-US" sz="2600" b="1" dirty="0">
              <a:solidFill>
                <a:schemeClr val="tx1"/>
              </a:solidFill>
            </a:endParaRPr>
          </a:p>
          <a:p>
            <a:endParaRPr lang="en-US" sz="2600" b="1" dirty="0">
              <a:solidFill>
                <a:schemeClr val="tx1"/>
              </a:solidFill>
            </a:endParaRPr>
          </a:p>
        </p:txBody>
      </p:sp>
    </p:spTree>
    <p:extLst>
      <p:ext uri="{BB962C8B-B14F-4D97-AF65-F5344CB8AC3E}">
        <p14:creationId xmlns:p14="http://schemas.microsoft.com/office/powerpoint/2010/main" val="13640629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7DC48A6-6BCB-C04A-B205-BF830CD07353}"/>
              </a:ext>
            </a:extLst>
          </p:cNvPr>
          <p:cNvSpPr>
            <a:spLocks noGrp="1"/>
          </p:cNvSpPr>
          <p:nvPr>
            <p:ph idx="1"/>
          </p:nvPr>
        </p:nvSpPr>
        <p:spPr>
          <a:xfrm>
            <a:off x="654148" y="1215193"/>
            <a:ext cx="9328052" cy="5342820"/>
          </a:xfrm>
        </p:spPr>
        <p:txBody>
          <a:bodyPr>
            <a:normAutofit/>
          </a:bodyPr>
          <a:lstStyle/>
          <a:p>
            <a:pPr lvl="0"/>
            <a:r>
              <a:rPr lang="en-US" sz="2400" dirty="0">
                <a:solidFill>
                  <a:schemeClr val="tx1"/>
                </a:solidFill>
              </a:rPr>
              <a:t>Layer 0. Simulate single outcome, i.e., components</a:t>
            </a:r>
          </a:p>
          <a:p>
            <a:pPr lvl="1"/>
            <a:r>
              <a:rPr lang="en-US" sz="2000" dirty="0">
                <a:solidFill>
                  <a:schemeClr val="tx1"/>
                </a:solidFill>
              </a:rPr>
              <a:t>3 survival components (death included)</a:t>
            </a:r>
          </a:p>
          <a:p>
            <a:pPr lvl="1"/>
            <a:r>
              <a:rPr lang="en-US" sz="2000" dirty="0">
                <a:solidFill>
                  <a:schemeClr val="tx1"/>
                </a:solidFill>
              </a:rPr>
              <a:t>6 binary components</a:t>
            </a:r>
          </a:p>
          <a:p>
            <a:pPr lvl="0"/>
            <a:r>
              <a:rPr lang="en-US" sz="2400" dirty="0">
                <a:solidFill>
                  <a:schemeClr val="tx1"/>
                </a:solidFill>
              </a:rPr>
              <a:t>Layer 1. Combining same type of components</a:t>
            </a:r>
          </a:p>
          <a:p>
            <a:pPr lvl="1"/>
            <a:r>
              <a:rPr lang="en-US" sz="2000" dirty="0">
                <a:solidFill>
                  <a:schemeClr val="tx1"/>
                </a:solidFill>
              </a:rPr>
              <a:t>Time-to-event composite: </a:t>
            </a:r>
          </a:p>
          <a:p>
            <a:pPr lvl="2">
              <a:buFont typeface="Courier New" panose="02070309020205020404" pitchFamily="49" charset="0"/>
              <a:buChar char="o"/>
            </a:pPr>
            <a:r>
              <a:rPr lang="en-US" dirty="0">
                <a:solidFill>
                  <a:schemeClr val="tx1"/>
                </a:solidFill>
              </a:rPr>
              <a:t>Combine 3 survival components into time-to-first event;</a:t>
            </a:r>
          </a:p>
          <a:p>
            <a:pPr lvl="1"/>
            <a:r>
              <a:rPr lang="en-US" sz="2000" dirty="0">
                <a:solidFill>
                  <a:schemeClr val="tx1"/>
                </a:solidFill>
              </a:rPr>
              <a:t>Binary composite: </a:t>
            </a:r>
          </a:p>
          <a:p>
            <a:pPr lvl="2">
              <a:buFont typeface="Courier New" panose="02070309020205020404" pitchFamily="49" charset="0"/>
              <a:buChar char="o"/>
            </a:pPr>
            <a:r>
              <a:rPr lang="en-US" dirty="0">
                <a:solidFill>
                  <a:schemeClr val="tx1"/>
                </a:solidFill>
              </a:rPr>
              <a:t>Combine 6 binary components into yes/no if any of those happen.</a:t>
            </a:r>
          </a:p>
          <a:p>
            <a:pPr lvl="1"/>
            <a:r>
              <a:rPr lang="en-US" sz="2000" dirty="0">
                <a:solidFill>
                  <a:schemeClr val="tx1"/>
                </a:solidFill>
              </a:rPr>
              <a:t>Ordinal composites:</a:t>
            </a:r>
          </a:p>
          <a:p>
            <a:pPr lvl="2">
              <a:buFont typeface="Courier New" panose="02070309020205020404" pitchFamily="49" charset="0"/>
              <a:buChar char="o"/>
            </a:pPr>
            <a:r>
              <a:rPr lang="en-US" dirty="0">
                <a:solidFill>
                  <a:schemeClr val="tx1"/>
                </a:solidFill>
              </a:rPr>
              <a:t>Sum up the 6 binary components</a:t>
            </a:r>
          </a:p>
          <a:p>
            <a:pPr lvl="2">
              <a:buFont typeface="Courier New" panose="02070309020205020404" pitchFamily="49" charset="0"/>
              <a:buChar char="o"/>
            </a:pPr>
            <a:r>
              <a:rPr lang="en-US" dirty="0">
                <a:solidFill>
                  <a:schemeClr val="tx1"/>
                </a:solidFill>
              </a:rPr>
              <a:t>Order the 6 binary components by severity with a prespecified rank</a:t>
            </a:r>
          </a:p>
          <a:p>
            <a:pPr marL="0" indent="0">
              <a:buNone/>
            </a:pPr>
            <a:endParaRPr lang="en-US" dirty="0"/>
          </a:p>
        </p:txBody>
      </p:sp>
      <p:sp>
        <p:nvSpPr>
          <p:cNvPr id="5" name="Slide Number Placeholder 4">
            <a:extLst>
              <a:ext uri="{FF2B5EF4-FFF2-40B4-BE49-F238E27FC236}">
                <a16:creationId xmlns:a16="http://schemas.microsoft.com/office/drawing/2014/main" id="{DBC7A2BD-43E5-5842-BA3A-CBAAEE358403}"/>
              </a:ext>
            </a:extLst>
          </p:cNvPr>
          <p:cNvSpPr>
            <a:spLocks noGrp="1"/>
          </p:cNvSpPr>
          <p:nvPr>
            <p:ph type="sldNum" sz="quarter" idx="12"/>
          </p:nvPr>
        </p:nvSpPr>
        <p:spPr/>
        <p:txBody>
          <a:bodyPr/>
          <a:lstStyle/>
          <a:p>
            <a:fld id="{432B1062-8B11-6348-831A-4A0BC9C55C11}" type="slidenum">
              <a:rPr lang="en-US" smtClean="0"/>
              <a:t>16</a:t>
            </a:fld>
            <a:endParaRPr lang="en-US"/>
          </a:p>
        </p:txBody>
      </p:sp>
      <p:sp>
        <p:nvSpPr>
          <p:cNvPr id="6" name="Title 1">
            <a:extLst>
              <a:ext uri="{FF2B5EF4-FFF2-40B4-BE49-F238E27FC236}">
                <a16:creationId xmlns:a16="http://schemas.microsoft.com/office/drawing/2014/main" id="{A6DFA0D2-2581-CB48-BFF6-75E6AB529067}"/>
              </a:ext>
            </a:extLst>
          </p:cNvPr>
          <p:cNvSpPr txBox="1">
            <a:spLocks/>
          </p:cNvSpPr>
          <p:nvPr/>
        </p:nvSpPr>
        <p:spPr>
          <a:xfrm>
            <a:off x="273093" y="7654"/>
            <a:ext cx="10854452" cy="355534"/>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6000" kern="1200">
                <a:solidFill>
                  <a:schemeClr val="bg2">
                    <a:lumMod val="25000"/>
                  </a:schemeClr>
                </a:solidFill>
                <a:latin typeface="+mj-lt"/>
                <a:ea typeface="+mj-ea"/>
                <a:cs typeface="+mj-cs"/>
              </a:defRPr>
            </a:lvl1pPr>
          </a:lstStyle>
          <a:p>
            <a:r>
              <a:rPr lang="en-US" sz="1600" b="1" dirty="0"/>
              <a:t>Section 2: Simulation Study - Understand the Power of Composite Endpoints related to Components</a:t>
            </a:r>
          </a:p>
        </p:txBody>
      </p:sp>
      <p:cxnSp>
        <p:nvCxnSpPr>
          <p:cNvPr id="7" name="Straight Connector 6">
            <a:extLst>
              <a:ext uri="{FF2B5EF4-FFF2-40B4-BE49-F238E27FC236}">
                <a16:creationId xmlns:a16="http://schemas.microsoft.com/office/drawing/2014/main" id="{28A4C42E-74EF-0A44-A1F1-0DE4A8645C44}"/>
              </a:ext>
            </a:extLst>
          </p:cNvPr>
          <p:cNvCxnSpPr>
            <a:cxnSpLocks/>
          </p:cNvCxnSpPr>
          <p:nvPr/>
        </p:nvCxnSpPr>
        <p:spPr>
          <a:xfrm>
            <a:off x="395288" y="874758"/>
            <a:ext cx="9734550" cy="0"/>
          </a:xfrm>
          <a:prstGeom prst="line">
            <a:avLst/>
          </a:prstGeom>
          <a:ln>
            <a:headEnd type="none" w="med" len="med"/>
            <a:tailEnd type="none" w="med" len="med"/>
          </a:ln>
        </p:spPr>
        <p:style>
          <a:lnRef idx="3">
            <a:schemeClr val="accent3"/>
          </a:lnRef>
          <a:fillRef idx="0">
            <a:schemeClr val="accent3"/>
          </a:fillRef>
          <a:effectRef idx="2">
            <a:schemeClr val="accent3"/>
          </a:effectRef>
          <a:fontRef idx="minor">
            <a:schemeClr val="tx1"/>
          </a:fontRef>
        </p:style>
      </p:cxnSp>
      <p:sp>
        <p:nvSpPr>
          <p:cNvPr id="8" name="Content Placeholder 2">
            <a:extLst>
              <a:ext uri="{FF2B5EF4-FFF2-40B4-BE49-F238E27FC236}">
                <a16:creationId xmlns:a16="http://schemas.microsoft.com/office/drawing/2014/main" id="{2E9457AA-028A-0146-9B26-C714162B17AB}"/>
              </a:ext>
            </a:extLst>
          </p:cNvPr>
          <p:cNvSpPr txBox="1">
            <a:spLocks/>
          </p:cNvSpPr>
          <p:nvPr/>
        </p:nvSpPr>
        <p:spPr>
          <a:xfrm>
            <a:off x="395288" y="390207"/>
            <a:ext cx="6258730" cy="72008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5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sz="2800" b="1" dirty="0">
                <a:solidFill>
                  <a:schemeClr val="tx1"/>
                </a:solidFill>
              </a:rPr>
              <a:t>2.2 Simulation Structure</a:t>
            </a:r>
            <a:endParaRPr lang="en-US" sz="2600" b="1" dirty="0">
              <a:solidFill>
                <a:schemeClr val="tx1"/>
              </a:solidFill>
            </a:endParaRPr>
          </a:p>
        </p:txBody>
      </p:sp>
    </p:spTree>
    <p:extLst>
      <p:ext uri="{BB962C8B-B14F-4D97-AF65-F5344CB8AC3E}">
        <p14:creationId xmlns:p14="http://schemas.microsoft.com/office/powerpoint/2010/main" val="31174915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C113BEEE-D4E2-7B44-9EB4-68B80354A5B8}"/>
                  </a:ext>
                </a:extLst>
              </p:cNvPr>
              <p:cNvSpPr txBox="1"/>
              <p:nvPr/>
            </p:nvSpPr>
            <p:spPr>
              <a:xfrm>
                <a:off x="1022353" y="1286317"/>
                <a:ext cx="5636258" cy="4339073"/>
              </a:xfrm>
              <a:prstGeom prst="rect">
                <a:avLst/>
              </a:prstGeom>
              <a:noFill/>
            </p:spPr>
            <p:txBody>
              <a:bodyPr wrap="square" rtlCol="0">
                <a:spAutoFit/>
              </a:bodyPr>
              <a:lstStyle/>
              <a:p>
                <a:pPr>
                  <a:lnSpc>
                    <a:spcPct val="114000"/>
                  </a:lnSpc>
                </a:pPr>
                <a:r>
                  <a:rPr lang="en-US" sz="2000" b="1" u="sng" dirty="0"/>
                  <a:t>General Settings</a:t>
                </a:r>
              </a:p>
              <a:p>
                <a:pPr marL="285750" indent="-285750">
                  <a:lnSpc>
                    <a:spcPct val="114000"/>
                  </a:lnSpc>
                  <a:buFont typeface="Arial" panose="020B0604020202020204" pitchFamily="34" charset="0"/>
                  <a:buChar char="•"/>
                </a:pPr>
                <a:r>
                  <a:rPr lang="en-US" dirty="0"/>
                  <a:t>Sample size: n = 200, 500, 1000, 5000, 10000.</a:t>
                </a:r>
              </a:p>
              <a:p>
                <a:pPr marL="285750" indent="-285750">
                  <a:lnSpc>
                    <a:spcPct val="114000"/>
                  </a:lnSpc>
                  <a:buFont typeface="Arial" panose="020B0604020202020204" pitchFamily="34" charset="0"/>
                  <a:buChar char="•"/>
                </a:pPr>
                <a:r>
                  <a:rPr lang="en-US" dirty="0"/>
                  <a:t>Treatment variable (X), binary variable: randomly sample treatment vs control 1:1</a:t>
                </a:r>
              </a:p>
              <a:p>
                <a:pPr marL="285750" indent="-285750">
                  <a:lnSpc>
                    <a:spcPct val="114000"/>
                  </a:lnSpc>
                  <a:buFont typeface="Arial" panose="020B0604020202020204" pitchFamily="34" charset="0"/>
                  <a:buChar char="•"/>
                </a:pPr>
                <a:r>
                  <a:rPr lang="en-US" dirty="0"/>
                  <a:t>2 Adjusting covariates [fixed effect size]: </a:t>
                </a:r>
              </a:p>
              <a:p>
                <a:pPr lvl="1">
                  <a:lnSpc>
                    <a:spcPct val="114000"/>
                  </a:lnSpc>
                </a:pPr>
                <a:r>
                  <a:rPr lang="en-US" dirty="0"/>
                  <a:t>1 continuous (C</a:t>
                </a:r>
                <a:r>
                  <a:rPr lang="en-US" baseline="-25000" dirty="0"/>
                  <a:t>1</a:t>
                </a:r>
                <a:r>
                  <a:rPr lang="en-US" dirty="0"/>
                  <a:t>) + 1 binary (C</a:t>
                </a:r>
                <a:r>
                  <a:rPr lang="en-US" baseline="-25000" dirty="0"/>
                  <a:t>2</a:t>
                </a:r>
                <a:r>
                  <a:rPr lang="en-US" dirty="0"/>
                  <a:t>)</a:t>
                </a:r>
              </a:p>
              <a:p>
                <a:pPr marL="742950" lvl="1" indent="-285750">
                  <a:lnSpc>
                    <a:spcPct val="114000"/>
                  </a:lnSpc>
                  <a:buFont typeface="Wingdings" pitchFamily="2" charset="2"/>
                  <a:buChar char="Ø"/>
                </a:pPr>
                <a:r>
                  <a:rPr lang="en-US" dirty="0"/>
                  <a:t>continuous (e.g., scaled age): standard normal. </a:t>
                </a:r>
              </a:p>
              <a:p>
                <a:pPr marL="1200150" lvl="2" indent="-285750">
                  <a:lnSpc>
                    <a:spcPct val="114000"/>
                  </a:lnSpc>
                  <a:buFont typeface="Courier New" panose="02070309020205020404" pitchFamily="49" charset="0"/>
                  <a:buChar char="o"/>
                </a:pPr>
                <a:r>
                  <a:rPr lang="en-US" dirty="0"/>
                  <a:t>Effect size </a:t>
                </a:r>
                <a14:m>
                  <m:oMath xmlns:m="http://schemas.openxmlformats.org/officeDocument/2006/math">
                    <m:sSub>
                      <m:sSubPr>
                        <m:ctrlPr>
                          <a:rPr lang="en-US" i="1" smtClean="0">
                            <a:latin typeface="Cambria Math" panose="02040503050406030204" pitchFamily="18" charset="0"/>
                          </a:rPr>
                        </m:ctrlPr>
                      </m:sSubPr>
                      <m:e>
                        <m:r>
                          <m:rPr>
                            <m:nor/>
                          </m:rPr>
                          <a:rPr lang="en-US" dirty="0"/>
                          <m:t>𝛽</m:t>
                        </m:r>
                      </m:e>
                      <m:sub>
                        <m:sSub>
                          <m:sSubPr>
                            <m:ctrlPr>
                              <a:rPr lang="en-US"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1</m:t>
                            </m:r>
                          </m:sub>
                        </m:sSub>
                      </m:sub>
                    </m:sSub>
                  </m:oMath>
                </a14:m>
                <a:r>
                  <a:rPr lang="en-US" dirty="0"/>
                  <a:t> = log(.96), log(1.1), log(1.08) for 3 survival components (single outcomes).</a:t>
                </a:r>
              </a:p>
              <a:p>
                <a:pPr marL="742950" lvl="1" indent="-285750">
                  <a:lnSpc>
                    <a:spcPct val="114000"/>
                  </a:lnSpc>
                  <a:buFont typeface="Wingdings" pitchFamily="2" charset="2"/>
                  <a:buChar char="Ø"/>
                </a:pPr>
                <a:r>
                  <a:rPr lang="en-US" dirty="0"/>
                  <a:t>binary (e.g., sex): p = 0.3. </a:t>
                </a:r>
              </a:p>
              <a:p>
                <a:pPr marL="1200150" lvl="2" indent="-285750">
                  <a:lnSpc>
                    <a:spcPct val="114000"/>
                  </a:lnSpc>
                  <a:buFont typeface="Courier New" panose="02070309020205020404" pitchFamily="49" charset="0"/>
                  <a:buChar char="o"/>
                </a:pPr>
                <a:r>
                  <a:rPr lang="en-US" dirty="0"/>
                  <a:t>Effect size </a:t>
                </a:r>
                <a14:m>
                  <m:oMath xmlns:m="http://schemas.openxmlformats.org/officeDocument/2006/math">
                    <m:sSub>
                      <m:sSubPr>
                        <m:ctrlPr>
                          <a:rPr lang="en-US" i="1">
                            <a:latin typeface="Cambria Math" panose="02040503050406030204" pitchFamily="18" charset="0"/>
                          </a:rPr>
                        </m:ctrlPr>
                      </m:sSubPr>
                      <m:e>
                        <m:r>
                          <m:rPr>
                            <m:nor/>
                          </m:rPr>
                          <a:rPr lang="en-US" dirty="0"/>
                          <m:t>𝛽</m:t>
                        </m:r>
                      </m:e>
                      <m:sub>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b="0" i="1" smtClean="0">
                                <a:latin typeface="Cambria Math" panose="02040503050406030204" pitchFamily="18" charset="0"/>
                              </a:rPr>
                              <m:t>2</m:t>
                            </m:r>
                          </m:sub>
                        </m:sSub>
                      </m:sub>
                    </m:sSub>
                  </m:oMath>
                </a14:m>
                <a:r>
                  <a:rPr lang="en-US" dirty="0"/>
                  <a:t> = log(.78), log(.85), log(1.25) for 3 survival components (single outcomes).</a:t>
                </a:r>
              </a:p>
              <a:p>
                <a:pPr marL="285750" indent="-285750">
                  <a:lnSpc>
                    <a:spcPct val="114000"/>
                  </a:lnSpc>
                  <a:buFont typeface="Arial" panose="020B0604020202020204" pitchFamily="34" charset="0"/>
                  <a:buChar char="•"/>
                </a:pPr>
                <a:r>
                  <a:rPr lang="en-US" dirty="0"/>
                  <a:t>Number of simulation: 1000</a:t>
                </a:r>
              </a:p>
            </p:txBody>
          </p:sp>
        </mc:Choice>
        <mc:Fallback xmlns="">
          <p:sp>
            <p:nvSpPr>
              <p:cNvPr id="7" name="TextBox 6">
                <a:extLst>
                  <a:ext uri="{FF2B5EF4-FFF2-40B4-BE49-F238E27FC236}">
                    <a16:creationId xmlns:a16="http://schemas.microsoft.com/office/drawing/2014/main" id="{C113BEEE-D4E2-7B44-9EB4-68B80354A5B8}"/>
                  </a:ext>
                </a:extLst>
              </p:cNvPr>
              <p:cNvSpPr txBox="1">
                <a:spLocks noRot="1" noChangeAspect="1" noMove="1" noResize="1" noEditPoints="1" noAdjustHandles="1" noChangeArrowheads="1" noChangeShapeType="1" noTextEdit="1"/>
              </p:cNvSpPr>
              <p:nvPr/>
            </p:nvSpPr>
            <p:spPr>
              <a:xfrm>
                <a:off x="1022353" y="1286317"/>
                <a:ext cx="5636258" cy="4339073"/>
              </a:xfrm>
              <a:prstGeom prst="rect">
                <a:avLst/>
              </a:prstGeom>
              <a:blipFill>
                <a:blip r:embed="rId3"/>
                <a:stretch>
                  <a:fillRect l="-1126"/>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3BE4F188-EF03-2647-B4FE-64F2A731554C}"/>
              </a:ext>
            </a:extLst>
          </p:cNvPr>
          <p:cNvSpPr txBox="1"/>
          <p:nvPr/>
        </p:nvSpPr>
        <p:spPr>
          <a:xfrm>
            <a:off x="6658611" y="1292474"/>
            <a:ext cx="5359084" cy="4846263"/>
          </a:xfrm>
          <a:prstGeom prst="rect">
            <a:avLst/>
          </a:prstGeom>
          <a:noFill/>
        </p:spPr>
        <p:txBody>
          <a:bodyPr wrap="square" rtlCol="0">
            <a:spAutoFit/>
          </a:bodyPr>
          <a:lstStyle/>
          <a:p>
            <a:pPr>
              <a:lnSpc>
                <a:spcPct val="114000"/>
              </a:lnSpc>
            </a:pPr>
            <a:r>
              <a:rPr lang="en-US" sz="2000" b="1" u="sng" dirty="0"/>
              <a:t>Scenarios</a:t>
            </a:r>
          </a:p>
          <a:p>
            <a:pPr>
              <a:lnSpc>
                <a:spcPct val="114000"/>
              </a:lnSpc>
            </a:pPr>
            <a:r>
              <a:rPr lang="en-US" b="1" dirty="0"/>
              <a:t>20 Scenarios, combined from:</a:t>
            </a:r>
          </a:p>
          <a:p>
            <a:pPr marL="285750" indent="-285750">
              <a:lnSpc>
                <a:spcPct val="114000"/>
              </a:lnSpc>
              <a:buFont typeface="Arial" panose="020B0604020202020204" pitchFamily="34" charset="0"/>
              <a:buChar char="•"/>
            </a:pPr>
            <a:r>
              <a:rPr lang="en-US" b="1" dirty="0"/>
              <a:t>5 different treatment effect sizes (HR, </a:t>
            </a:r>
            <a:r>
              <a:rPr lang="en-US" dirty="0"/>
              <a:t>𝛽</a:t>
            </a:r>
            <a:r>
              <a:rPr lang="en-US" baseline="-25000" dirty="0"/>
              <a:t>x</a:t>
            </a:r>
            <a:r>
              <a:rPr lang="en-US" b="1" dirty="0"/>
              <a:t>) for 3 components [first component mimics death]</a:t>
            </a:r>
          </a:p>
          <a:p>
            <a:pPr marL="800100" lvl="1" indent="-342900">
              <a:lnSpc>
                <a:spcPct val="114000"/>
              </a:lnSpc>
              <a:buFont typeface="+mj-lt"/>
              <a:buAutoNum type="arabicParenR"/>
            </a:pPr>
            <a:r>
              <a:rPr lang="en-US" dirty="0"/>
              <a:t>log(1), log(1), log(1) (All HR are all 1)     </a:t>
            </a:r>
          </a:p>
          <a:p>
            <a:pPr marL="800100" lvl="1" indent="-342900">
              <a:lnSpc>
                <a:spcPct val="114000"/>
              </a:lnSpc>
              <a:buFont typeface="+mj-lt"/>
              <a:buAutoNum type="arabicParenR"/>
            </a:pPr>
            <a:r>
              <a:rPr lang="en-US" dirty="0"/>
              <a:t>log(1), log(0.8), log(0.8)</a:t>
            </a:r>
          </a:p>
          <a:p>
            <a:pPr marL="800100" lvl="1" indent="-342900">
              <a:lnSpc>
                <a:spcPct val="114000"/>
              </a:lnSpc>
              <a:buFont typeface="+mj-lt"/>
              <a:buAutoNum type="arabicParenR"/>
            </a:pPr>
            <a:r>
              <a:rPr lang="en-US" dirty="0"/>
              <a:t>log(1), log(0.6), log(0.6)</a:t>
            </a:r>
          </a:p>
          <a:p>
            <a:pPr marL="800100" lvl="1" indent="-342900">
              <a:lnSpc>
                <a:spcPct val="114000"/>
              </a:lnSpc>
              <a:buFont typeface="+mj-lt"/>
              <a:buAutoNum type="arabicParenR"/>
            </a:pPr>
            <a:r>
              <a:rPr lang="en-US" dirty="0"/>
              <a:t>log(1), log(0.8), log(0.6)</a:t>
            </a:r>
          </a:p>
          <a:p>
            <a:pPr marL="800100" lvl="1" indent="-342900">
              <a:lnSpc>
                <a:spcPct val="114000"/>
              </a:lnSpc>
              <a:buFont typeface="+mj-lt"/>
              <a:buAutoNum type="arabicParenR"/>
            </a:pPr>
            <a:r>
              <a:rPr lang="en-US" dirty="0"/>
              <a:t>log(1), log(0.6), log(0.8)</a:t>
            </a:r>
          </a:p>
          <a:p>
            <a:pPr marL="285750" indent="-285750">
              <a:lnSpc>
                <a:spcPct val="114000"/>
              </a:lnSpc>
              <a:buFont typeface="Arial" panose="020B0604020202020204" pitchFamily="34" charset="0"/>
              <a:buChar char="•"/>
            </a:pPr>
            <a:r>
              <a:rPr lang="en-US" b="1" dirty="0"/>
              <a:t>4 different prevalence of 3 survival components [first component mimics death]</a:t>
            </a:r>
          </a:p>
          <a:p>
            <a:pPr marL="800100" lvl="1" indent="-342900">
              <a:lnSpc>
                <a:spcPct val="114000"/>
              </a:lnSpc>
              <a:buFont typeface="+mj-lt"/>
              <a:buAutoNum type="arabicParenR"/>
            </a:pPr>
            <a:r>
              <a:rPr lang="en-US" dirty="0"/>
              <a:t>5%, 10%, 10%</a:t>
            </a:r>
          </a:p>
          <a:p>
            <a:pPr marL="800100" lvl="1" indent="-342900">
              <a:lnSpc>
                <a:spcPct val="114000"/>
              </a:lnSpc>
              <a:buFont typeface="+mj-lt"/>
              <a:buAutoNum type="arabicParenR"/>
            </a:pPr>
            <a:r>
              <a:rPr lang="en-US" dirty="0"/>
              <a:t>5%, 10%, 20%</a:t>
            </a:r>
          </a:p>
          <a:p>
            <a:pPr marL="800100" lvl="1" indent="-342900">
              <a:lnSpc>
                <a:spcPct val="114000"/>
              </a:lnSpc>
              <a:buFont typeface="+mj-lt"/>
              <a:buAutoNum type="arabicParenR"/>
            </a:pPr>
            <a:r>
              <a:rPr lang="en-US" dirty="0"/>
              <a:t>5%, 20%, 10%</a:t>
            </a:r>
          </a:p>
          <a:p>
            <a:pPr marL="800100" lvl="1" indent="-342900">
              <a:lnSpc>
                <a:spcPct val="114000"/>
              </a:lnSpc>
              <a:buFont typeface="+mj-lt"/>
              <a:buAutoNum type="arabicParenR"/>
            </a:pPr>
            <a:r>
              <a:rPr lang="en-US" dirty="0"/>
              <a:t>5%, 20%, 20%</a:t>
            </a:r>
          </a:p>
        </p:txBody>
      </p:sp>
      <p:sp>
        <p:nvSpPr>
          <p:cNvPr id="2" name="Slide Number Placeholder 1">
            <a:extLst>
              <a:ext uri="{FF2B5EF4-FFF2-40B4-BE49-F238E27FC236}">
                <a16:creationId xmlns:a16="http://schemas.microsoft.com/office/drawing/2014/main" id="{0E89CB6D-D3D1-0441-9604-3E7B4436FE56}"/>
              </a:ext>
            </a:extLst>
          </p:cNvPr>
          <p:cNvSpPr>
            <a:spLocks noGrp="1"/>
          </p:cNvSpPr>
          <p:nvPr>
            <p:ph type="sldNum" sz="quarter" idx="12"/>
          </p:nvPr>
        </p:nvSpPr>
        <p:spPr/>
        <p:txBody>
          <a:bodyPr/>
          <a:lstStyle/>
          <a:p>
            <a:fld id="{432B1062-8B11-6348-831A-4A0BC9C55C11}" type="slidenum">
              <a:rPr lang="en-US" smtClean="0"/>
              <a:t>17</a:t>
            </a:fld>
            <a:endParaRPr lang="en-US"/>
          </a:p>
        </p:txBody>
      </p:sp>
      <p:sp>
        <p:nvSpPr>
          <p:cNvPr id="17" name="Title 1">
            <a:extLst>
              <a:ext uri="{FF2B5EF4-FFF2-40B4-BE49-F238E27FC236}">
                <a16:creationId xmlns:a16="http://schemas.microsoft.com/office/drawing/2014/main" id="{180E78C5-5DC4-604B-8E16-6E7EDC4DD83C}"/>
              </a:ext>
            </a:extLst>
          </p:cNvPr>
          <p:cNvSpPr txBox="1">
            <a:spLocks/>
          </p:cNvSpPr>
          <p:nvPr/>
        </p:nvSpPr>
        <p:spPr>
          <a:xfrm>
            <a:off x="273093" y="7654"/>
            <a:ext cx="10854452" cy="355534"/>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6000" kern="1200">
                <a:solidFill>
                  <a:schemeClr val="bg2">
                    <a:lumMod val="25000"/>
                  </a:schemeClr>
                </a:solidFill>
                <a:latin typeface="+mj-lt"/>
                <a:ea typeface="+mj-ea"/>
                <a:cs typeface="+mj-cs"/>
              </a:defRPr>
            </a:lvl1pPr>
          </a:lstStyle>
          <a:p>
            <a:r>
              <a:rPr lang="en-US" sz="1600" b="1" dirty="0"/>
              <a:t>Section 2: Simulation Study  - Understand the Power of Composite Endpoints related to Components</a:t>
            </a:r>
          </a:p>
        </p:txBody>
      </p:sp>
      <p:cxnSp>
        <p:nvCxnSpPr>
          <p:cNvPr id="18" name="Straight Connector 17">
            <a:extLst>
              <a:ext uri="{FF2B5EF4-FFF2-40B4-BE49-F238E27FC236}">
                <a16:creationId xmlns:a16="http://schemas.microsoft.com/office/drawing/2014/main" id="{0CAAC998-AD59-9045-B626-5916667D5EA7}"/>
              </a:ext>
            </a:extLst>
          </p:cNvPr>
          <p:cNvCxnSpPr>
            <a:cxnSpLocks/>
          </p:cNvCxnSpPr>
          <p:nvPr/>
        </p:nvCxnSpPr>
        <p:spPr>
          <a:xfrm>
            <a:off x="395288" y="874758"/>
            <a:ext cx="9734550" cy="0"/>
          </a:xfrm>
          <a:prstGeom prst="line">
            <a:avLst/>
          </a:prstGeom>
          <a:ln>
            <a:headEnd type="none" w="med" len="med"/>
            <a:tailEnd type="none" w="med" len="med"/>
          </a:ln>
        </p:spPr>
        <p:style>
          <a:lnRef idx="3">
            <a:schemeClr val="accent3"/>
          </a:lnRef>
          <a:fillRef idx="0">
            <a:schemeClr val="accent3"/>
          </a:fillRef>
          <a:effectRef idx="2">
            <a:schemeClr val="accent3"/>
          </a:effectRef>
          <a:fontRef idx="minor">
            <a:schemeClr val="tx1"/>
          </a:fontRef>
        </p:style>
      </p:cxnSp>
      <p:sp>
        <p:nvSpPr>
          <p:cNvPr id="19" name="Content Placeholder 2">
            <a:extLst>
              <a:ext uri="{FF2B5EF4-FFF2-40B4-BE49-F238E27FC236}">
                <a16:creationId xmlns:a16="http://schemas.microsoft.com/office/drawing/2014/main" id="{D77DCA7F-9848-AF45-86AB-CBC1D966B9A2}"/>
              </a:ext>
            </a:extLst>
          </p:cNvPr>
          <p:cNvSpPr txBox="1">
            <a:spLocks/>
          </p:cNvSpPr>
          <p:nvPr/>
        </p:nvSpPr>
        <p:spPr>
          <a:xfrm>
            <a:off x="395287" y="390207"/>
            <a:ext cx="10183617" cy="72008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5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sz="2800" b="1" dirty="0">
                <a:solidFill>
                  <a:schemeClr val="tx1"/>
                </a:solidFill>
              </a:rPr>
              <a:t>2.2.1 Survival Components &amp; Time-to-First Composite</a:t>
            </a:r>
            <a:endParaRPr lang="en-US" sz="3200" b="1" dirty="0">
              <a:solidFill>
                <a:schemeClr val="tx1"/>
              </a:solidFill>
            </a:endParaRPr>
          </a:p>
        </p:txBody>
      </p:sp>
      <p:sp>
        <p:nvSpPr>
          <p:cNvPr id="20" name="Content Placeholder 2">
            <a:extLst>
              <a:ext uri="{FF2B5EF4-FFF2-40B4-BE49-F238E27FC236}">
                <a16:creationId xmlns:a16="http://schemas.microsoft.com/office/drawing/2014/main" id="{1CB0B736-0882-F64C-8B31-362DC5647885}"/>
              </a:ext>
            </a:extLst>
          </p:cNvPr>
          <p:cNvSpPr txBox="1">
            <a:spLocks/>
          </p:cNvSpPr>
          <p:nvPr/>
        </p:nvSpPr>
        <p:spPr>
          <a:xfrm>
            <a:off x="704780" y="924538"/>
            <a:ext cx="3135702" cy="552570"/>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5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b="1" dirty="0">
                <a:solidFill>
                  <a:schemeClr val="tx1"/>
                </a:solidFill>
              </a:rPr>
              <a:t>2.2.1.1 Set Up</a:t>
            </a:r>
            <a:endParaRPr lang="en-US" dirty="0">
              <a:solidFill>
                <a:schemeClr val="tx1"/>
              </a:solidFill>
            </a:endParaRPr>
          </a:p>
        </p:txBody>
      </p:sp>
    </p:spTree>
    <p:extLst>
      <p:ext uri="{BB962C8B-B14F-4D97-AF65-F5344CB8AC3E}">
        <p14:creationId xmlns:p14="http://schemas.microsoft.com/office/powerpoint/2010/main" val="7359547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C113BEEE-D4E2-7B44-9EB4-68B80354A5B8}"/>
                  </a:ext>
                </a:extLst>
              </p:cNvPr>
              <p:cNvSpPr txBox="1"/>
              <p:nvPr/>
            </p:nvSpPr>
            <p:spPr>
              <a:xfrm>
                <a:off x="404981" y="1359310"/>
                <a:ext cx="11856976" cy="4533998"/>
              </a:xfrm>
              <a:prstGeom prst="rect">
                <a:avLst/>
              </a:prstGeom>
              <a:noFill/>
            </p:spPr>
            <p:txBody>
              <a:bodyPr wrap="square" rtlCol="0">
                <a:spAutoFit/>
              </a:bodyPr>
              <a:lstStyle/>
              <a:p>
                <a:pPr>
                  <a:lnSpc>
                    <a:spcPct val="150000"/>
                  </a:lnSpc>
                </a:pPr>
                <a:r>
                  <a:rPr lang="en-US" sz="2000" b="1" dirty="0"/>
                  <a:t>Under each scenario, for one simulation, generate true values</a:t>
                </a:r>
              </a:p>
              <a:p>
                <a:pPr marL="285750" indent="-285750">
                  <a:lnSpc>
                    <a:spcPct val="150000"/>
                  </a:lnSpc>
                  <a:buFont typeface="Arial" panose="020B0604020202020204" pitchFamily="34" charset="0"/>
                  <a:buChar char="•"/>
                </a:pPr>
                <a:r>
                  <a:rPr lang="en-US" dirty="0"/>
                  <a:t>True time to event: t = -log(U)/</a:t>
                </a:r>
                <a14:m>
                  <m:oMath xmlns:m="http://schemas.openxmlformats.org/officeDocument/2006/math">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𝜆</m:t>
                        </m:r>
                      </m:e>
                      <m:sub>
                        <m:r>
                          <a:rPr lang="en-US" i="1">
                            <a:latin typeface="Cambria Math" panose="02040503050406030204" pitchFamily="18" charset="0"/>
                          </a:rPr>
                          <m:t>0</m:t>
                        </m:r>
                      </m:sub>
                    </m:sSub>
                    <m:sSup>
                      <m:sSupPr>
                        <m:ctrlPr>
                          <a:rPr lang="en-US" i="1">
                            <a:latin typeface="Cambria Math" panose="02040503050406030204" pitchFamily="18" charset="0"/>
                          </a:rPr>
                        </m:ctrlPr>
                      </m:sSupPr>
                      <m:e>
                        <m:r>
                          <a:rPr lang="en-US" i="1">
                            <a:latin typeface="Cambria Math" panose="02040503050406030204" pitchFamily="18" charset="0"/>
                          </a:rPr>
                          <m:t>𝑒</m:t>
                        </m:r>
                      </m:e>
                      <m:sup>
                        <m:sSup>
                          <m:sSupPr>
                            <m:ctrlPr>
                              <a:rPr lang="en-US" i="1">
                                <a:latin typeface="Cambria Math" panose="02040503050406030204" pitchFamily="18" charset="0"/>
                              </a:rPr>
                            </m:ctrlPr>
                          </m:sSupPr>
                          <m:e>
                            <m:r>
                              <a:rPr lang="en-US" b="1" i="1" smtClean="0">
                                <a:latin typeface="Cambria Math" panose="02040503050406030204" pitchFamily="18" charset="0"/>
                              </a:rPr>
                              <m:t>𝜷</m:t>
                            </m:r>
                          </m:e>
                          <m:sup>
                            <m:r>
                              <a:rPr lang="en-US" i="1">
                                <a:latin typeface="Cambria Math" panose="02040503050406030204" pitchFamily="18" charset="0"/>
                              </a:rPr>
                              <m:t>𝑇</m:t>
                            </m:r>
                          </m:sup>
                        </m:sSup>
                        <m:r>
                          <a:rPr lang="en-US" b="1" i="1">
                            <a:latin typeface="Cambria Math" panose="02040503050406030204" pitchFamily="18" charset="0"/>
                          </a:rPr>
                          <m:t>𝑿</m:t>
                        </m:r>
                      </m:sup>
                    </m:sSup>
                  </m:oMath>
                </a14:m>
                <a:r>
                  <a:rPr lang="en-US" dirty="0"/>
                  <a:t>), where U = S(t) = </a:t>
                </a:r>
                <a:r>
                  <a:rPr lang="en-US" dirty="0" err="1"/>
                  <a:t>exp</a:t>
                </a:r>
                <a:r>
                  <a:rPr lang="en-US" dirty="0"/>
                  <a:t>(-</a:t>
                </a:r>
                <a14:m>
                  <m:oMath xmlns:m="http://schemas.openxmlformats.org/officeDocument/2006/math">
                    <m:r>
                      <m:rPr>
                        <m:sty m:val="p"/>
                      </m:rPr>
                      <a:rPr lang="en-US">
                        <a:latin typeface="Cambria Math" panose="02040503050406030204" pitchFamily="18" charset="0"/>
                      </a:rPr>
                      <m:t>Λ</m:t>
                    </m:r>
                    <m:r>
                      <a:rPr lang="en-US" i="1">
                        <a:latin typeface="Cambria Math" panose="02040503050406030204" pitchFamily="18" charset="0"/>
                      </a:rPr>
                      <m:t>(</m:t>
                    </m:r>
                    <m:r>
                      <a:rPr lang="en-US" i="1">
                        <a:latin typeface="Cambria Math" panose="02040503050406030204" pitchFamily="18" charset="0"/>
                      </a:rPr>
                      <m:t>𝑡</m:t>
                    </m:r>
                    <m:r>
                      <a:rPr lang="en-US" i="1">
                        <a:latin typeface="Cambria Math" panose="02040503050406030204" pitchFamily="18" charset="0"/>
                      </a:rPr>
                      <m:t>)</m:t>
                    </m:r>
                  </m:oMath>
                </a14:m>
                <a:r>
                  <a:rPr lang="en-US" dirty="0"/>
                  <a:t>) = </a:t>
                </a:r>
                <a:r>
                  <a:rPr lang="en-US" dirty="0" err="1"/>
                  <a:t>exp</a:t>
                </a:r>
                <a:r>
                  <a:rPr lang="en-US" dirty="0"/>
                  <a:t>(-</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𝜆</m:t>
                        </m:r>
                      </m:e>
                      <m:sub>
                        <m:r>
                          <a:rPr lang="en-US" i="1">
                            <a:latin typeface="Cambria Math" panose="02040503050406030204" pitchFamily="18" charset="0"/>
                          </a:rPr>
                          <m:t>0</m:t>
                        </m:r>
                      </m:sub>
                    </m:sSub>
                    <m:r>
                      <a:rPr lang="en-US" i="1">
                        <a:latin typeface="Cambria Math" panose="02040503050406030204" pitchFamily="18" charset="0"/>
                      </a:rPr>
                      <m:t>𝑡</m:t>
                    </m:r>
                    <m:r>
                      <a:rPr lang="en-US" i="1">
                        <a:latin typeface="Cambria Math" panose="02040503050406030204" pitchFamily="18" charset="0"/>
                      </a:rPr>
                      <m:t> </m:t>
                    </m:r>
                    <m:sSup>
                      <m:sSupPr>
                        <m:ctrlPr>
                          <a:rPr lang="en-US" i="1">
                            <a:latin typeface="Cambria Math" panose="02040503050406030204" pitchFamily="18" charset="0"/>
                          </a:rPr>
                        </m:ctrlPr>
                      </m:sSupPr>
                      <m:e>
                        <m:r>
                          <a:rPr lang="en-US" i="1">
                            <a:latin typeface="Cambria Math" panose="02040503050406030204" pitchFamily="18" charset="0"/>
                          </a:rPr>
                          <m:t>𝑒</m:t>
                        </m:r>
                      </m:e>
                      <m:sup>
                        <m:sSup>
                          <m:sSupPr>
                            <m:ctrlPr>
                              <a:rPr lang="en-US" i="1">
                                <a:latin typeface="Cambria Math" panose="02040503050406030204" pitchFamily="18" charset="0"/>
                              </a:rPr>
                            </m:ctrlPr>
                          </m:sSupPr>
                          <m:e>
                            <m:r>
                              <a:rPr lang="en-US" b="1" i="1">
                                <a:latin typeface="Cambria Math" panose="02040503050406030204" pitchFamily="18" charset="0"/>
                              </a:rPr>
                              <m:t>𝜷</m:t>
                            </m:r>
                          </m:e>
                          <m:sup>
                            <m:r>
                              <a:rPr lang="en-US" i="1">
                                <a:latin typeface="Cambria Math" panose="02040503050406030204" pitchFamily="18" charset="0"/>
                              </a:rPr>
                              <m:t>𝑇</m:t>
                            </m:r>
                          </m:sup>
                        </m:sSup>
                        <m:r>
                          <a:rPr lang="en-US" b="1" i="1">
                            <a:latin typeface="Cambria Math" panose="02040503050406030204" pitchFamily="18" charset="0"/>
                          </a:rPr>
                          <m:t>𝑿</m:t>
                        </m:r>
                      </m:sup>
                    </m:sSup>
                  </m:oMath>
                </a14:m>
                <a:r>
                  <a:rPr lang="en-US" dirty="0"/>
                  <a:t>) ~ Uniform(0,1). (Bender </a:t>
                </a:r>
                <a:r>
                  <a:rPr lang="en-US" i="1" dirty="0"/>
                  <a:t>et al</a:t>
                </a:r>
                <a:r>
                  <a:rPr lang="en-US" dirty="0"/>
                  <a:t>., 2005)</a:t>
                </a:r>
              </a:p>
              <a:p>
                <a:pPr marL="285750" indent="-285750">
                  <a:lnSpc>
                    <a:spcPct val="150000"/>
                  </a:lnSpc>
                  <a:buFont typeface="Arial" panose="020B0604020202020204" pitchFamily="34" charset="0"/>
                  <a:buChar char="•"/>
                </a:pPr>
                <a:r>
                  <a:rPr lang="en-US" dirty="0"/>
                  <a:t>True time to censoring: random samples from Exponential distribution with rate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𝜆</m:t>
                        </m:r>
                      </m:e>
                      <m:sup>
                        <m:r>
                          <a:rPr lang="en-US" i="1">
                            <a:latin typeface="Cambria Math" panose="02040503050406030204" pitchFamily="18" charset="0"/>
                          </a:rPr>
                          <m:t>𝑐</m:t>
                        </m:r>
                      </m:sup>
                    </m:sSup>
                  </m:oMath>
                </a14:m>
                <a:r>
                  <a:rPr lang="en-US" dirty="0"/>
                  <a:t>= 0.15.</a:t>
                </a:r>
              </a:p>
              <a:p>
                <a:pPr marL="285750" indent="-285750">
                  <a:lnSpc>
                    <a:spcPct val="150000"/>
                  </a:lnSpc>
                  <a:buFont typeface="Arial" panose="020B0604020202020204" pitchFamily="34" charset="0"/>
                  <a:buChar char="•"/>
                </a:pPr>
                <a:r>
                  <a:rPr lang="en-US" dirty="0"/>
                  <a:t>Event indicator: 1 if time to event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 time to censoring, 0 otherwise.</a:t>
                </a:r>
              </a:p>
              <a:p>
                <a:pPr marL="285750" indent="-285750">
                  <a:lnSpc>
                    <a:spcPct val="150000"/>
                  </a:lnSpc>
                  <a:buFont typeface="Arial" panose="020B0604020202020204" pitchFamily="34" charset="0"/>
                  <a:buChar char="•"/>
                </a:pPr>
                <a:r>
                  <a:rPr lang="en-US" dirty="0"/>
                  <a:t>Tune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𝜆</m:t>
                        </m:r>
                      </m:e>
                      <m:sub>
                        <m:r>
                          <a:rPr lang="en-US" i="1">
                            <a:latin typeface="Cambria Math" panose="02040503050406030204" pitchFamily="18" charset="0"/>
                          </a:rPr>
                          <m:t>0</m:t>
                        </m:r>
                      </m:sub>
                    </m:sSub>
                  </m:oMath>
                </a14:m>
                <a:r>
                  <a:rPr lang="en-US" dirty="0"/>
                  <a:t> to achieve target prevalence.</a:t>
                </a:r>
              </a:p>
              <a:p>
                <a:pPr marL="285750" indent="-285750">
                  <a:lnSpc>
                    <a:spcPct val="150000"/>
                  </a:lnSpc>
                  <a:buFont typeface="Arial" panose="020B0604020202020204" pitchFamily="34" charset="0"/>
                  <a:buChar char="•"/>
                </a:pPr>
                <a:endParaRPr lang="en-US" sz="800" dirty="0"/>
              </a:p>
              <a:p>
                <a:pPr>
                  <a:lnSpc>
                    <a:spcPct val="150000"/>
                  </a:lnSpc>
                </a:pPr>
                <a:r>
                  <a:rPr lang="en-US" sz="2000" b="1" dirty="0"/>
                  <a:t>Estimation, across simulation</a:t>
                </a:r>
              </a:p>
              <a:p>
                <a:pPr marL="285750" indent="-285750">
                  <a:lnSpc>
                    <a:spcPct val="150000"/>
                  </a:lnSpc>
                  <a:buFont typeface="Arial" panose="020B0604020202020204" pitchFamily="34" charset="0"/>
                  <a:buChar char="•"/>
                </a:pPr>
                <a:r>
                  <a:rPr lang="en-US" dirty="0"/>
                  <a:t>Simulated event rate: mean event rate of each simulated outcome.</a:t>
                </a:r>
              </a:p>
              <a:p>
                <a:pPr marL="285750" indent="-285750">
                  <a:lnSpc>
                    <a:spcPct val="150000"/>
                  </a:lnSpc>
                  <a:buFont typeface="Arial" panose="020B0604020202020204" pitchFamily="34" charset="0"/>
                  <a:buChar char="•"/>
                </a:pPr>
                <a:r>
                  <a:rPr lang="en-US" dirty="0"/>
                  <a:t>Mean estimated treatment effect </a:t>
                </a:r>
                <a14:m>
                  <m:oMath xmlns:m="http://schemas.openxmlformats.org/officeDocument/2006/math">
                    <m:acc>
                      <m:accPr>
                        <m:chr m:val="̂"/>
                        <m:ctrlPr>
                          <a:rPr lang="en-US" i="1">
                            <a:latin typeface="Cambria Math" panose="02040503050406030204" pitchFamily="18" charset="0"/>
                          </a:rPr>
                        </m:ctrlPr>
                      </m:accPr>
                      <m:e>
                        <m:sSub>
                          <m:sSubPr>
                            <m:ctrlPr>
                              <a:rPr lang="en-US" i="1" smtClean="0">
                                <a:latin typeface="Cambria Math" panose="02040503050406030204" pitchFamily="18" charset="0"/>
                              </a:rPr>
                            </m:ctrlPr>
                          </m:sSubPr>
                          <m:e>
                            <m:r>
                              <a:rPr lang="en-US">
                                <a:latin typeface="Cambria Math" panose="02040503050406030204" pitchFamily="18" charset="0"/>
                              </a:rPr>
                              <m:t>𝛽</m:t>
                            </m:r>
                          </m:e>
                          <m:sub>
                            <m:r>
                              <a:rPr lang="en-US" b="0" i="1" smtClean="0">
                                <a:latin typeface="Cambria Math" panose="02040503050406030204" pitchFamily="18" charset="0"/>
                              </a:rPr>
                              <m:t>𝑥</m:t>
                            </m:r>
                          </m:sub>
                        </m:sSub>
                      </m:e>
                    </m:acc>
                    <m:r>
                      <a:rPr lang="en-US">
                        <a:latin typeface="Cambria Math" panose="02040503050406030204" pitchFamily="18" charset="0"/>
                      </a:rPr>
                      <m:t>,</m:t>
                    </m:r>
                    <m:r>
                      <m:rPr>
                        <m:nor/>
                      </m:rPr>
                      <a:rPr lang="en-US" dirty="0"/>
                      <m:t>from</m:t>
                    </m:r>
                    <m:r>
                      <m:rPr>
                        <m:nor/>
                      </m:rPr>
                      <a:rPr lang="en-US" dirty="0"/>
                      <m:t> </m:t>
                    </m:r>
                    <m:r>
                      <m:rPr>
                        <m:nor/>
                      </m:rPr>
                      <a:rPr lang="en-US" dirty="0"/>
                      <m:t>Cox</m:t>
                    </m:r>
                    <m:r>
                      <m:rPr>
                        <m:nor/>
                      </m:rPr>
                      <a:rPr lang="en-US" dirty="0"/>
                      <m:t> </m:t>
                    </m:r>
                    <m:r>
                      <m:rPr>
                        <m:nor/>
                      </m:rPr>
                      <a:rPr lang="en-US" dirty="0"/>
                      <m:t>Proportional</m:t>
                    </m:r>
                    <m:r>
                      <m:rPr>
                        <m:nor/>
                      </m:rPr>
                      <a:rPr lang="en-US" dirty="0"/>
                      <m:t> </m:t>
                    </m:r>
                    <m:r>
                      <m:rPr>
                        <m:nor/>
                      </m:rPr>
                      <a:rPr lang="en-US" dirty="0"/>
                      <m:t>Hazard</m:t>
                    </m:r>
                    <m:r>
                      <m:rPr>
                        <m:nor/>
                      </m:rPr>
                      <a:rPr lang="en-US" dirty="0"/>
                      <m:t> </m:t>
                    </m:r>
                    <m:r>
                      <m:rPr>
                        <m:nor/>
                      </m:rPr>
                      <a:rPr lang="en-US" dirty="0"/>
                      <m:t>regression</m:t>
                    </m:r>
                    <m:r>
                      <m:rPr>
                        <m:nor/>
                      </m:rPr>
                      <a:rPr lang="en-US" dirty="0"/>
                      <m:t> </m:t>
                    </m:r>
                    <m:r>
                      <m:rPr>
                        <m:nor/>
                      </m:rPr>
                      <a:rPr lang="en-US" dirty="0"/>
                      <m:t>model</m:t>
                    </m:r>
                  </m:oMath>
                </a14:m>
                <a:endParaRPr lang="en-US" dirty="0"/>
              </a:p>
              <a:p>
                <a:pPr marL="285750" indent="-285750">
                  <a:lnSpc>
                    <a:spcPct val="150000"/>
                  </a:lnSpc>
                  <a:buFont typeface="Arial" panose="020B0604020202020204" pitchFamily="34" charset="0"/>
                  <a:buChar char="•"/>
                </a:pPr>
                <a:r>
                  <a:rPr lang="en-US" dirty="0"/>
                  <a:t>Power of each outcome, i.e. proportion of significant results (p-value of H</a:t>
                </a:r>
                <a:r>
                  <a:rPr lang="en-US" baseline="-25000" dirty="0"/>
                  <a:t>0</a:t>
                </a:r>
                <a:r>
                  <a:rPr lang="en-US" dirty="0"/>
                  <a:t>: </a:t>
                </a:r>
                <a14:m>
                  <m:oMath xmlns:m="http://schemas.openxmlformats.org/officeDocument/2006/math">
                    <m:sSub>
                      <m:sSubPr>
                        <m:ctrlPr>
                          <a:rPr lang="en-US" i="1">
                            <a:latin typeface="Cambria Math" panose="02040503050406030204" pitchFamily="18" charset="0"/>
                          </a:rPr>
                        </m:ctrlPr>
                      </m:sSubPr>
                      <m:e>
                        <m:r>
                          <a:rPr lang="en-US">
                            <a:latin typeface="Cambria Math" panose="02040503050406030204" pitchFamily="18" charset="0"/>
                          </a:rPr>
                          <m:t>𝛽</m:t>
                        </m:r>
                      </m:e>
                      <m:sub>
                        <m:r>
                          <a:rPr lang="en-US" b="0" i="1" smtClean="0">
                            <a:latin typeface="Cambria Math" panose="02040503050406030204" pitchFamily="18" charset="0"/>
                          </a:rPr>
                          <m:t>𝑥</m:t>
                        </m:r>
                      </m:sub>
                    </m:sSub>
                  </m:oMath>
                </a14:m>
                <a:r>
                  <a:rPr lang="en-US" dirty="0"/>
                  <a:t>=0 is less than 0.05) among simulations.</a:t>
                </a:r>
              </a:p>
              <a:p>
                <a:pPr>
                  <a:lnSpc>
                    <a:spcPct val="150000"/>
                  </a:lnSpc>
                </a:pPr>
                <a:endParaRPr lang="en-US" sz="1600" dirty="0">
                  <a:latin typeface="Helvetica" pitchFamily="2" charset="0"/>
                </a:endParaRPr>
              </a:p>
            </p:txBody>
          </p:sp>
        </mc:Choice>
        <mc:Fallback xmlns="">
          <p:sp>
            <p:nvSpPr>
              <p:cNvPr id="7" name="TextBox 6">
                <a:extLst>
                  <a:ext uri="{FF2B5EF4-FFF2-40B4-BE49-F238E27FC236}">
                    <a16:creationId xmlns:a16="http://schemas.microsoft.com/office/drawing/2014/main" id="{C113BEEE-D4E2-7B44-9EB4-68B80354A5B8}"/>
                  </a:ext>
                </a:extLst>
              </p:cNvPr>
              <p:cNvSpPr txBox="1">
                <a:spLocks noRot="1" noChangeAspect="1" noMove="1" noResize="1" noEditPoints="1" noAdjustHandles="1" noChangeArrowheads="1" noChangeShapeType="1" noTextEdit="1"/>
              </p:cNvSpPr>
              <p:nvPr/>
            </p:nvSpPr>
            <p:spPr>
              <a:xfrm>
                <a:off x="404981" y="1359310"/>
                <a:ext cx="11856976" cy="4533998"/>
              </a:xfrm>
              <a:prstGeom prst="rect">
                <a:avLst/>
              </a:prstGeom>
              <a:blipFill>
                <a:blip r:embed="rId3"/>
                <a:stretch>
                  <a:fillRect l="-535"/>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BEB49DD5-C822-C74E-9B47-031AFEB0AF1F}"/>
              </a:ext>
            </a:extLst>
          </p:cNvPr>
          <p:cNvSpPr>
            <a:spLocks noGrp="1"/>
          </p:cNvSpPr>
          <p:nvPr>
            <p:ph type="sldNum" sz="quarter" idx="12"/>
          </p:nvPr>
        </p:nvSpPr>
        <p:spPr/>
        <p:txBody>
          <a:bodyPr/>
          <a:lstStyle/>
          <a:p>
            <a:fld id="{432B1062-8B11-6348-831A-4A0BC9C55C11}" type="slidenum">
              <a:rPr lang="en-US" smtClean="0"/>
              <a:t>18</a:t>
            </a:fld>
            <a:endParaRPr lang="en-US"/>
          </a:p>
        </p:txBody>
      </p:sp>
      <p:sp>
        <p:nvSpPr>
          <p:cNvPr id="14" name="Title 1">
            <a:extLst>
              <a:ext uri="{FF2B5EF4-FFF2-40B4-BE49-F238E27FC236}">
                <a16:creationId xmlns:a16="http://schemas.microsoft.com/office/drawing/2014/main" id="{A0259236-4A41-BE45-964F-EFD74B4A2BF8}"/>
              </a:ext>
            </a:extLst>
          </p:cNvPr>
          <p:cNvSpPr txBox="1">
            <a:spLocks/>
          </p:cNvSpPr>
          <p:nvPr/>
        </p:nvSpPr>
        <p:spPr>
          <a:xfrm>
            <a:off x="273093" y="7654"/>
            <a:ext cx="10854452" cy="355534"/>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6000" kern="1200">
                <a:solidFill>
                  <a:schemeClr val="bg2">
                    <a:lumMod val="25000"/>
                  </a:schemeClr>
                </a:solidFill>
                <a:latin typeface="+mj-lt"/>
                <a:ea typeface="+mj-ea"/>
                <a:cs typeface="+mj-cs"/>
              </a:defRPr>
            </a:lvl1pPr>
          </a:lstStyle>
          <a:p>
            <a:r>
              <a:rPr lang="en-US" sz="1600" b="1" dirty="0"/>
              <a:t>Section 2: Simulation Study - Understand the Power of Composite Endpoints related to Components</a:t>
            </a:r>
          </a:p>
        </p:txBody>
      </p:sp>
      <p:cxnSp>
        <p:nvCxnSpPr>
          <p:cNvPr id="15" name="Straight Connector 14">
            <a:extLst>
              <a:ext uri="{FF2B5EF4-FFF2-40B4-BE49-F238E27FC236}">
                <a16:creationId xmlns:a16="http://schemas.microsoft.com/office/drawing/2014/main" id="{62801405-C00A-C447-93CC-7D2BA54FF0C5}"/>
              </a:ext>
            </a:extLst>
          </p:cNvPr>
          <p:cNvCxnSpPr>
            <a:cxnSpLocks/>
          </p:cNvCxnSpPr>
          <p:nvPr/>
        </p:nvCxnSpPr>
        <p:spPr>
          <a:xfrm>
            <a:off x="395288" y="874758"/>
            <a:ext cx="9734550" cy="0"/>
          </a:xfrm>
          <a:prstGeom prst="line">
            <a:avLst/>
          </a:prstGeom>
          <a:ln>
            <a:headEnd type="none" w="med" len="med"/>
            <a:tailEnd type="none" w="med" len="med"/>
          </a:ln>
        </p:spPr>
        <p:style>
          <a:lnRef idx="3">
            <a:schemeClr val="accent3"/>
          </a:lnRef>
          <a:fillRef idx="0">
            <a:schemeClr val="accent3"/>
          </a:fillRef>
          <a:effectRef idx="2">
            <a:schemeClr val="accent3"/>
          </a:effectRef>
          <a:fontRef idx="minor">
            <a:schemeClr val="tx1"/>
          </a:fontRef>
        </p:style>
      </p:cxnSp>
      <p:sp>
        <p:nvSpPr>
          <p:cNvPr id="16" name="Content Placeholder 2">
            <a:extLst>
              <a:ext uri="{FF2B5EF4-FFF2-40B4-BE49-F238E27FC236}">
                <a16:creationId xmlns:a16="http://schemas.microsoft.com/office/drawing/2014/main" id="{1CC11DE1-40E2-6C4C-8306-0542782C779E}"/>
              </a:ext>
            </a:extLst>
          </p:cNvPr>
          <p:cNvSpPr txBox="1">
            <a:spLocks/>
          </p:cNvSpPr>
          <p:nvPr/>
        </p:nvSpPr>
        <p:spPr>
          <a:xfrm>
            <a:off x="395287" y="390207"/>
            <a:ext cx="10183617" cy="72008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5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sz="2800" b="1" dirty="0">
                <a:solidFill>
                  <a:schemeClr val="tx1"/>
                </a:solidFill>
              </a:rPr>
              <a:t>2.2.1 Survival Components &amp; Time-to-First Composite</a:t>
            </a:r>
            <a:endParaRPr lang="en-US" sz="3200" b="1" dirty="0">
              <a:solidFill>
                <a:schemeClr val="tx1"/>
              </a:solidFill>
            </a:endParaRPr>
          </a:p>
        </p:txBody>
      </p:sp>
      <p:sp>
        <p:nvSpPr>
          <p:cNvPr id="17" name="Content Placeholder 2">
            <a:extLst>
              <a:ext uri="{FF2B5EF4-FFF2-40B4-BE49-F238E27FC236}">
                <a16:creationId xmlns:a16="http://schemas.microsoft.com/office/drawing/2014/main" id="{88D4FC29-1E05-8740-8937-B1B6A8915941}"/>
              </a:ext>
            </a:extLst>
          </p:cNvPr>
          <p:cNvSpPr txBox="1">
            <a:spLocks/>
          </p:cNvSpPr>
          <p:nvPr/>
        </p:nvSpPr>
        <p:spPr>
          <a:xfrm>
            <a:off x="704780" y="966742"/>
            <a:ext cx="3135702" cy="552570"/>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5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b="1" dirty="0">
                <a:solidFill>
                  <a:schemeClr val="tx1"/>
                </a:solidFill>
              </a:rPr>
              <a:t>2.2.1.1 Set Up (Cont.)</a:t>
            </a:r>
            <a:endParaRPr lang="en-US" dirty="0">
              <a:solidFill>
                <a:schemeClr val="tx1"/>
              </a:solidFill>
            </a:endParaRPr>
          </a:p>
        </p:txBody>
      </p:sp>
    </p:spTree>
    <p:extLst>
      <p:ext uri="{BB962C8B-B14F-4D97-AF65-F5344CB8AC3E}">
        <p14:creationId xmlns:p14="http://schemas.microsoft.com/office/powerpoint/2010/main" val="11447062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C34C6FE6-7692-BB45-8024-805559D7511B}"/>
              </a:ext>
            </a:extLst>
          </p:cNvPr>
          <p:cNvPicPr>
            <a:picLocks noGrp="1" noChangeAspect="1"/>
          </p:cNvPicPr>
          <p:nvPr>
            <p:ph idx="1"/>
          </p:nvPr>
        </p:nvPicPr>
        <p:blipFill rotWithShape="1">
          <a:blip r:embed="rId3"/>
          <a:srcRect t="-1" b="1271"/>
          <a:stretch/>
        </p:blipFill>
        <p:spPr>
          <a:xfrm>
            <a:off x="982777" y="1393108"/>
            <a:ext cx="6489178" cy="4659925"/>
          </a:xfrm>
        </p:spPr>
      </p:pic>
      <p:sp>
        <p:nvSpPr>
          <p:cNvPr id="2" name="TextBox 1">
            <a:extLst>
              <a:ext uri="{FF2B5EF4-FFF2-40B4-BE49-F238E27FC236}">
                <a16:creationId xmlns:a16="http://schemas.microsoft.com/office/drawing/2014/main" id="{0913CEC0-D6D5-3846-B72D-EA25C1D6ACE4}"/>
              </a:ext>
            </a:extLst>
          </p:cNvPr>
          <p:cNvSpPr txBox="1"/>
          <p:nvPr/>
        </p:nvSpPr>
        <p:spPr>
          <a:xfrm>
            <a:off x="8229601" y="1944297"/>
            <a:ext cx="3488787" cy="3801041"/>
          </a:xfrm>
          <a:prstGeom prst="rect">
            <a:avLst/>
          </a:prstGeom>
          <a:noFill/>
        </p:spPr>
        <p:txBody>
          <a:bodyPr wrap="square" rtlCol="0">
            <a:spAutoFit/>
          </a:bodyPr>
          <a:lstStyle/>
          <a:p>
            <a:r>
              <a:rPr lang="en-US" sz="2400" b="1" dirty="0"/>
              <a:t>Results</a:t>
            </a:r>
          </a:p>
          <a:p>
            <a:endParaRPr lang="en-US" sz="900" b="1" dirty="0"/>
          </a:p>
          <a:p>
            <a:pPr marL="342900" indent="-342900">
              <a:buFont typeface="+mj-lt"/>
              <a:buAutoNum type="arabicPeriod"/>
            </a:pPr>
            <a:r>
              <a:rPr lang="en-US" sz="2000" dirty="0"/>
              <a:t>Composite VS Components, not gives the best power in most cases (94/100).</a:t>
            </a:r>
          </a:p>
          <a:p>
            <a:pPr marL="342900" indent="-342900">
              <a:buFont typeface="+mj-lt"/>
              <a:buAutoNum type="arabicPeriod"/>
            </a:pPr>
            <a:endParaRPr lang="en-US" sz="800" dirty="0"/>
          </a:p>
          <a:p>
            <a:pPr marL="342900" indent="-342900">
              <a:buFont typeface="+mj-lt"/>
              <a:buAutoNum type="arabicPeriod"/>
            </a:pPr>
            <a:r>
              <a:rPr lang="en-US" sz="2000" dirty="0"/>
              <a:t>When two single outcomes have same prevalence of 0.1 and same non-zero treatment effect, the use of composite outcome increases the power.</a:t>
            </a:r>
            <a:endParaRPr lang="en-US" sz="2000" dirty="0">
              <a:latin typeface="Helvetica" pitchFamily="2" charset="0"/>
            </a:endParaRPr>
          </a:p>
          <a:p>
            <a:pPr marL="342900" indent="-342900">
              <a:buFont typeface="+mj-lt"/>
              <a:buAutoNum type="arabicPeriod"/>
            </a:pPr>
            <a:endParaRPr lang="en-US" sz="2000" dirty="0">
              <a:latin typeface="Helvetica" pitchFamily="2" charset="0"/>
            </a:endParaRPr>
          </a:p>
        </p:txBody>
      </p:sp>
      <p:sp>
        <p:nvSpPr>
          <p:cNvPr id="3" name="Slide Number Placeholder 2">
            <a:extLst>
              <a:ext uri="{FF2B5EF4-FFF2-40B4-BE49-F238E27FC236}">
                <a16:creationId xmlns:a16="http://schemas.microsoft.com/office/drawing/2014/main" id="{8C94B61D-57E5-8B41-BB9A-8E398CFB3562}"/>
              </a:ext>
            </a:extLst>
          </p:cNvPr>
          <p:cNvSpPr>
            <a:spLocks noGrp="1"/>
          </p:cNvSpPr>
          <p:nvPr>
            <p:ph type="sldNum" sz="quarter" idx="12"/>
          </p:nvPr>
        </p:nvSpPr>
        <p:spPr/>
        <p:txBody>
          <a:bodyPr/>
          <a:lstStyle/>
          <a:p>
            <a:fld id="{432B1062-8B11-6348-831A-4A0BC9C55C11}" type="slidenum">
              <a:rPr lang="en-US" smtClean="0"/>
              <a:t>19</a:t>
            </a:fld>
            <a:endParaRPr lang="en-US"/>
          </a:p>
        </p:txBody>
      </p:sp>
      <p:sp>
        <p:nvSpPr>
          <p:cNvPr id="4" name="Donut 3">
            <a:extLst>
              <a:ext uri="{FF2B5EF4-FFF2-40B4-BE49-F238E27FC236}">
                <a16:creationId xmlns:a16="http://schemas.microsoft.com/office/drawing/2014/main" id="{E92E3819-8378-E341-BA1C-B52AF6868684}"/>
              </a:ext>
            </a:extLst>
          </p:cNvPr>
          <p:cNvSpPr/>
          <p:nvPr/>
        </p:nvSpPr>
        <p:spPr>
          <a:xfrm rot="20149869">
            <a:off x="2685257" y="3101635"/>
            <a:ext cx="759095" cy="420226"/>
          </a:xfrm>
          <a:prstGeom prst="donut">
            <a:avLst>
              <a:gd name="adj" fmla="val 292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1" name="Donut 10">
            <a:extLst>
              <a:ext uri="{FF2B5EF4-FFF2-40B4-BE49-F238E27FC236}">
                <a16:creationId xmlns:a16="http://schemas.microsoft.com/office/drawing/2014/main" id="{6CEC9FF2-0EAE-0049-B281-6889ABD00C10}"/>
              </a:ext>
            </a:extLst>
          </p:cNvPr>
          <p:cNvSpPr/>
          <p:nvPr/>
        </p:nvSpPr>
        <p:spPr>
          <a:xfrm rot="20149869">
            <a:off x="3710233" y="4146044"/>
            <a:ext cx="759095" cy="420226"/>
          </a:xfrm>
          <a:prstGeom prst="donut">
            <a:avLst>
              <a:gd name="adj" fmla="val 292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Donut 11">
            <a:extLst>
              <a:ext uri="{FF2B5EF4-FFF2-40B4-BE49-F238E27FC236}">
                <a16:creationId xmlns:a16="http://schemas.microsoft.com/office/drawing/2014/main" id="{57E2D614-03F0-EC4F-8CE8-6F54E5640858}"/>
              </a:ext>
            </a:extLst>
          </p:cNvPr>
          <p:cNvSpPr/>
          <p:nvPr/>
        </p:nvSpPr>
        <p:spPr>
          <a:xfrm rot="20149869">
            <a:off x="3746864" y="3029334"/>
            <a:ext cx="759095" cy="420226"/>
          </a:xfrm>
          <a:prstGeom prst="donut">
            <a:avLst>
              <a:gd name="adj" fmla="val 292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Donut 13">
            <a:extLst>
              <a:ext uri="{FF2B5EF4-FFF2-40B4-BE49-F238E27FC236}">
                <a16:creationId xmlns:a16="http://schemas.microsoft.com/office/drawing/2014/main" id="{66D3599C-F841-5A4B-9C67-885E659EAA8A}"/>
              </a:ext>
            </a:extLst>
          </p:cNvPr>
          <p:cNvSpPr/>
          <p:nvPr/>
        </p:nvSpPr>
        <p:spPr>
          <a:xfrm rot="21418364">
            <a:off x="3644322" y="1659043"/>
            <a:ext cx="890919" cy="311923"/>
          </a:xfrm>
          <a:prstGeom prst="donut">
            <a:avLst>
              <a:gd name="adj" fmla="val 292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Title 1">
            <a:extLst>
              <a:ext uri="{FF2B5EF4-FFF2-40B4-BE49-F238E27FC236}">
                <a16:creationId xmlns:a16="http://schemas.microsoft.com/office/drawing/2014/main" id="{FA1F9C72-3715-9A41-8F47-CB222EA9265E}"/>
              </a:ext>
            </a:extLst>
          </p:cNvPr>
          <p:cNvSpPr txBox="1">
            <a:spLocks/>
          </p:cNvSpPr>
          <p:nvPr/>
        </p:nvSpPr>
        <p:spPr>
          <a:xfrm>
            <a:off x="273093" y="7654"/>
            <a:ext cx="10854452" cy="355534"/>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6000" kern="1200">
                <a:solidFill>
                  <a:schemeClr val="bg2">
                    <a:lumMod val="25000"/>
                  </a:schemeClr>
                </a:solidFill>
                <a:latin typeface="+mj-lt"/>
                <a:ea typeface="+mj-ea"/>
                <a:cs typeface="+mj-cs"/>
              </a:defRPr>
            </a:lvl1pPr>
          </a:lstStyle>
          <a:p>
            <a:r>
              <a:rPr lang="en-US" sz="1600" b="1" dirty="0"/>
              <a:t>Section 2: Simulation Study - Understand the Power of Composite Endpoints related to Components</a:t>
            </a:r>
          </a:p>
        </p:txBody>
      </p:sp>
      <p:cxnSp>
        <p:nvCxnSpPr>
          <p:cNvPr id="17" name="Straight Connector 16">
            <a:extLst>
              <a:ext uri="{FF2B5EF4-FFF2-40B4-BE49-F238E27FC236}">
                <a16:creationId xmlns:a16="http://schemas.microsoft.com/office/drawing/2014/main" id="{5229C503-757D-6047-9D21-556949B2C955}"/>
              </a:ext>
            </a:extLst>
          </p:cNvPr>
          <p:cNvCxnSpPr>
            <a:cxnSpLocks/>
          </p:cNvCxnSpPr>
          <p:nvPr/>
        </p:nvCxnSpPr>
        <p:spPr>
          <a:xfrm>
            <a:off x="395288" y="874758"/>
            <a:ext cx="9734550" cy="0"/>
          </a:xfrm>
          <a:prstGeom prst="line">
            <a:avLst/>
          </a:prstGeom>
          <a:ln>
            <a:headEnd type="none" w="med" len="med"/>
            <a:tailEnd type="none" w="med" len="med"/>
          </a:ln>
        </p:spPr>
        <p:style>
          <a:lnRef idx="3">
            <a:schemeClr val="accent3"/>
          </a:lnRef>
          <a:fillRef idx="0">
            <a:schemeClr val="accent3"/>
          </a:fillRef>
          <a:effectRef idx="2">
            <a:schemeClr val="accent3"/>
          </a:effectRef>
          <a:fontRef idx="minor">
            <a:schemeClr val="tx1"/>
          </a:fontRef>
        </p:style>
      </p:cxnSp>
      <p:sp>
        <p:nvSpPr>
          <p:cNvPr id="18" name="Content Placeholder 2">
            <a:extLst>
              <a:ext uri="{FF2B5EF4-FFF2-40B4-BE49-F238E27FC236}">
                <a16:creationId xmlns:a16="http://schemas.microsoft.com/office/drawing/2014/main" id="{4B3D5D0C-6940-544D-9454-A0AD493390A1}"/>
              </a:ext>
            </a:extLst>
          </p:cNvPr>
          <p:cNvSpPr txBox="1">
            <a:spLocks/>
          </p:cNvSpPr>
          <p:nvPr/>
        </p:nvSpPr>
        <p:spPr>
          <a:xfrm>
            <a:off x="395287" y="390207"/>
            <a:ext cx="10183617" cy="72008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5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sz="2800" b="1" dirty="0">
                <a:solidFill>
                  <a:schemeClr val="tx1"/>
                </a:solidFill>
              </a:rPr>
              <a:t>2.2.1 Survival Components &amp; Time-to-First Composite</a:t>
            </a:r>
            <a:endParaRPr lang="en-US" sz="3200" b="1" dirty="0">
              <a:solidFill>
                <a:schemeClr val="tx1"/>
              </a:solidFill>
            </a:endParaRPr>
          </a:p>
        </p:txBody>
      </p:sp>
      <p:sp>
        <p:nvSpPr>
          <p:cNvPr id="19" name="Content Placeholder 2">
            <a:extLst>
              <a:ext uri="{FF2B5EF4-FFF2-40B4-BE49-F238E27FC236}">
                <a16:creationId xmlns:a16="http://schemas.microsoft.com/office/drawing/2014/main" id="{428CFF05-D9C2-A74F-BF3C-1917DEB1CC18}"/>
              </a:ext>
            </a:extLst>
          </p:cNvPr>
          <p:cNvSpPr txBox="1">
            <a:spLocks/>
          </p:cNvSpPr>
          <p:nvPr/>
        </p:nvSpPr>
        <p:spPr>
          <a:xfrm>
            <a:off x="704779" y="966742"/>
            <a:ext cx="4481369" cy="552570"/>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5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b="1" dirty="0">
                <a:solidFill>
                  <a:schemeClr val="tx1"/>
                </a:solidFill>
              </a:rPr>
              <a:t>2.2.1.2 Simulation Result</a:t>
            </a:r>
            <a:endParaRPr lang="en-US" dirty="0">
              <a:solidFill>
                <a:schemeClr val="tx1"/>
              </a:solidFill>
            </a:endParaRPr>
          </a:p>
        </p:txBody>
      </p:sp>
      <p:sp>
        <p:nvSpPr>
          <p:cNvPr id="6" name="TextBox 5">
            <a:extLst>
              <a:ext uri="{FF2B5EF4-FFF2-40B4-BE49-F238E27FC236}">
                <a16:creationId xmlns:a16="http://schemas.microsoft.com/office/drawing/2014/main" id="{38147A5A-7F5C-3A45-9501-1F4C3FF8A99B}"/>
              </a:ext>
            </a:extLst>
          </p:cNvPr>
          <p:cNvSpPr txBox="1"/>
          <p:nvPr/>
        </p:nvSpPr>
        <p:spPr>
          <a:xfrm>
            <a:off x="6657016" y="1251472"/>
            <a:ext cx="3645910" cy="646331"/>
          </a:xfrm>
          <a:prstGeom prst="rect">
            <a:avLst/>
          </a:prstGeom>
          <a:noFill/>
        </p:spPr>
        <p:txBody>
          <a:bodyPr wrap="square" rtlCol="0">
            <a:spAutoFit/>
          </a:bodyPr>
          <a:lstStyle/>
          <a:p>
            <a:r>
              <a:rPr lang="en-US" dirty="0"/>
              <a:t>log(0.8) = -0.22, </a:t>
            </a:r>
          </a:p>
          <a:p>
            <a:r>
              <a:rPr lang="en-US" dirty="0"/>
              <a:t>log(0.6) = -0.51</a:t>
            </a:r>
          </a:p>
        </p:txBody>
      </p:sp>
    </p:spTree>
    <p:extLst>
      <p:ext uri="{BB962C8B-B14F-4D97-AF65-F5344CB8AC3E}">
        <p14:creationId xmlns:p14="http://schemas.microsoft.com/office/powerpoint/2010/main" val="1420276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dissolve">
                                      <p:cBhvr>
                                        <p:cTn id="10" dur="500"/>
                                        <p:tgtEl>
                                          <p:spTgt spid="11"/>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dissolve">
                                      <p:cBhvr>
                                        <p:cTn id="13" dur="500"/>
                                        <p:tgtEl>
                                          <p:spTgt spid="12"/>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dissolve">
                                      <p:cBhvr>
                                        <p:cTn id="1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1" grpId="0" animBg="1"/>
      <p:bldP spid="12" grpId="0" animBg="1"/>
      <p:bldP spid="1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C6FA4A-EEF4-46CB-01C1-67F11AD6068A}"/>
              </a:ext>
            </a:extLst>
          </p:cNvPr>
          <p:cNvSpPr>
            <a:spLocks noGrp="1"/>
          </p:cNvSpPr>
          <p:nvPr>
            <p:ph type="title"/>
          </p:nvPr>
        </p:nvSpPr>
        <p:spPr>
          <a:xfrm>
            <a:off x="838200" y="131230"/>
            <a:ext cx="10515600" cy="1325563"/>
          </a:xfrm>
        </p:spPr>
        <p:txBody>
          <a:bodyPr/>
          <a:lstStyle/>
          <a:p>
            <a:r>
              <a:rPr lang="en-US" dirty="0"/>
              <a:t>Overview</a:t>
            </a:r>
          </a:p>
        </p:txBody>
      </p:sp>
      <p:sp>
        <p:nvSpPr>
          <p:cNvPr id="3" name="Content Placeholder 2">
            <a:extLst>
              <a:ext uri="{FF2B5EF4-FFF2-40B4-BE49-F238E27FC236}">
                <a16:creationId xmlns:a16="http://schemas.microsoft.com/office/drawing/2014/main" id="{FDFC8AD9-7D1B-79E7-82AB-1C40FB8E46AB}"/>
              </a:ext>
            </a:extLst>
          </p:cNvPr>
          <p:cNvSpPr>
            <a:spLocks noGrp="1"/>
          </p:cNvSpPr>
          <p:nvPr>
            <p:ph idx="1"/>
          </p:nvPr>
        </p:nvSpPr>
        <p:spPr>
          <a:xfrm>
            <a:off x="838200" y="1276550"/>
            <a:ext cx="10733576" cy="4856964"/>
          </a:xfrm>
        </p:spPr>
        <p:txBody>
          <a:bodyPr>
            <a:normAutofit lnSpcReduction="10000"/>
          </a:bodyPr>
          <a:lstStyle/>
          <a:p>
            <a:r>
              <a:rPr lang="en-US" dirty="0"/>
              <a:t>Section 1: Background</a:t>
            </a:r>
          </a:p>
          <a:p>
            <a:pPr lvl="1">
              <a:buFont typeface="Courier New" panose="02070309020205020404" pitchFamily="49" charset="0"/>
              <a:buChar char="o"/>
            </a:pPr>
            <a:r>
              <a:rPr lang="en-US" b="1" dirty="0"/>
              <a:t>Shi, L.</a:t>
            </a:r>
            <a:r>
              <a:rPr lang="en-US" dirty="0"/>
              <a:t>, Lindsell, C.J., Liu, D. Trends in Use of Composite Endpoints in Clinical Trials: A Comparison between Acute Heart Failure Trials and COVID-19 Trials. </a:t>
            </a:r>
            <a:r>
              <a:rPr lang="en-US" i="1" dirty="0"/>
              <a:t>Journal of Clinical and Translational Science</a:t>
            </a:r>
            <a:r>
              <a:rPr lang="en-US" dirty="0"/>
              <a:t>, 1–14. doi:10.1017/cts.2024.492</a:t>
            </a:r>
          </a:p>
          <a:p>
            <a:r>
              <a:rPr lang="en-US" dirty="0"/>
              <a:t>Section 2: Simulation Study - Understand the Power of Composite Endpoints related to Components</a:t>
            </a:r>
          </a:p>
          <a:p>
            <a:pPr lvl="1">
              <a:buFont typeface="Courier New" panose="02070309020205020404" pitchFamily="49" charset="0"/>
              <a:buChar char="o"/>
            </a:pPr>
            <a:r>
              <a:rPr lang="en-US" dirty="0"/>
              <a:t>Time-to-first-event (Survival)</a:t>
            </a:r>
          </a:p>
          <a:p>
            <a:pPr lvl="1">
              <a:buFont typeface="Courier New" panose="02070309020205020404" pitchFamily="49" charset="0"/>
              <a:buChar char="o"/>
            </a:pPr>
            <a:r>
              <a:rPr lang="en-US" dirty="0"/>
              <a:t>Binary/Ordinal</a:t>
            </a:r>
          </a:p>
          <a:p>
            <a:r>
              <a:rPr lang="en-US" dirty="0"/>
              <a:t>Section 3: Plan for Paper 1 - Power Consideration of Ordinal Composite Endpoints</a:t>
            </a:r>
          </a:p>
          <a:p>
            <a:pPr lvl="1">
              <a:buFont typeface="Courier New" panose="02070309020205020404" pitchFamily="49" charset="0"/>
              <a:buChar char="o"/>
            </a:pPr>
            <a:r>
              <a:rPr lang="en-US" dirty="0"/>
              <a:t>Existing methods and Limitations</a:t>
            </a:r>
          </a:p>
          <a:p>
            <a:pPr lvl="1">
              <a:buFont typeface="Courier New" panose="02070309020205020404" pitchFamily="49" charset="0"/>
              <a:buChar char="o"/>
            </a:pPr>
            <a:r>
              <a:rPr lang="en-US" dirty="0"/>
              <a:t>Proposed Work</a:t>
            </a:r>
          </a:p>
          <a:p>
            <a:pPr lvl="1"/>
            <a:endParaRPr lang="en-US" dirty="0"/>
          </a:p>
        </p:txBody>
      </p:sp>
      <p:sp>
        <p:nvSpPr>
          <p:cNvPr id="4" name="Slide Number Placeholder 3">
            <a:extLst>
              <a:ext uri="{FF2B5EF4-FFF2-40B4-BE49-F238E27FC236}">
                <a16:creationId xmlns:a16="http://schemas.microsoft.com/office/drawing/2014/main" id="{4964E90F-C253-1899-EF2D-C73C09D337AC}"/>
              </a:ext>
            </a:extLst>
          </p:cNvPr>
          <p:cNvSpPr>
            <a:spLocks noGrp="1"/>
          </p:cNvSpPr>
          <p:nvPr>
            <p:ph type="sldNum" sz="quarter" idx="12"/>
          </p:nvPr>
        </p:nvSpPr>
        <p:spPr/>
        <p:txBody>
          <a:bodyPr/>
          <a:lstStyle/>
          <a:p>
            <a:fld id="{432B1062-8B11-6348-831A-4A0BC9C55C11}" type="slidenum">
              <a:rPr lang="en-US" smtClean="0"/>
              <a:t>2</a:t>
            </a:fld>
            <a:endParaRPr lang="en-US"/>
          </a:p>
        </p:txBody>
      </p:sp>
      <p:cxnSp>
        <p:nvCxnSpPr>
          <p:cNvPr id="5" name="Straight Connector 4">
            <a:extLst>
              <a:ext uri="{FF2B5EF4-FFF2-40B4-BE49-F238E27FC236}">
                <a16:creationId xmlns:a16="http://schemas.microsoft.com/office/drawing/2014/main" id="{5062FF20-5706-8A48-A856-9747C6774C51}"/>
              </a:ext>
            </a:extLst>
          </p:cNvPr>
          <p:cNvCxnSpPr>
            <a:cxnSpLocks/>
          </p:cNvCxnSpPr>
          <p:nvPr/>
        </p:nvCxnSpPr>
        <p:spPr>
          <a:xfrm>
            <a:off x="938213" y="1108635"/>
            <a:ext cx="9734550" cy="0"/>
          </a:xfrm>
          <a:prstGeom prst="line">
            <a:avLst/>
          </a:prstGeom>
          <a:ln>
            <a:headEnd type="none" w="med" len="med"/>
            <a:tailEnd type="none" w="med" len="med"/>
          </a:ln>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30076848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BBC6ABF1-CCF5-BF41-AA02-9F738E09A166}"/>
              </a:ext>
            </a:extLst>
          </p:cNvPr>
          <p:cNvSpPr>
            <a:spLocks noGrp="1"/>
          </p:cNvSpPr>
          <p:nvPr>
            <p:ph idx="1"/>
          </p:nvPr>
        </p:nvSpPr>
        <p:spPr>
          <a:xfrm>
            <a:off x="878191" y="1422400"/>
            <a:ext cx="10515600" cy="484819"/>
          </a:xfrm>
        </p:spPr>
        <p:txBody>
          <a:bodyPr>
            <a:normAutofit/>
          </a:bodyPr>
          <a:lstStyle/>
          <a:p>
            <a:r>
              <a:rPr lang="en-US" sz="2000" dirty="0">
                <a:solidFill>
                  <a:schemeClr val="tx1"/>
                </a:solidFill>
              </a:rPr>
              <a:t>Prevalence ([0,1]) and effect size (log hazard ratio) of survival composite (empirical)</a:t>
            </a:r>
          </a:p>
          <a:p>
            <a:endParaRPr lang="en-US" sz="2000" dirty="0">
              <a:solidFill>
                <a:schemeClr val="tx1"/>
              </a:solidFill>
            </a:endParaRPr>
          </a:p>
        </p:txBody>
      </p:sp>
      <p:graphicFrame>
        <p:nvGraphicFramePr>
          <p:cNvPr id="7" name="Table 6">
            <a:extLst>
              <a:ext uri="{FF2B5EF4-FFF2-40B4-BE49-F238E27FC236}">
                <a16:creationId xmlns:a16="http://schemas.microsoft.com/office/drawing/2014/main" id="{1CC902B1-2BDC-4E45-9F28-D3ADD056D2B8}"/>
              </a:ext>
            </a:extLst>
          </p:cNvPr>
          <p:cNvGraphicFramePr>
            <a:graphicFrameLocks noGrp="1"/>
          </p:cNvGraphicFramePr>
          <p:nvPr>
            <p:extLst>
              <p:ext uri="{D42A27DB-BD31-4B8C-83A1-F6EECF244321}">
                <p14:modId xmlns:p14="http://schemas.microsoft.com/office/powerpoint/2010/main" val="3541172442"/>
              </p:ext>
            </p:extLst>
          </p:nvPr>
        </p:nvGraphicFramePr>
        <p:xfrm>
          <a:off x="888320" y="1824303"/>
          <a:ext cx="3243059" cy="4163787"/>
        </p:xfrm>
        <a:graphic>
          <a:graphicData uri="http://schemas.openxmlformats.org/drawingml/2006/table">
            <a:tbl>
              <a:tblPr firstRow="1" bandRow="1">
                <a:tableStyleId>{5C22544A-7EE6-4342-B048-85BDC9FD1C3A}</a:tableStyleId>
              </a:tblPr>
              <a:tblGrid>
                <a:gridCol w="495247">
                  <a:extLst>
                    <a:ext uri="{9D8B030D-6E8A-4147-A177-3AD203B41FA5}">
                      <a16:colId xmlns:a16="http://schemas.microsoft.com/office/drawing/2014/main" val="1333825189"/>
                    </a:ext>
                  </a:extLst>
                </a:gridCol>
                <a:gridCol w="958540">
                  <a:extLst>
                    <a:ext uri="{9D8B030D-6E8A-4147-A177-3AD203B41FA5}">
                      <a16:colId xmlns:a16="http://schemas.microsoft.com/office/drawing/2014/main" val="1178158292"/>
                    </a:ext>
                  </a:extLst>
                </a:gridCol>
                <a:gridCol w="894636">
                  <a:extLst>
                    <a:ext uri="{9D8B030D-6E8A-4147-A177-3AD203B41FA5}">
                      <a16:colId xmlns:a16="http://schemas.microsoft.com/office/drawing/2014/main" val="1776969949"/>
                    </a:ext>
                  </a:extLst>
                </a:gridCol>
                <a:gridCol w="894636">
                  <a:extLst>
                    <a:ext uri="{9D8B030D-6E8A-4147-A177-3AD203B41FA5}">
                      <a16:colId xmlns:a16="http://schemas.microsoft.com/office/drawing/2014/main" val="2922511338"/>
                    </a:ext>
                  </a:extLst>
                </a:gridCol>
              </a:tblGrid>
              <a:tr h="414747">
                <a:tc gridSpan="4">
                  <a:txBody>
                    <a:bodyPr/>
                    <a:lstStyle/>
                    <a:p>
                      <a:pPr algn="ctr"/>
                      <a:r>
                        <a:rPr lang="en-US" sz="1600" dirty="0"/>
                        <a:t>Effect Sizes: (0, -0.22, -0.22)</a:t>
                      </a:r>
                    </a:p>
                  </a:txBody>
                  <a:tcPr anchor="ctr"/>
                </a:tc>
                <a:tc hMerge="1">
                  <a:txBody>
                    <a:bodyPr/>
                    <a:lstStyle/>
                    <a:p>
                      <a:endParaRPr lang="en-US" sz="1200" dirty="0"/>
                    </a:p>
                  </a:txBody>
                  <a:tcPr/>
                </a:tc>
                <a:tc hMerge="1">
                  <a:txBody>
                    <a:bodyPr/>
                    <a:lstStyle/>
                    <a:p>
                      <a:endParaRPr lang="en-US" sz="1200" dirty="0"/>
                    </a:p>
                  </a:txBody>
                  <a:tcPr/>
                </a:tc>
                <a:tc hMerge="1">
                  <a:txBody>
                    <a:bodyPr/>
                    <a:lstStyle/>
                    <a:p>
                      <a:endParaRPr lang="en-US" sz="1200" dirty="0"/>
                    </a:p>
                  </a:txBody>
                  <a:tcPr/>
                </a:tc>
                <a:extLst>
                  <a:ext uri="{0D108BD9-81ED-4DB2-BD59-A6C34878D82A}">
                    <a16:rowId xmlns:a16="http://schemas.microsoft.com/office/drawing/2014/main" val="1113090115"/>
                  </a:ext>
                </a:extLst>
              </a:tr>
              <a:tr h="414747">
                <a:tc>
                  <a:txBody>
                    <a:bodyPr/>
                    <a:lstStyle/>
                    <a:p>
                      <a:pPr algn="ctr"/>
                      <a:r>
                        <a:rPr lang="en-US" sz="1200" dirty="0"/>
                        <a:t>n</a:t>
                      </a:r>
                    </a:p>
                  </a:txBody>
                  <a:tcPr anchor="ctr"/>
                </a:tc>
                <a:tc>
                  <a:txBody>
                    <a:bodyPr/>
                    <a:lstStyle/>
                    <a:p>
                      <a:pPr algn="ctr"/>
                      <a:r>
                        <a:rPr lang="en-US" sz="1200" dirty="0"/>
                        <a:t>Component Prevalence</a:t>
                      </a:r>
                    </a:p>
                  </a:txBody>
                  <a:tcPr anchor="ctr"/>
                </a:tc>
                <a:tc>
                  <a:txBody>
                    <a:bodyPr/>
                    <a:lstStyle/>
                    <a:p>
                      <a:pPr algn="ctr"/>
                      <a:r>
                        <a:rPr lang="en-US" sz="1200" dirty="0"/>
                        <a:t>Composite Prevalence </a:t>
                      </a:r>
                    </a:p>
                  </a:txBody>
                  <a:tcPr anchor="ctr"/>
                </a:tc>
                <a:tc>
                  <a:txBody>
                    <a:bodyPr/>
                    <a:lstStyle/>
                    <a:p>
                      <a:pPr algn="ctr"/>
                      <a:r>
                        <a:rPr lang="en-US" sz="1200" dirty="0"/>
                        <a:t>Composite Effect Size</a:t>
                      </a:r>
                    </a:p>
                  </a:txBody>
                  <a:tcPr anchor="ctr"/>
                </a:tc>
                <a:extLst>
                  <a:ext uri="{0D108BD9-81ED-4DB2-BD59-A6C34878D82A}">
                    <a16:rowId xmlns:a16="http://schemas.microsoft.com/office/drawing/2014/main" val="1849846222"/>
                  </a:ext>
                </a:extLst>
              </a:tr>
              <a:tr h="248848">
                <a:tc>
                  <a:txBody>
                    <a:bodyPr/>
                    <a:lstStyle/>
                    <a:p>
                      <a:r>
                        <a:rPr lang="en-US" sz="1200" dirty="0"/>
                        <a:t>500</a:t>
                      </a:r>
                    </a:p>
                  </a:txBody>
                  <a:tcPr/>
                </a:tc>
                <a:tc>
                  <a:txBody>
                    <a:bodyPr/>
                    <a:lstStyle/>
                    <a:p>
                      <a:r>
                        <a:rPr lang="en-US" sz="1200" dirty="0"/>
                        <a:t>(.05,0.1,0.1)</a:t>
                      </a:r>
                    </a:p>
                  </a:txBody>
                  <a:tcPr/>
                </a:tc>
                <a:tc>
                  <a:txBody>
                    <a:bodyPr/>
                    <a:lstStyle/>
                    <a:p>
                      <a:pPr algn="ctr" rtl="0" fontAlgn="b"/>
                      <a:r>
                        <a:rPr lang="en-US" sz="1200" b="0" i="0" u="none" strike="noStrike" dirty="0">
                          <a:solidFill>
                            <a:srgbClr val="000000"/>
                          </a:solidFill>
                          <a:effectLst/>
                          <a:latin typeface="Calibri" panose="020F0502020204030204" pitchFamily="34" charset="0"/>
                        </a:rPr>
                        <a:t>0.2221</a:t>
                      </a:r>
                    </a:p>
                  </a:txBody>
                  <a:tcPr marL="9525" marR="9525" marT="9525" marB="0" anchor="ctr"/>
                </a:tc>
                <a:tc>
                  <a:txBody>
                    <a:bodyPr/>
                    <a:lstStyle/>
                    <a:p>
                      <a:pPr algn="ctr" rtl="0" fontAlgn="b"/>
                      <a:r>
                        <a:rPr lang="en-US" sz="1200" b="0" i="0" u="none" strike="noStrike" dirty="0">
                          <a:solidFill>
                            <a:srgbClr val="000000"/>
                          </a:solidFill>
                          <a:effectLst/>
                          <a:latin typeface="Calibri" panose="020F0502020204030204" pitchFamily="34" charset="0"/>
                        </a:rPr>
                        <a:t>-0.1414</a:t>
                      </a:r>
                    </a:p>
                  </a:txBody>
                  <a:tcPr marL="9525" marR="9525" marT="9525" marB="0" anchor="ctr"/>
                </a:tc>
                <a:extLst>
                  <a:ext uri="{0D108BD9-81ED-4DB2-BD59-A6C34878D82A}">
                    <a16:rowId xmlns:a16="http://schemas.microsoft.com/office/drawing/2014/main" val="327617764"/>
                  </a:ext>
                </a:extLst>
              </a:tr>
              <a:tr h="248848">
                <a:tc>
                  <a:txBody>
                    <a:bodyPr/>
                    <a:lstStyle/>
                    <a:p>
                      <a:endParaRPr lang="en-US"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(.05,0.1,0.2)</a:t>
                      </a:r>
                    </a:p>
                  </a:txBody>
                  <a:tcPr/>
                </a:tc>
                <a:tc>
                  <a:txBody>
                    <a:bodyPr/>
                    <a:lstStyle/>
                    <a:p>
                      <a:pPr algn="ctr" rtl="0" fontAlgn="b"/>
                      <a:r>
                        <a:rPr lang="en-US" sz="1200" b="0" i="0" u="none" strike="noStrike" dirty="0">
                          <a:solidFill>
                            <a:srgbClr val="000000"/>
                          </a:solidFill>
                          <a:effectLst/>
                          <a:latin typeface="Calibri" panose="020F0502020204030204" pitchFamily="34" charset="0"/>
                        </a:rPr>
                        <a:t>0.2919</a:t>
                      </a:r>
                    </a:p>
                  </a:txBody>
                  <a:tcPr marL="9525" marR="9525" marT="9525" marB="0" anchor="ctr"/>
                </a:tc>
                <a:tc>
                  <a:txBody>
                    <a:bodyPr/>
                    <a:lstStyle/>
                    <a:p>
                      <a:pPr algn="ctr" rtl="0" fontAlgn="b"/>
                      <a:r>
                        <a:rPr lang="en-US" sz="1200" b="0" i="0" u="none" strike="noStrike" dirty="0">
                          <a:solidFill>
                            <a:srgbClr val="000000"/>
                          </a:solidFill>
                          <a:effectLst/>
                          <a:latin typeface="Calibri" panose="020F0502020204030204" pitchFamily="34" charset="0"/>
                        </a:rPr>
                        <a:t>-0.1395</a:t>
                      </a:r>
                    </a:p>
                  </a:txBody>
                  <a:tcPr marL="9525" marR="9525" marT="9525" marB="0" anchor="ctr"/>
                </a:tc>
                <a:extLst>
                  <a:ext uri="{0D108BD9-81ED-4DB2-BD59-A6C34878D82A}">
                    <a16:rowId xmlns:a16="http://schemas.microsoft.com/office/drawing/2014/main" val="2954125325"/>
                  </a:ext>
                </a:extLst>
              </a:tr>
              <a:tr h="248848">
                <a:tc>
                  <a:txBody>
                    <a:bodyPr/>
                    <a:lstStyle/>
                    <a:p>
                      <a:endParaRPr lang="en-US" sz="1200" dirty="0"/>
                    </a:p>
                  </a:txBody>
                  <a:tcPr/>
                </a:tc>
                <a:tc>
                  <a:txBody>
                    <a:bodyPr/>
                    <a:lstStyle/>
                    <a:p>
                      <a:r>
                        <a:rPr lang="en-US" sz="1200" dirty="0"/>
                        <a:t>(.05,0.2,0.1)</a:t>
                      </a:r>
                    </a:p>
                  </a:txBody>
                  <a:tcPr/>
                </a:tc>
                <a:tc>
                  <a:txBody>
                    <a:bodyPr/>
                    <a:lstStyle/>
                    <a:p>
                      <a:pPr algn="ctr" rtl="0" fontAlgn="b"/>
                      <a:r>
                        <a:rPr lang="en-US" sz="1200" b="0" i="0" u="none" strike="noStrike" dirty="0">
                          <a:solidFill>
                            <a:srgbClr val="000000"/>
                          </a:solidFill>
                          <a:effectLst/>
                          <a:latin typeface="Calibri" panose="020F0502020204030204" pitchFamily="34" charset="0"/>
                        </a:rPr>
                        <a:t>0.2951</a:t>
                      </a:r>
                    </a:p>
                  </a:txBody>
                  <a:tcPr marL="9525" marR="9525" marT="9525" marB="0" anchor="ctr"/>
                </a:tc>
                <a:tc>
                  <a:txBody>
                    <a:bodyPr/>
                    <a:lstStyle/>
                    <a:p>
                      <a:pPr algn="ctr" rtl="0" fontAlgn="b"/>
                      <a:r>
                        <a:rPr lang="en-US" sz="1200" b="0" i="0" u="none" strike="noStrike" dirty="0">
                          <a:solidFill>
                            <a:srgbClr val="000000"/>
                          </a:solidFill>
                          <a:effectLst/>
                          <a:latin typeface="Calibri" panose="020F0502020204030204" pitchFamily="34" charset="0"/>
                        </a:rPr>
                        <a:t>-0.1415</a:t>
                      </a:r>
                    </a:p>
                  </a:txBody>
                  <a:tcPr marL="9525" marR="9525" marT="9525" marB="0" anchor="ctr"/>
                </a:tc>
                <a:extLst>
                  <a:ext uri="{0D108BD9-81ED-4DB2-BD59-A6C34878D82A}">
                    <a16:rowId xmlns:a16="http://schemas.microsoft.com/office/drawing/2014/main" val="4288931035"/>
                  </a:ext>
                </a:extLst>
              </a:tr>
              <a:tr h="248848">
                <a:tc>
                  <a:txBody>
                    <a:bodyPr/>
                    <a:lstStyle/>
                    <a:p>
                      <a:endParaRPr lang="en-US" sz="1200" dirty="0"/>
                    </a:p>
                  </a:txBody>
                  <a:tcPr/>
                </a:tc>
                <a:tc>
                  <a:txBody>
                    <a:bodyPr/>
                    <a:lstStyle/>
                    <a:p>
                      <a:r>
                        <a:rPr lang="en-US" sz="1200" dirty="0"/>
                        <a:t>(.05,0.2,0.2)</a:t>
                      </a:r>
                    </a:p>
                  </a:txBody>
                  <a:tcPr/>
                </a:tc>
                <a:tc>
                  <a:txBody>
                    <a:bodyPr/>
                    <a:lstStyle/>
                    <a:p>
                      <a:pPr algn="ctr" rtl="0" fontAlgn="b"/>
                      <a:r>
                        <a:rPr lang="en-US" sz="1200" b="0" i="0" u="none" strike="noStrike" dirty="0">
                          <a:solidFill>
                            <a:srgbClr val="000000"/>
                          </a:solidFill>
                          <a:effectLst/>
                          <a:latin typeface="Calibri" panose="020F0502020204030204" pitchFamily="34" charset="0"/>
                        </a:rPr>
                        <a:t>0.3573</a:t>
                      </a:r>
                    </a:p>
                  </a:txBody>
                  <a:tcPr marL="9525" marR="9525" marT="9525" marB="0" anchor="ctr"/>
                </a:tc>
                <a:tc>
                  <a:txBody>
                    <a:bodyPr/>
                    <a:lstStyle/>
                    <a:p>
                      <a:pPr algn="ctr" rtl="0" fontAlgn="b"/>
                      <a:r>
                        <a:rPr lang="en-US" sz="1200" b="0" i="0" u="none" strike="noStrike" dirty="0">
                          <a:solidFill>
                            <a:srgbClr val="000000"/>
                          </a:solidFill>
                          <a:effectLst/>
                          <a:latin typeface="Calibri" panose="020F0502020204030204" pitchFamily="34" charset="0"/>
                        </a:rPr>
                        <a:t>-0.1347</a:t>
                      </a:r>
                    </a:p>
                  </a:txBody>
                  <a:tcPr marL="9525" marR="9525" marT="9525" marB="0" anchor="ctr"/>
                </a:tc>
                <a:extLst>
                  <a:ext uri="{0D108BD9-81ED-4DB2-BD59-A6C34878D82A}">
                    <a16:rowId xmlns:a16="http://schemas.microsoft.com/office/drawing/2014/main" val="916164525"/>
                  </a:ext>
                </a:extLst>
              </a:tr>
              <a:tr h="248848">
                <a:tc>
                  <a:txBody>
                    <a:bodyPr/>
                    <a:lstStyle/>
                    <a:p>
                      <a:r>
                        <a:rPr lang="en-US" sz="1200" dirty="0"/>
                        <a:t>1000</a:t>
                      </a:r>
                    </a:p>
                  </a:txBody>
                  <a:tcPr/>
                </a:tc>
                <a:tc>
                  <a:txBody>
                    <a:bodyPr/>
                    <a:lstStyle/>
                    <a:p>
                      <a:r>
                        <a:rPr lang="en-US" sz="1200" dirty="0"/>
                        <a:t>(.05,0.1,0.1)</a:t>
                      </a:r>
                    </a:p>
                  </a:txBody>
                  <a:tcPr/>
                </a:tc>
                <a:tc>
                  <a:txBody>
                    <a:bodyPr/>
                    <a:lstStyle/>
                    <a:p>
                      <a:pPr algn="ctr" rtl="0" fontAlgn="b"/>
                      <a:r>
                        <a:rPr lang="en-US" sz="1200" b="0" i="0" u="none" strike="noStrike" dirty="0">
                          <a:solidFill>
                            <a:srgbClr val="000000"/>
                          </a:solidFill>
                          <a:effectLst/>
                          <a:latin typeface="Calibri" panose="020F0502020204030204" pitchFamily="34" charset="0"/>
                        </a:rPr>
                        <a:t>0.2226</a:t>
                      </a:r>
                    </a:p>
                  </a:txBody>
                  <a:tcPr marL="9525" marR="9525" marT="9525" marB="0" anchor="ctr"/>
                </a:tc>
                <a:tc>
                  <a:txBody>
                    <a:bodyPr/>
                    <a:lstStyle/>
                    <a:p>
                      <a:pPr algn="ctr" rtl="0" fontAlgn="b"/>
                      <a:r>
                        <a:rPr lang="en-US" sz="1200" b="0" i="0" u="none" strike="noStrike" dirty="0">
                          <a:solidFill>
                            <a:srgbClr val="000000"/>
                          </a:solidFill>
                          <a:effectLst/>
                          <a:latin typeface="Calibri" panose="020F0502020204030204" pitchFamily="34" charset="0"/>
                        </a:rPr>
                        <a:t>-0.1473</a:t>
                      </a:r>
                    </a:p>
                  </a:txBody>
                  <a:tcPr marL="9525" marR="9525" marT="9525" marB="0" anchor="ctr"/>
                </a:tc>
                <a:extLst>
                  <a:ext uri="{0D108BD9-81ED-4DB2-BD59-A6C34878D82A}">
                    <a16:rowId xmlns:a16="http://schemas.microsoft.com/office/drawing/2014/main" val="1532702949"/>
                  </a:ext>
                </a:extLst>
              </a:tr>
              <a:tr h="248848">
                <a:tc>
                  <a:txBody>
                    <a:bodyPr/>
                    <a:lstStyle/>
                    <a:p>
                      <a:endParaRPr lang="en-US"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(.05,0.1,0.2)</a:t>
                      </a:r>
                    </a:p>
                  </a:txBody>
                  <a:tcPr/>
                </a:tc>
                <a:tc>
                  <a:txBody>
                    <a:bodyPr/>
                    <a:lstStyle/>
                    <a:p>
                      <a:pPr algn="ctr" rtl="0" fontAlgn="b"/>
                      <a:r>
                        <a:rPr lang="en-US" sz="1200" b="0" i="0" u="none" strike="noStrike">
                          <a:solidFill>
                            <a:srgbClr val="000000"/>
                          </a:solidFill>
                          <a:effectLst/>
                          <a:latin typeface="Calibri" panose="020F0502020204030204" pitchFamily="34" charset="0"/>
                        </a:rPr>
                        <a:t>0.2917</a:t>
                      </a:r>
                    </a:p>
                  </a:txBody>
                  <a:tcPr marL="9525" marR="9525" marT="9525" marB="0" anchor="ctr"/>
                </a:tc>
                <a:tc>
                  <a:txBody>
                    <a:bodyPr/>
                    <a:lstStyle/>
                    <a:p>
                      <a:pPr algn="ctr" rtl="0" fontAlgn="b"/>
                      <a:r>
                        <a:rPr lang="en-US" sz="1200" b="0" i="0" u="none" strike="noStrike" dirty="0">
                          <a:solidFill>
                            <a:srgbClr val="000000"/>
                          </a:solidFill>
                          <a:effectLst/>
                          <a:latin typeface="Calibri" panose="020F0502020204030204" pitchFamily="34" charset="0"/>
                        </a:rPr>
                        <a:t>-0.1348</a:t>
                      </a:r>
                    </a:p>
                  </a:txBody>
                  <a:tcPr marL="9525" marR="9525" marT="9525" marB="0" anchor="ctr"/>
                </a:tc>
                <a:extLst>
                  <a:ext uri="{0D108BD9-81ED-4DB2-BD59-A6C34878D82A}">
                    <a16:rowId xmlns:a16="http://schemas.microsoft.com/office/drawing/2014/main" val="4220308687"/>
                  </a:ext>
                </a:extLst>
              </a:tr>
              <a:tr h="248848">
                <a:tc>
                  <a:txBody>
                    <a:bodyPr/>
                    <a:lstStyle/>
                    <a:p>
                      <a:endParaRPr lang="en-US" sz="1200" dirty="0"/>
                    </a:p>
                  </a:txBody>
                  <a:tcPr/>
                </a:tc>
                <a:tc>
                  <a:txBody>
                    <a:bodyPr/>
                    <a:lstStyle/>
                    <a:p>
                      <a:r>
                        <a:rPr lang="en-US" sz="1200" dirty="0"/>
                        <a:t>(.05,0.2,0.1)</a:t>
                      </a:r>
                    </a:p>
                  </a:txBody>
                  <a:tcPr/>
                </a:tc>
                <a:tc>
                  <a:txBody>
                    <a:bodyPr/>
                    <a:lstStyle/>
                    <a:p>
                      <a:pPr algn="ctr" rtl="0" fontAlgn="b"/>
                      <a:r>
                        <a:rPr lang="en-US" sz="1200" b="0" i="0" u="none" strike="noStrike">
                          <a:solidFill>
                            <a:srgbClr val="000000"/>
                          </a:solidFill>
                          <a:effectLst/>
                          <a:latin typeface="Calibri" panose="020F0502020204030204" pitchFamily="34" charset="0"/>
                        </a:rPr>
                        <a:t>0.2940</a:t>
                      </a:r>
                    </a:p>
                  </a:txBody>
                  <a:tcPr marL="9525" marR="9525" marT="9525" marB="0" anchor="ctr"/>
                </a:tc>
                <a:tc>
                  <a:txBody>
                    <a:bodyPr/>
                    <a:lstStyle/>
                    <a:p>
                      <a:pPr algn="ctr" rtl="0" fontAlgn="b"/>
                      <a:r>
                        <a:rPr lang="en-US" sz="1200" b="0" i="0" u="none" strike="noStrike" dirty="0">
                          <a:solidFill>
                            <a:srgbClr val="000000"/>
                          </a:solidFill>
                          <a:effectLst/>
                          <a:latin typeface="Calibri" panose="020F0502020204030204" pitchFamily="34" charset="0"/>
                        </a:rPr>
                        <a:t>-0.1357</a:t>
                      </a:r>
                    </a:p>
                  </a:txBody>
                  <a:tcPr marL="9525" marR="9525" marT="9525" marB="0" anchor="ctr"/>
                </a:tc>
                <a:extLst>
                  <a:ext uri="{0D108BD9-81ED-4DB2-BD59-A6C34878D82A}">
                    <a16:rowId xmlns:a16="http://schemas.microsoft.com/office/drawing/2014/main" val="1386684751"/>
                  </a:ext>
                </a:extLst>
              </a:tr>
              <a:tr h="248848">
                <a:tc>
                  <a:txBody>
                    <a:bodyPr/>
                    <a:lstStyle/>
                    <a:p>
                      <a:endParaRPr lang="en-US" sz="1200" dirty="0"/>
                    </a:p>
                  </a:txBody>
                  <a:tcPr/>
                </a:tc>
                <a:tc>
                  <a:txBody>
                    <a:bodyPr/>
                    <a:lstStyle/>
                    <a:p>
                      <a:r>
                        <a:rPr lang="en-US" sz="1200" dirty="0"/>
                        <a:t>(.05,0.2,0.2)</a:t>
                      </a:r>
                    </a:p>
                  </a:txBody>
                  <a:tcPr/>
                </a:tc>
                <a:tc>
                  <a:txBody>
                    <a:bodyPr/>
                    <a:lstStyle/>
                    <a:p>
                      <a:pPr algn="ctr" rtl="0" fontAlgn="b"/>
                      <a:r>
                        <a:rPr lang="en-US" sz="1200" b="0" i="0" u="none" strike="noStrike">
                          <a:solidFill>
                            <a:srgbClr val="000000"/>
                          </a:solidFill>
                          <a:effectLst/>
                          <a:latin typeface="Calibri" panose="020F0502020204030204" pitchFamily="34" charset="0"/>
                        </a:rPr>
                        <a:t>0.3574</a:t>
                      </a:r>
                    </a:p>
                  </a:txBody>
                  <a:tcPr marL="9525" marR="9525" marT="9525" marB="0" anchor="ctr"/>
                </a:tc>
                <a:tc>
                  <a:txBody>
                    <a:bodyPr/>
                    <a:lstStyle/>
                    <a:p>
                      <a:pPr algn="ctr" rtl="0" fontAlgn="b"/>
                      <a:r>
                        <a:rPr lang="en-US" sz="1200" b="0" i="0" u="none" strike="noStrike" dirty="0">
                          <a:solidFill>
                            <a:srgbClr val="000000"/>
                          </a:solidFill>
                          <a:effectLst/>
                          <a:latin typeface="Calibri" panose="020F0502020204030204" pitchFamily="34" charset="0"/>
                        </a:rPr>
                        <a:t>-0.1334</a:t>
                      </a:r>
                    </a:p>
                  </a:txBody>
                  <a:tcPr marL="9525" marR="9525" marT="9525" marB="0" anchor="ctr"/>
                </a:tc>
                <a:extLst>
                  <a:ext uri="{0D108BD9-81ED-4DB2-BD59-A6C34878D82A}">
                    <a16:rowId xmlns:a16="http://schemas.microsoft.com/office/drawing/2014/main" val="2700526644"/>
                  </a:ext>
                </a:extLst>
              </a:tr>
              <a:tr h="248848">
                <a:tc>
                  <a:txBody>
                    <a:bodyPr/>
                    <a:lstStyle/>
                    <a:p>
                      <a:r>
                        <a:rPr lang="en-US" sz="1200" dirty="0"/>
                        <a:t>5000</a:t>
                      </a:r>
                    </a:p>
                  </a:txBody>
                  <a:tcPr/>
                </a:tc>
                <a:tc>
                  <a:txBody>
                    <a:bodyPr/>
                    <a:lstStyle/>
                    <a:p>
                      <a:r>
                        <a:rPr lang="en-US" sz="1200" dirty="0"/>
                        <a:t>(.05,0.1,0.1)</a:t>
                      </a:r>
                    </a:p>
                  </a:txBody>
                  <a:tcPr/>
                </a:tc>
                <a:tc>
                  <a:txBody>
                    <a:bodyPr/>
                    <a:lstStyle/>
                    <a:p>
                      <a:pPr algn="ctr" rtl="0" fontAlgn="b"/>
                      <a:r>
                        <a:rPr lang="en-US" sz="1200" b="0" i="0" u="none" strike="noStrike" dirty="0">
                          <a:solidFill>
                            <a:srgbClr val="000000"/>
                          </a:solidFill>
                          <a:effectLst/>
                          <a:latin typeface="Calibri" panose="020F0502020204030204" pitchFamily="34" charset="0"/>
                        </a:rPr>
                        <a:t>0.2224</a:t>
                      </a:r>
                    </a:p>
                  </a:txBody>
                  <a:tcPr marL="9525" marR="9525" marT="9525" marB="0" anchor="ctr"/>
                </a:tc>
                <a:tc>
                  <a:txBody>
                    <a:bodyPr/>
                    <a:lstStyle/>
                    <a:p>
                      <a:pPr algn="ctr" rtl="0" fontAlgn="b"/>
                      <a:r>
                        <a:rPr lang="en-US" sz="1200" b="0" i="0" u="none" strike="noStrike" dirty="0">
                          <a:solidFill>
                            <a:srgbClr val="000000"/>
                          </a:solidFill>
                          <a:effectLst/>
                          <a:latin typeface="Calibri" panose="020F0502020204030204" pitchFamily="34" charset="0"/>
                        </a:rPr>
                        <a:t>-0.1382</a:t>
                      </a:r>
                    </a:p>
                  </a:txBody>
                  <a:tcPr marL="9525" marR="9525" marT="9525" marB="0" anchor="ctr"/>
                </a:tc>
                <a:extLst>
                  <a:ext uri="{0D108BD9-81ED-4DB2-BD59-A6C34878D82A}">
                    <a16:rowId xmlns:a16="http://schemas.microsoft.com/office/drawing/2014/main" val="3660821652"/>
                  </a:ext>
                </a:extLst>
              </a:tr>
              <a:tr h="248848">
                <a:tc>
                  <a:txBody>
                    <a:bodyPr/>
                    <a:lstStyle/>
                    <a:p>
                      <a:endParaRPr lang="en-US"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(.05,0.1,0.2)</a:t>
                      </a:r>
                    </a:p>
                  </a:txBody>
                  <a:tcPr/>
                </a:tc>
                <a:tc>
                  <a:txBody>
                    <a:bodyPr/>
                    <a:lstStyle/>
                    <a:p>
                      <a:pPr algn="ctr" rtl="0" fontAlgn="b"/>
                      <a:r>
                        <a:rPr lang="en-US" sz="1200" b="0" i="0" u="none" strike="noStrike">
                          <a:solidFill>
                            <a:srgbClr val="000000"/>
                          </a:solidFill>
                          <a:effectLst/>
                          <a:latin typeface="Calibri" panose="020F0502020204030204" pitchFamily="34" charset="0"/>
                        </a:rPr>
                        <a:t>0.2918</a:t>
                      </a:r>
                    </a:p>
                  </a:txBody>
                  <a:tcPr marL="9525" marR="9525" marT="9525" marB="0" anchor="ctr"/>
                </a:tc>
                <a:tc>
                  <a:txBody>
                    <a:bodyPr/>
                    <a:lstStyle/>
                    <a:p>
                      <a:pPr algn="ctr" rtl="0" fontAlgn="b"/>
                      <a:r>
                        <a:rPr lang="en-US" sz="1200" b="0" i="0" u="none" strike="noStrike">
                          <a:solidFill>
                            <a:srgbClr val="000000"/>
                          </a:solidFill>
                          <a:effectLst/>
                          <a:latin typeface="Calibri" panose="020F0502020204030204" pitchFamily="34" charset="0"/>
                        </a:rPr>
                        <a:t>-0.1396</a:t>
                      </a:r>
                    </a:p>
                  </a:txBody>
                  <a:tcPr marL="9525" marR="9525" marT="9525" marB="0" anchor="ctr"/>
                </a:tc>
                <a:extLst>
                  <a:ext uri="{0D108BD9-81ED-4DB2-BD59-A6C34878D82A}">
                    <a16:rowId xmlns:a16="http://schemas.microsoft.com/office/drawing/2014/main" val="3993502870"/>
                  </a:ext>
                </a:extLst>
              </a:tr>
              <a:tr h="248848">
                <a:tc>
                  <a:txBody>
                    <a:bodyPr/>
                    <a:lstStyle/>
                    <a:p>
                      <a:endParaRPr lang="en-US" sz="1200" dirty="0"/>
                    </a:p>
                  </a:txBody>
                  <a:tcPr/>
                </a:tc>
                <a:tc>
                  <a:txBody>
                    <a:bodyPr/>
                    <a:lstStyle/>
                    <a:p>
                      <a:r>
                        <a:rPr lang="en-US" sz="1200" dirty="0"/>
                        <a:t>(.05,0.2,0.1)</a:t>
                      </a:r>
                    </a:p>
                  </a:txBody>
                  <a:tcPr/>
                </a:tc>
                <a:tc>
                  <a:txBody>
                    <a:bodyPr/>
                    <a:lstStyle/>
                    <a:p>
                      <a:pPr algn="ctr" rtl="0" fontAlgn="b"/>
                      <a:r>
                        <a:rPr lang="en-US" sz="1200" b="0" i="0" u="none" strike="noStrike">
                          <a:solidFill>
                            <a:srgbClr val="000000"/>
                          </a:solidFill>
                          <a:effectLst/>
                          <a:latin typeface="Calibri" panose="020F0502020204030204" pitchFamily="34" charset="0"/>
                        </a:rPr>
                        <a:t>0.2942</a:t>
                      </a:r>
                    </a:p>
                  </a:txBody>
                  <a:tcPr marL="9525" marR="9525" marT="9525" marB="0" anchor="ctr"/>
                </a:tc>
                <a:tc>
                  <a:txBody>
                    <a:bodyPr/>
                    <a:lstStyle/>
                    <a:p>
                      <a:pPr algn="ctr" rtl="0" fontAlgn="b"/>
                      <a:r>
                        <a:rPr lang="en-US" sz="1200" b="0" i="0" u="none" strike="noStrike">
                          <a:solidFill>
                            <a:srgbClr val="000000"/>
                          </a:solidFill>
                          <a:effectLst/>
                          <a:latin typeface="Calibri" panose="020F0502020204030204" pitchFamily="34" charset="0"/>
                        </a:rPr>
                        <a:t>-0.1384</a:t>
                      </a:r>
                    </a:p>
                  </a:txBody>
                  <a:tcPr marL="9525" marR="9525" marT="9525" marB="0" anchor="ctr"/>
                </a:tc>
                <a:extLst>
                  <a:ext uri="{0D108BD9-81ED-4DB2-BD59-A6C34878D82A}">
                    <a16:rowId xmlns:a16="http://schemas.microsoft.com/office/drawing/2014/main" val="4083550186"/>
                  </a:ext>
                </a:extLst>
              </a:tr>
              <a:tr h="248848">
                <a:tc>
                  <a:txBody>
                    <a:bodyPr/>
                    <a:lstStyle/>
                    <a:p>
                      <a:endParaRPr lang="en-US" sz="1200" dirty="0"/>
                    </a:p>
                  </a:txBody>
                  <a:tcPr/>
                </a:tc>
                <a:tc>
                  <a:txBody>
                    <a:bodyPr/>
                    <a:lstStyle/>
                    <a:p>
                      <a:r>
                        <a:rPr lang="en-US" sz="1200" dirty="0"/>
                        <a:t>(.05,0.2,0.2)</a:t>
                      </a:r>
                    </a:p>
                  </a:txBody>
                  <a:tcPr/>
                </a:tc>
                <a:tc>
                  <a:txBody>
                    <a:bodyPr/>
                    <a:lstStyle/>
                    <a:p>
                      <a:pPr algn="ctr" rtl="0" fontAlgn="b"/>
                      <a:r>
                        <a:rPr lang="en-US" sz="1200" b="0" i="0" u="none" strike="noStrike">
                          <a:solidFill>
                            <a:srgbClr val="000000"/>
                          </a:solidFill>
                          <a:effectLst/>
                          <a:latin typeface="Calibri" panose="020F0502020204030204" pitchFamily="34" charset="0"/>
                        </a:rPr>
                        <a:t>0.3573</a:t>
                      </a:r>
                    </a:p>
                  </a:txBody>
                  <a:tcPr marL="9525" marR="9525" marT="9525" marB="0" anchor="ctr"/>
                </a:tc>
                <a:tc>
                  <a:txBody>
                    <a:bodyPr/>
                    <a:lstStyle/>
                    <a:p>
                      <a:pPr algn="ctr" rtl="0" fontAlgn="b"/>
                      <a:r>
                        <a:rPr lang="en-US" sz="1200" b="0" i="0" u="none" strike="noStrike" dirty="0">
                          <a:solidFill>
                            <a:srgbClr val="000000"/>
                          </a:solidFill>
                          <a:effectLst/>
                          <a:latin typeface="Calibri" panose="020F0502020204030204" pitchFamily="34" charset="0"/>
                        </a:rPr>
                        <a:t>-0.1297</a:t>
                      </a:r>
                    </a:p>
                  </a:txBody>
                  <a:tcPr marL="9525" marR="9525" marT="9525" marB="0" anchor="ctr"/>
                </a:tc>
                <a:extLst>
                  <a:ext uri="{0D108BD9-81ED-4DB2-BD59-A6C34878D82A}">
                    <a16:rowId xmlns:a16="http://schemas.microsoft.com/office/drawing/2014/main" val="17720560"/>
                  </a:ext>
                </a:extLst>
              </a:tr>
            </a:tbl>
          </a:graphicData>
        </a:graphic>
      </p:graphicFrame>
      <p:graphicFrame>
        <p:nvGraphicFramePr>
          <p:cNvPr id="9" name="Table 8">
            <a:extLst>
              <a:ext uri="{FF2B5EF4-FFF2-40B4-BE49-F238E27FC236}">
                <a16:creationId xmlns:a16="http://schemas.microsoft.com/office/drawing/2014/main" id="{470DC174-7DEE-AD4E-BBF2-D84902ED418C}"/>
              </a:ext>
            </a:extLst>
          </p:cNvPr>
          <p:cNvGraphicFramePr>
            <a:graphicFrameLocks noGrp="1"/>
          </p:cNvGraphicFramePr>
          <p:nvPr>
            <p:extLst>
              <p:ext uri="{D42A27DB-BD31-4B8C-83A1-F6EECF244321}">
                <p14:modId xmlns:p14="http://schemas.microsoft.com/office/powerpoint/2010/main" val="656022503"/>
              </p:ext>
            </p:extLst>
          </p:nvPr>
        </p:nvGraphicFramePr>
        <p:xfrm>
          <a:off x="4626131" y="1824303"/>
          <a:ext cx="3243059" cy="4163787"/>
        </p:xfrm>
        <a:graphic>
          <a:graphicData uri="http://schemas.openxmlformats.org/drawingml/2006/table">
            <a:tbl>
              <a:tblPr firstRow="1" bandRow="1">
                <a:tableStyleId>{5C22544A-7EE6-4342-B048-85BDC9FD1C3A}</a:tableStyleId>
              </a:tblPr>
              <a:tblGrid>
                <a:gridCol w="495247">
                  <a:extLst>
                    <a:ext uri="{9D8B030D-6E8A-4147-A177-3AD203B41FA5}">
                      <a16:colId xmlns:a16="http://schemas.microsoft.com/office/drawing/2014/main" val="1333825189"/>
                    </a:ext>
                  </a:extLst>
                </a:gridCol>
                <a:gridCol w="958540">
                  <a:extLst>
                    <a:ext uri="{9D8B030D-6E8A-4147-A177-3AD203B41FA5}">
                      <a16:colId xmlns:a16="http://schemas.microsoft.com/office/drawing/2014/main" val="1178158292"/>
                    </a:ext>
                  </a:extLst>
                </a:gridCol>
                <a:gridCol w="894636">
                  <a:extLst>
                    <a:ext uri="{9D8B030D-6E8A-4147-A177-3AD203B41FA5}">
                      <a16:colId xmlns:a16="http://schemas.microsoft.com/office/drawing/2014/main" val="1776969949"/>
                    </a:ext>
                  </a:extLst>
                </a:gridCol>
                <a:gridCol w="894636">
                  <a:extLst>
                    <a:ext uri="{9D8B030D-6E8A-4147-A177-3AD203B41FA5}">
                      <a16:colId xmlns:a16="http://schemas.microsoft.com/office/drawing/2014/main" val="2922511338"/>
                    </a:ext>
                  </a:extLst>
                </a:gridCol>
              </a:tblGrid>
              <a:tr h="414747">
                <a:tc gridSpan="4">
                  <a:txBody>
                    <a:bodyPr/>
                    <a:lstStyle/>
                    <a:p>
                      <a:pPr algn="ctr"/>
                      <a:r>
                        <a:rPr lang="en-US" sz="1600" dirty="0"/>
                        <a:t>Effect Sizes: (0, -0.51, -0.51)</a:t>
                      </a:r>
                    </a:p>
                  </a:txBody>
                  <a:tcPr anchor="ctr"/>
                </a:tc>
                <a:tc hMerge="1">
                  <a:txBody>
                    <a:bodyPr/>
                    <a:lstStyle/>
                    <a:p>
                      <a:endParaRPr lang="en-US" sz="1200" dirty="0"/>
                    </a:p>
                  </a:txBody>
                  <a:tcPr/>
                </a:tc>
                <a:tc hMerge="1">
                  <a:txBody>
                    <a:bodyPr/>
                    <a:lstStyle/>
                    <a:p>
                      <a:endParaRPr lang="en-US" sz="1200" dirty="0"/>
                    </a:p>
                  </a:txBody>
                  <a:tcPr/>
                </a:tc>
                <a:tc hMerge="1">
                  <a:txBody>
                    <a:bodyPr/>
                    <a:lstStyle/>
                    <a:p>
                      <a:endParaRPr lang="en-US" sz="1200" dirty="0"/>
                    </a:p>
                  </a:txBody>
                  <a:tcPr/>
                </a:tc>
                <a:extLst>
                  <a:ext uri="{0D108BD9-81ED-4DB2-BD59-A6C34878D82A}">
                    <a16:rowId xmlns:a16="http://schemas.microsoft.com/office/drawing/2014/main" val="1113090115"/>
                  </a:ext>
                </a:extLst>
              </a:tr>
              <a:tr h="414747">
                <a:tc>
                  <a:txBody>
                    <a:bodyPr/>
                    <a:lstStyle/>
                    <a:p>
                      <a:pPr algn="ctr"/>
                      <a:r>
                        <a:rPr lang="en-US" sz="1200" dirty="0"/>
                        <a:t>n</a:t>
                      </a:r>
                    </a:p>
                  </a:txBody>
                  <a:tcPr anchor="ctr"/>
                </a:tc>
                <a:tc>
                  <a:txBody>
                    <a:bodyPr/>
                    <a:lstStyle/>
                    <a:p>
                      <a:pPr algn="ctr"/>
                      <a:r>
                        <a:rPr lang="en-US" sz="1200" dirty="0"/>
                        <a:t>Component Prevalence</a:t>
                      </a:r>
                    </a:p>
                  </a:txBody>
                  <a:tcPr anchor="ctr"/>
                </a:tc>
                <a:tc>
                  <a:txBody>
                    <a:bodyPr/>
                    <a:lstStyle/>
                    <a:p>
                      <a:pPr algn="ctr"/>
                      <a:r>
                        <a:rPr lang="en-US" sz="1200" dirty="0"/>
                        <a:t>Composite Prevalence </a:t>
                      </a:r>
                    </a:p>
                  </a:txBody>
                  <a:tcPr anchor="ctr"/>
                </a:tc>
                <a:tc>
                  <a:txBody>
                    <a:bodyPr/>
                    <a:lstStyle/>
                    <a:p>
                      <a:pPr algn="ctr"/>
                      <a:r>
                        <a:rPr lang="en-US" sz="1200" dirty="0"/>
                        <a:t>Composite Effect Size</a:t>
                      </a:r>
                    </a:p>
                  </a:txBody>
                  <a:tcPr anchor="ctr"/>
                </a:tc>
                <a:extLst>
                  <a:ext uri="{0D108BD9-81ED-4DB2-BD59-A6C34878D82A}">
                    <a16:rowId xmlns:a16="http://schemas.microsoft.com/office/drawing/2014/main" val="1849846222"/>
                  </a:ext>
                </a:extLst>
              </a:tr>
              <a:tr h="248848">
                <a:tc>
                  <a:txBody>
                    <a:bodyPr/>
                    <a:lstStyle/>
                    <a:p>
                      <a:r>
                        <a:rPr lang="en-US" sz="1200" dirty="0"/>
                        <a:t>500</a:t>
                      </a:r>
                    </a:p>
                  </a:txBody>
                  <a:tcPr/>
                </a:tc>
                <a:tc>
                  <a:txBody>
                    <a:bodyPr/>
                    <a:lstStyle/>
                    <a:p>
                      <a:r>
                        <a:rPr lang="en-US" sz="1200" dirty="0"/>
                        <a:t>(.05,0.1,0.1)</a:t>
                      </a:r>
                    </a:p>
                  </a:txBody>
                  <a:tcPr/>
                </a:tc>
                <a:tc>
                  <a:txBody>
                    <a:bodyPr/>
                    <a:lstStyle/>
                    <a:p>
                      <a:pPr algn="ctr" rtl="0" fontAlgn="b"/>
                      <a:r>
                        <a:rPr lang="en-US" sz="1200" b="0" i="0" u="none" strike="noStrike">
                          <a:solidFill>
                            <a:srgbClr val="000000"/>
                          </a:solidFill>
                          <a:effectLst/>
                          <a:latin typeface="Calibri" panose="020F0502020204030204" pitchFamily="34" charset="0"/>
                        </a:rPr>
                        <a:t>0.2182</a:t>
                      </a:r>
                    </a:p>
                  </a:txBody>
                  <a:tcPr marL="9525" marR="9525" marT="9525" marB="0" anchor="ctr"/>
                </a:tc>
                <a:tc>
                  <a:txBody>
                    <a:bodyPr/>
                    <a:lstStyle/>
                    <a:p>
                      <a:pPr algn="ctr" rtl="0" fontAlgn="b"/>
                      <a:r>
                        <a:rPr lang="en-US" sz="1200" b="0" i="0" u="none" strike="noStrike" dirty="0">
                          <a:solidFill>
                            <a:srgbClr val="000000"/>
                          </a:solidFill>
                          <a:effectLst/>
                          <a:latin typeface="Calibri" panose="020F0502020204030204" pitchFamily="34" charset="0"/>
                        </a:rPr>
                        <a:t>-0.3246</a:t>
                      </a:r>
                    </a:p>
                  </a:txBody>
                  <a:tcPr marL="9525" marR="9525" marT="9525" marB="0" anchor="ctr"/>
                </a:tc>
                <a:extLst>
                  <a:ext uri="{0D108BD9-81ED-4DB2-BD59-A6C34878D82A}">
                    <a16:rowId xmlns:a16="http://schemas.microsoft.com/office/drawing/2014/main" val="327617764"/>
                  </a:ext>
                </a:extLst>
              </a:tr>
              <a:tr h="248848">
                <a:tc>
                  <a:txBody>
                    <a:bodyPr/>
                    <a:lstStyle/>
                    <a:p>
                      <a:endParaRPr lang="en-US"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(.05,0.1,0.2)</a:t>
                      </a:r>
                    </a:p>
                  </a:txBody>
                  <a:tcPr/>
                </a:tc>
                <a:tc>
                  <a:txBody>
                    <a:bodyPr/>
                    <a:lstStyle/>
                    <a:p>
                      <a:pPr algn="ctr" rtl="0" fontAlgn="b"/>
                      <a:r>
                        <a:rPr lang="en-US" sz="1200" b="0" i="0" u="none" strike="noStrike">
                          <a:solidFill>
                            <a:srgbClr val="000000"/>
                          </a:solidFill>
                          <a:effectLst/>
                          <a:latin typeface="Calibri" panose="020F0502020204030204" pitchFamily="34" charset="0"/>
                        </a:rPr>
                        <a:t>0.2916</a:t>
                      </a:r>
                    </a:p>
                  </a:txBody>
                  <a:tcPr marL="9525" marR="9525" marT="9525" marB="0" anchor="ctr"/>
                </a:tc>
                <a:tc>
                  <a:txBody>
                    <a:bodyPr/>
                    <a:lstStyle/>
                    <a:p>
                      <a:pPr algn="ctr" rtl="0" fontAlgn="b"/>
                      <a:r>
                        <a:rPr lang="en-US" sz="1200" b="0" i="0" u="none" strike="noStrike">
                          <a:solidFill>
                            <a:srgbClr val="000000"/>
                          </a:solidFill>
                          <a:effectLst/>
                          <a:latin typeface="Calibri" panose="020F0502020204030204" pitchFamily="34" charset="0"/>
                        </a:rPr>
                        <a:t>-0.3155</a:t>
                      </a:r>
                    </a:p>
                  </a:txBody>
                  <a:tcPr marL="9525" marR="9525" marT="9525" marB="0" anchor="ctr"/>
                </a:tc>
                <a:extLst>
                  <a:ext uri="{0D108BD9-81ED-4DB2-BD59-A6C34878D82A}">
                    <a16:rowId xmlns:a16="http://schemas.microsoft.com/office/drawing/2014/main" val="2954125325"/>
                  </a:ext>
                </a:extLst>
              </a:tr>
              <a:tr h="248848">
                <a:tc>
                  <a:txBody>
                    <a:bodyPr/>
                    <a:lstStyle/>
                    <a:p>
                      <a:endParaRPr lang="en-US" sz="1200" dirty="0"/>
                    </a:p>
                  </a:txBody>
                  <a:tcPr/>
                </a:tc>
                <a:tc>
                  <a:txBody>
                    <a:bodyPr/>
                    <a:lstStyle/>
                    <a:p>
                      <a:r>
                        <a:rPr lang="en-US" sz="1200" dirty="0"/>
                        <a:t>(.05,0.2,0.1)</a:t>
                      </a:r>
                    </a:p>
                  </a:txBody>
                  <a:tcPr/>
                </a:tc>
                <a:tc>
                  <a:txBody>
                    <a:bodyPr/>
                    <a:lstStyle/>
                    <a:p>
                      <a:pPr algn="ctr" rtl="0" fontAlgn="b"/>
                      <a:r>
                        <a:rPr lang="en-US" sz="1200" b="0" i="0" u="none" strike="noStrike">
                          <a:solidFill>
                            <a:srgbClr val="000000"/>
                          </a:solidFill>
                          <a:effectLst/>
                          <a:latin typeface="Calibri" panose="020F0502020204030204" pitchFamily="34" charset="0"/>
                        </a:rPr>
                        <a:t>0.2896</a:t>
                      </a:r>
                    </a:p>
                  </a:txBody>
                  <a:tcPr marL="9525" marR="9525" marT="9525" marB="0" anchor="ctr"/>
                </a:tc>
                <a:tc>
                  <a:txBody>
                    <a:bodyPr/>
                    <a:lstStyle/>
                    <a:p>
                      <a:pPr algn="ctr" rtl="0" fontAlgn="b"/>
                      <a:r>
                        <a:rPr lang="en-US" sz="1200" b="0" i="0" u="none" strike="noStrike" dirty="0">
                          <a:solidFill>
                            <a:srgbClr val="000000"/>
                          </a:solidFill>
                          <a:effectLst/>
                          <a:latin typeface="Calibri" panose="020F0502020204030204" pitchFamily="34" charset="0"/>
                        </a:rPr>
                        <a:t>-0.3230</a:t>
                      </a:r>
                    </a:p>
                  </a:txBody>
                  <a:tcPr marL="9525" marR="9525" marT="9525" marB="0" anchor="ctr"/>
                </a:tc>
                <a:extLst>
                  <a:ext uri="{0D108BD9-81ED-4DB2-BD59-A6C34878D82A}">
                    <a16:rowId xmlns:a16="http://schemas.microsoft.com/office/drawing/2014/main" val="4288931035"/>
                  </a:ext>
                </a:extLst>
              </a:tr>
              <a:tr h="248848">
                <a:tc>
                  <a:txBody>
                    <a:bodyPr/>
                    <a:lstStyle/>
                    <a:p>
                      <a:endParaRPr lang="en-US" sz="1200" dirty="0"/>
                    </a:p>
                  </a:txBody>
                  <a:tcPr/>
                </a:tc>
                <a:tc>
                  <a:txBody>
                    <a:bodyPr/>
                    <a:lstStyle/>
                    <a:p>
                      <a:r>
                        <a:rPr lang="en-US" sz="1200" dirty="0"/>
                        <a:t>(.05,0.2,0.2)</a:t>
                      </a:r>
                    </a:p>
                  </a:txBody>
                  <a:tcPr/>
                </a:tc>
                <a:tc>
                  <a:txBody>
                    <a:bodyPr/>
                    <a:lstStyle/>
                    <a:p>
                      <a:pPr algn="ctr" rtl="0" fontAlgn="b"/>
                      <a:r>
                        <a:rPr lang="en-US" sz="1200" b="0" i="0" u="none" strike="noStrike">
                          <a:solidFill>
                            <a:srgbClr val="000000"/>
                          </a:solidFill>
                          <a:effectLst/>
                          <a:latin typeface="Calibri" panose="020F0502020204030204" pitchFamily="34" charset="0"/>
                        </a:rPr>
                        <a:t>0.3544</a:t>
                      </a:r>
                    </a:p>
                  </a:txBody>
                  <a:tcPr marL="9525" marR="9525" marT="9525" marB="0" anchor="ctr"/>
                </a:tc>
                <a:tc>
                  <a:txBody>
                    <a:bodyPr/>
                    <a:lstStyle/>
                    <a:p>
                      <a:pPr algn="ctr" rtl="0" fontAlgn="b"/>
                      <a:r>
                        <a:rPr lang="en-US" sz="1200" b="0" i="0" u="none" strike="noStrike">
                          <a:solidFill>
                            <a:srgbClr val="000000"/>
                          </a:solidFill>
                          <a:effectLst/>
                          <a:latin typeface="Calibri" panose="020F0502020204030204" pitchFamily="34" charset="0"/>
                        </a:rPr>
                        <a:t>-0.2892</a:t>
                      </a:r>
                    </a:p>
                  </a:txBody>
                  <a:tcPr marL="9525" marR="9525" marT="9525" marB="0" anchor="ctr"/>
                </a:tc>
                <a:extLst>
                  <a:ext uri="{0D108BD9-81ED-4DB2-BD59-A6C34878D82A}">
                    <a16:rowId xmlns:a16="http://schemas.microsoft.com/office/drawing/2014/main" val="916164525"/>
                  </a:ext>
                </a:extLst>
              </a:tr>
              <a:tr h="248848">
                <a:tc>
                  <a:txBody>
                    <a:bodyPr/>
                    <a:lstStyle/>
                    <a:p>
                      <a:r>
                        <a:rPr lang="en-US" sz="1200" dirty="0"/>
                        <a:t>1000</a:t>
                      </a:r>
                    </a:p>
                  </a:txBody>
                  <a:tcPr/>
                </a:tc>
                <a:tc>
                  <a:txBody>
                    <a:bodyPr/>
                    <a:lstStyle/>
                    <a:p>
                      <a:r>
                        <a:rPr lang="en-US" sz="1200" dirty="0"/>
                        <a:t>(.05,0.1,0.1)</a:t>
                      </a:r>
                    </a:p>
                  </a:txBody>
                  <a:tcPr/>
                </a:tc>
                <a:tc>
                  <a:txBody>
                    <a:bodyPr/>
                    <a:lstStyle/>
                    <a:p>
                      <a:pPr algn="ctr" rtl="0" fontAlgn="b"/>
                      <a:r>
                        <a:rPr lang="en-US" sz="1200" b="0" i="0" u="none" strike="noStrike">
                          <a:solidFill>
                            <a:srgbClr val="000000"/>
                          </a:solidFill>
                          <a:effectLst/>
                          <a:latin typeface="Calibri" panose="020F0502020204030204" pitchFamily="34" charset="0"/>
                        </a:rPr>
                        <a:t>0.2184</a:t>
                      </a:r>
                    </a:p>
                  </a:txBody>
                  <a:tcPr marL="9525" marR="9525" marT="9525" marB="0" anchor="ctr"/>
                </a:tc>
                <a:tc>
                  <a:txBody>
                    <a:bodyPr/>
                    <a:lstStyle/>
                    <a:p>
                      <a:pPr algn="ctr" rtl="0" fontAlgn="b"/>
                      <a:r>
                        <a:rPr lang="en-US" sz="1200" b="0" i="0" u="none" strike="noStrike">
                          <a:solidFill>
                            <a:srgbClr val="000000"/>
                          </a:solidFill>
                          <a:effectLst/>
                          <a:latin typeface="Calibri" panose="020F0502020204030204" pitchFamily="34" charset="0"/>
                        </a:rPr>
                        <a:t>-0.3188</a:t>
                      </a:r>
                    </a:p>
                  </a:txBody>
                  <a:tcPr marL="9525" marR="9525" marT="9525" marB="0" anchor="ctr"/>
                </a:tc>
                <a:extLst>
                  <a:ext uri="{0D108BD9-81ED-4DB2-BD59-A6C34878D82A}">
                    <a16:rowId xmlns:a16="http://schemas.microsoft.com/office/drawing/2014/main" val="1532702949"/>
                  </a:ext>
                </a:extLst>
              </a:tr>
              <a:tr h="248848">
                <a:tc>
                  <a:txBody>
                    <a:bodyPr/>
                    <a:lstStyle/>
                    <a:p>
                      <a:endParaRPr lang="en-US"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(.05,0.1,0.2)</a:t>
                      </a:r>
                    </a:p>
                  </a:txBody>
                  <a:tcPr/>
                </a:tc>
                <a:tc>
                  <a:txBody>
                    <a:bodyPr/>
                    <a:lstStyle/>
                    <a:p>
                      <a:pPr algn="ctr" rtl="0" fontAlgn="b"/>
                      <a:r>
                        <a:rPr lang="en-US" sz="1200" b="0" i="0" u="none" strike="noStrike">
                          <a:solidFill>
                            <a:srgbClr val="000000"/>
                          </a:solidFill>
                          <a:effectLst/>
                          <a:latin typeface="Calibri" panose="020F0502020204030204" pitchFamily="34" charset="0"/>
                        </a:rPr>
                        <a:t>0.2915</a:t>
                      </a:r>
                    </a:p>
                  </a:txBody>
                  <a:tcPr marL="9525" marR="9525" marT="9525" marB="0" anchor="ctr"/>
                </a:tc>
                <a:tc>
                  <a:txBody>
                    <a:bodyPr/>
                    <a:lstStyle/>
                    <a:p>
                      <a:pPr algn="ctr" rtl="0" fontAlgn="b"/>
                      <a:r>
                        <a:rPr lang="en-US" sz="1200" b="0" i="0" u="none" strike="noStrike">
                          <a:solidFill>
                            <a:srgbClr val="000000"/>
                          </a:solidFill>
                          <a:effectLst/>
                          <a:latin typeface="Calibri" panose="020F0502020204030204" pitchFamily="34" charset="0"/>
                        </a:rPr>
                        <a:t>-0.3102</a:t>
                      </a:r>
                    </a:p>
                  </a:txBody>
                  <a:tcPr marL="9525" marR="9525" marT="9525" marB="0" anchor="ctr"/>
                </a:tc>
                <a:extLst>
                  <a:ext uri="{0D108BD9-81ED-4DB2-BD59-A6C34878D82A}">
                    <a16:rowId xmlns:a16="http://schemas.microsoft.com/office/drawing/2014/main" val="4220308687"/>
                  </a:ext>
                </a:extLst>
              </a:tr>
              <a:tr h="248848">
                <a:tc>
                  <a:txBody>
                    <a:bodyPr/>
                    <a:lstStyle/>
                    <a:p>
                      <a:endParaRPr lang="en-US" sz="1200" dirty="0"/>
                    </a:p>
                  </a:txBody>
                  <a:tcPr/>
                </a:tc>
                <a:tc>
                  <a:txBody>
                    <a:bodyPr/>
                    <a:lstStyle/>
                    <a:p>
                      <a:r>
                        <a:rPr lang="en-US" sz="1200" dirty="0"/>
                        <a:t>(.05,0.2,0.1)</a:t>
                      </a:r>
                    </a:p>
                  </a:txBody>
                  <a:tcPr/>
                </a:tc>
                <a:tc>
                  <a:txBody>
                    <a:bodyPr/>
                    <a:lstStyle/>
                    <a:p>
                      <a:pPr algn="ctr" rtl="0" fontAlgn="b"/>
                      <a:r>
                        <a:rPr lang="en-US" sz="1200" b="0" i="0" u="none" strike="noStrike">
                          <a:solidFill>
                            <a:srgbClr val="000000"/>
                          </a:solidFill>
                          <a:effectLst/>
                          <a:latin typeface="Calibri" panose="020F0502020204030204" pitchFamily="34" charset="0"/>
                        </a:rPr>
                        <a:t>0.2896</a:t>
                      </a:r>
                    </a:p>
                  </a:txBody>
                  <a:tcPr marL="9525" marR="9525" marT="9525" marB="0" anchor="ctr"/>
                </a:tc>
                <a:tc>
                  <a:txBody>
                    <a:bodyPr/>
                    <a:lstStyle/>
                    <a:p>
                      <a:pPr algn="ctr" rtl="0" fontAlgn="b"/>
                      <a:r>
                        <a:rPr lang="en-US" sz="1200" b="0" i="0" u="none" strike="noStrike">
                          <a:solidFill>
                            <a:srgbClr val="000000"/>
                          </a:solidFill>
                          <a:effectLst/>
                          <a:latin typeface="Calibri" panose="020F0502020204030204" pitchFamily="34" charset="0"/>
                        </a:rPr>
                        <a:t>-0.3202</a:t>
                      </a:r>
                    </a:p>
                  </a:txBody>
                  <a:tcPr marL="9525" marR="9525" marT="9525" marB="0" anchor="ctr"/>
                </a:tc>
                <a:extLst>
                  <a:ext uri="{0D108BD9-81ED-4DB2-BD59-A6C34878D82A}">
                    <a16:rowId xmlns:a16="http://schemas.microsoft.com/office/drawing/2014/main" val="1386684751"/>
                  </a:ext>
                </a:extLst>
              </a:tr>
              <a:tr h="248848">
                <a:tc>
                  <a:txBody>
                    <a:bodyPr/>
                    <a:lstStyle/>
                    <a:p>
                      <a:endParaRPr lang="en-US" sz="1200" dirty="0"/>
                    </a:p>
                  </a:txBody>
                  <a:tcPr/>
                </a:tc>
                <a:tc>
                  <a:txBody>
                    <a:bodyPr/>
                    <a:lstStyle/>
                    <a:p>
                      <a:r>
                        <a:rPr lang="en-US" sz="1200" dirty="0"/>
                        <a:t>(.05,0.2,0.2)</a:t>
                      </a:r>
                    </a:p>
                  </a:txBody>
                  <a:tcPr/>
                </a:tc>
                <a:tc>
                  <a:txBody>
                    <a:bodyPr/>
                    <a:lstStyle/>
                    <a:p>
                      <a:pPr algn="ctr" rtl="0" fontAlgn="b"/>
                      <a:r>
                        <a:rPr lang="en-US" sz="1200" b="0" i="0" u="none" strike="noStrike">
                          <a:solidFill>
                            <a:srgbClr val="000000"/>
                          </a:solidFill>
                          <a:effectLst/>
                          <a:latin typeface="Calibri" panose="020F0502020204030204" pitchFamily="34" charset="0"/>
                        </a:rPr>
                        <a:t>0.3535</a:t>
                      </a:r>
                    </a:p>
                  </a:txBody>
                  <a:tcPr marL="9525" marR="9525" marT="9525" marB="0" anchor="ctr"/>
                </a:tc>
                <a:tc>
                  <a:txBody>
                    <a:bodyPr/>
                    <a:lstStyle/>
                    <a:p>
                      <a:pPr algn="ctr" rtl="0" fontAlgn="b"/>
                      <a:r>
                        <a:rPr lang="en-US" sz="1200" b="0" i="0" u="none" strike="noStrike">
                          <a:solidFill>
                            <a:srgbClr val="000000"/>
                          </a:solidFill>
                          <a:effectLst/>
                          <a:latin typeface="Calibri" panose="020F0502020204030204" pitchFamily="34" charset="0"/>
                        </a:rPr>
                        <a:t>-0.3006</a:t>
                      </a:r>
                    </a:p>
                  </a:txBody>
                  <a:tcPr marL="9525" marR="9525" marT="9525" marB="0" anchor="ctr"/>
                </a:tc>
                <a:extLst>
                  <a:ext uri="{0D108BD9-81ED-4DB2-BD59-A6C34878D82A}">
                    <a16:rowId xmlns:a16="http://schemas.microsoft.com/office/drawing/2014/main" val="2700526644"/>
                  </a:ext>
                </a:extLst>
              </a:tr>
              <a:tr h="248848">
                <a:tc>
                  <a:txBody>
                    <a:bodyPr/>
                    <a:lstStyle/>
                    <a:p>
                      <a:r>
                        <a:rPr lang="en-US" sz="1200" dirty="0"/>
                        <a:t>5000</a:t>
                      </a:r>
                    </a:p>
                  </a:txBody>
                  <a:tcPr/>
                </a:tc>
                <a:tc>
                  <a:txBody>
                    <a:bodyPr/>
                    <a:lstStyle/>
                    <a:p>
                      <a:r>
                        <a:rPr lang="en-US" sz="1200" dirty="0"/>
                        <a:t>(.05,0.1,0.1)</a:t>
                      </a:r>
                    </a:p>
                  </a:txBody>
                  <a:tcPr/>
                </a:tc>
                <a:tc>
                  <a:txBody>
                    <a:bodyPr/>
                    <a:lstStyle/>
                    <a:p>
                      <a:pPr algn="ctr" rtl="0" fontAlgn="b"/>
                      <a:r>
                        <a:rPr lang="en-US" sz="1200" b="0" i="0" u="none" strike="noStrike">
                          <a:solidFill>
                            <a:srgbClr val="000000"/>
                          </a:solidFill>
                          <a:effectLst/>
                          <a:latin typeface="Calibri" panose="020F0502020204030204" pitchFamily="34" charset="0"/>
                        </a:rPr>
                        <a:t>0.2183</a:t>
                      </a:r>
                    </a:p>
                  </a:txBody>
                  <a:tcPr marL="9525" marR="9525" marT="9525" marB="0" anchor="ctr"/>
                </a:tc>
                <a:tc>
                  <a:txBody>
                    <a:bodyPr/>
                    <a:lstStyle/>
                    <a:p>
                      <a:pPr algn="ctr" rtl="0" fontAlgn="b"/>
                      <a:r>
                        <a:rPr lang="en-US" sz="1200" b="0" i="0" u="none" strike="noStrike">
                          <a:solidFill>
                            <a:srgbClr val="000000"/>
                          </a:solidFill>
                          <a:effectLst/>
                          <a:latin typeface="Calibri" panose="020F0502020204030204" pitchFamily="34" charset="0"/>
                        </a:rPr>
                        <a:t>-0.3232</a:t>
                      </a:r>
                    </a:p>
                  </a:txBody>
                  <a:tcPr marL="9525" marR="9525" marT="9525" marB="0" anchor="ctr"/>
                </a:tc>
                <a:extLst>
                  <a:ext uri="{0D108BD9-81ED-4DB2-BD59-A6C34878D82A}">
                    <a16:rowId xmlns:a16="http://schemas.microsoft.com/office/drawing/2014/main" val="3660821652"/>
                  </a:ext>
                </a:extLst>
              </a:tr>
              <a:tr h="248848">
                <a:tc>
                  <a:txBody>
                    <a:bodyPr/>
                    <a:lstStyle/>
                    <a:p>
                      <a:endParaRPr lang="en-US"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(.05,0.1,0.2)</a:t>
                      </a:r>
                    </a:p>
                  </a:txBody>
                  <a:tcPr/>
                </a:tc>
                <a:tc>
                  <a:txBody>
                    <a:bodyPr/>
                    <a:lstStyle/>
                    <a:p>
                      <a:pPr algn="ctr" rtl="0" fontAlgn="b"/>
                      <a:r>
                        <a:rPr lang="en-US" sz="1200" b="0" i="0" u="none" strike="noStrike">
                          <a:solidFill>
                            <a:srgbClr val="000000"/>
                          </a:solidFill>
                          <a:effectLst/>
                          <a:latin typeface="Calibri" panose="020F0502020204030204" pitchFamily="34" charset="0"/>
                        </a:rPr>
                        <a:t>0.2911</a:t>
                      </a:r>
                    </a:p>
                  </a:txBody>
                  <a:tcPr marL="9525" marR="9525" marT="9525" marB="0" anchor="ctr"/>
                </a:tc>
                <a:tc>
                  <a:txBody>
                    <a:bodyPr/>
                    <a:lstStyle/>
                    <a:p>
                      <a:pPr algn="ctr" rtl="0" fontAlgn="b"/>
                      <a:r>
                        <a:rPr lang="en-US" sz="1200" b="0" i="0" u="none" strike="noStrike">
                          <a:solidFill>
                            <a:srgbClr val="000000"/>
                          </a:solidFill>
                          <a:effectLst/>
                          <a:latin typeface="Calibri" panose="020F0502020204030204" pitchFamily="34" charset="0"/>
                        </a:rPr>
                        <a:t>-0.3133</a:t>
                      </a:r>
                    </a:p>
                  </a:txBody>
                  <a:tcPr marL="9525" marR="9525" marT="9525" marB="0" anchor="ctr"/>
                </a:tc>
                <a:extLst>
                  <a:ext uri="{0D108BD9-81ED-4DB2-BD59-A6C34878D82A}">
                    <a16:rowId xmlns:a16="http://schemas.microsoft.com/office/drawing/2014/main" val="3993502870"/>
                  </a:ext>
                </a:extLst>
              </a:tr>
              <a:tr h="248848">
                <a:tc>
                  <a:txBody>
                    <a:bodyPr/>
                    <a:lstStyle/>
                    <a:p>
                      <a:endParaRPr lang="en-US" sz="1200" dirty="0"/>
                    </a:p>
                  </a:txBody>
                  <a:tcPr/>
                </a:tc>
                <a:tc>
                  <a:txBody>
                    <a:bodyPr/>
                    <a:lstStyle/>
                    <a:p>
                      <a:r>
                        <a:rPr lang="en-US" sz="1200" dirty="0"/>
                        <a:t>(.05,0.2,0.1)</a:t>
                      </a:r>
                    </a:p>
                  </a:txBody>
                  <a:tcPr/>
                </a:tc>
                <a:tc>
                  <a:txBody>
                    <a:bodyPr/>
                    <a:lstStyle/>
                    <a:p>
                      <a:pPr algn="ctr" rtl="0" fontAlgn="b"/>
                      <a:r>
                        <a:rPr lang="en-US" sz="1200" b="0" i="0" u="none" strike="noStrike">
                          <a:solidFill>
                            <a:srgbClr val="000000"/>
                          </a:solidFill>
                          <a:effectLst/>
                          <a:latin typeface="Calibri" panose="020F0502020204030204" pitchFamily="34" charset="0"/>
                        </a:rPr>
                        <a:t>0.2895</a:t>
                      </a:r>
                    </a:p>
                  </a:txBody>
                  <a:tcPr marL="9525" marR="9525" marT="9525" marB="0" anchor="ctr"/>
                </a:tc>
                <a:tc>
                  <a:txBody>
                    <a:bodyPr/>
                    <a:lstStyle/>
                    <a:p>
                      <a:pPr algn="ctr" rtl="0" fontAlgn="b"/>
                      <a:r>
                        <a:rPr lang="en-US" sz="1200" b="0" i="0" u="none" strike="noStrike">
                          <a:solidFill>
                            <a:srgbClr val="000000"/>
                          </a:solidFill>
                          <a:effectLst/>
                          <a:latin typeface="Calibri" panose="020F0502020204030204" pitchFamily="34" charset="0"/>
                        </a:rPr>
                        <a:t>-0.3135</a:t>
                      </a:r>
                    </a:p>
                  </a:txBody>
                  <a:tcPr marL="9525" marR="9525" marT="9525" marB="0" anchor="ctr"/>
                </a:tc>
                <a:extLst>
                  <a:ext uri="{0D108BD9-81ED-4DB2-BD59-A6C34878D82A}">
                    <a16:rowId xmlns:a16="http://schemas.microsoft.com/office/drawing/2014/main" val="4083550186"/>
                  </a:ext>
                </a:extLst>
              </a:tr>
              <a:tr h="248848">
                <a:tc>
                  <a:txBody>
                    <a:bodyPr/>
                    <a:lstStyle/>
                    <a:p>
                      <a:endParaRPr lang="en-US" sz="1200" dirty="0"/>
                    </a:p>
                  </a:txBody>
                  <a:tcPr/>
                </a:tc>
                <a:tc>
                  <a:txBody>
                    <a:bodyPr/>
                    <a:lstStyle/>
                    <a:p>
                      <a:r>
                        <a:rPr lang="en-US" sz="1200" dirty="0"/>
                        <a:t>(.05,0.2,0.2)</a:t>
                      </a:r>
                    </a:p>
                  </a:txBody>
                  <a:tcPr/>
                </a:tc>
                <a:tc>
                  <a:txBody>
                    <a:bodyPr/>
                    <a:lstStyle/>
                    <a:p>
                      <a:pPr algn="ctr" rtl="0" fontAlgn="b"/>
                      <a:r>
                        <a:rPr lang="en-US" sz="1200" b="0" i="0" u="none" strike="noStrike">
                          <a:solidFill>
                            <a:srgbClr val="000000"/>
                          </a:solidFill>
                          <a:effectLst/>
                          <a:latin typeface="Calibri" panose="020F0502020204030204" pitchFamily="34" charset="0"/>
                        </a:rPr>
                        <a:t>0.3534</a:t>
                      </a:r>
                    </a:p>
                  </a:txBody>
                  <a:tcPr marL="9525" marR="9525" marT="9525" marB="0" anchor="ctr"/>
                </a:tc>
                <a:tc>
                  <a:txBody>
                    <a:bodyPr/>
                    <a:lstStyle/>
                    <a:p>
                      <a:pPr algn="ctr" rtl="0" fontAlgn="b"/>
                      <a:r>
                        <a:rPr lang="en-US" sz="1200" b="0" i="0" u="none" strike="noStrike" dirty="0">
                          <a:solidFill>
                            <a:srgbClr val="000000"/>
                          </a:solidFill>
                          <a:effectLst/>
                          <a:latin typeface="Calibri" panose="020F0502020204030204" pitchFamily="34" charset="0"/>
                        </a:rPr>
                        <a:t>-0.2993</a:t>
                      </a:r>
                    </a:p>
                  </a:txBody>
                  <a:tcPr marL="9525" marR="9525" marT="9525" marB="0" anchor="ctr"/>
                </a:tc>
                <a:extLst>
                  <a:ext uri="{0D108BD9-81ED-4DB2-BD59-A6C34878D82A}">
                    <a16:rowId xmlns:a16="http://schemas.microsoft.com/office/drawing/2014/main" val="17720560"/>
                  </a:ext>
                </a:extLst>
              </a:tr>
            </a:tbl>
          </a:graphicData>
        </a:graphic>
      </p:graphicFrame>
      <p:sp>
        <p:nvSpPr>
          <p:cNvPr id="3" name="Slide Number Placeholder 2">
            <a:extLst>
              <a:ext uri="{FF2B5EF4-FFF2-40B4-BE49-F238E27FC236}">
                <a16:creationId xmlns:a16="http://schemas.microsoft.com/office/drawing/2014/main" id="{19D223EE-B69E-1F4F-A9A9-8B239ED5177A}"/>
              </a:ext>
            </a:extLst>
          </p:cNvPr>
          <p:cNvSpPr>
            <a:spLocks noGrp="1"/>
          </p:cNvSpPr>
          <p:nvPr>
            <p:ph type="sldNum" sz="quarter" idx="12"/>
          </p:nvPr>
        </p:nvSpPr>
        <p:spPr/>
        <p:txBody>
          <a:bodyPr/>
          <a:lstStyle/>
          <a:p>
            <a:fld id="{432B1062-8B11-6348-831A-4A0BC9C55C11}" type="slidenum">
              <a:rPr lang="en-US" smtClean="0"/>
              <a:t>20</a:t>
            </a:fld>
            <a:endParaRPr lang="en-US"/>
          </a:p>
        </p:txBody>
      </p:sp>
      <p:sp>
        <p:nvSpPr>
          <p:cNvPr id="5" name="Donut 4">
            <a:extLst>
              <a:ext uri="{FF2B5EF4-FFF2-40B4-BE49-F238E27FC236}">
                <a16:creationId xmlns:a16="http://schemas.microsoft.com/office/drawing/2014/main" id="{27B9273B-0314-1742-9764-5DBD6E9ADD34}"/>
              </a:ext>
            </a:extLst>
          </p:cNvPr>
          <p:cNvSpPr/>
          <p:nvPr/>
        </p:nvSpPr>
        <p:spPr>
          <a:xfrm>
            <a:off x="4445460" y="3744418"/>
            <a:ext cx="3607647" cy="363941"/>
          </a:xfrm>
          <a:prstGeom prst="donut">
            <a:avLst>
              <a:gd name="adj" fmla="val 701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Donut 12">
            <a:extLst>
              <a:ext uri="{FF2B5EF4-FFF2-40B4-BE49-F238E27FC236}">
                <a16:creationId xmlns:a16="http://schemas.microsoft.com/office/drawing/2014/main" id="{844DB32F-4AF7-7740-A1FD-6485303BB1ED}"/>
              </a:ext>
            </a:extLst>
          </p:cNvPr>
          <p:cNvSpPr/>
          <p:nvPr/>
        </p:nvSpPr>
        <p:spPr>
          <a:xfrm>
            <a:off x="678586" y="4841008"/>
            <a:ext cx="3607647" cy="363941"/>
          </a:xfrm>
          <a:prstGeom prst="donut">
            <a:avLst>
              <a:gd name="adj" fmla="val 701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Donut 13">
            <a:extLst>
              <a:ext uri="{FF2B5EF4-FFF2-40B4-BE49-F238E27FC236}">
                <a16:creationId xmlns:a16="http://schemas.microsoft.com/office/drawing/2014/main" id="{55B9A5AD-31A8-9D4F-ABD6-B0E17107AF7B}"/>
              </a:ext>
            </a:extLst>
          </p:cNvPr>
          <p:cNvSpPr/>
          <p:nvPr/>
        </p:nvSpPr>
        <p:spPr>
          <a:xfrm>
            <a:off x="4445459" y="4849297"/>
            <a:ext cx="3607647" cy="363941"/>
          </a:xfrm>
          <a:prstGeom prst="donut">
            <a:avLst>
              <a:gd name="adj" fmla="val 701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Donut 14">
            <a:extLst>
              <a:ext uri="{FF2B5EF4-FFF2-40B4-BE49-F238E27FC236}">
                <a16:creationId xmlns:a16="http://schemas.microsoft.com/office/drawing/2014/main" id="{B22CF499-F44A-8949-931E-F3743BD2048E}"/>
              </a:ext>
            </a:extLst>
          </p:cNvPr>
          <p:cNvSpPr/>
          <p:nvPr/>
        </p:nvSpPr>
        <p:spPr>
          <a:xfrm>
            <a:off x="4431392" y="2635582"/>
            <a:ext cx="3607647" cy="363941"/>
          </a:xfrm>
          <a:prstGeom prst="donut">
            <a:avLst>
              <a:gd name="adj" fmla="val 701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Title 1">
            <a:extLst>
              <a:ext uri="{FF2B5EF4-FFF2-40B4-BE49-F238E27FC236}">
                <a16:creationId xmlns:a16="http://schemas.microsoft.com/office/drawing/2014/main" id="{014F6CC2-25AC-484B-A40A-844FC27FA97F}"/>
              </a:ext>
            </a:extLst>
          </p:cNvPr>
          <p:cNvSpPr txBox="1">
            <a:spLocks/>
          </p:cNvSpPr>
          <p:nvPr/>
        </p:nvSpPr>
        <p:spPr>
          <a:xfrm>
            <a:off x="273093" y="7654"/>
            <a:ext cx="10854452" cy="355534"/>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6000" kern="1200">
                <a:solidFill>
                  <a:schemeClr val="bg2">
                    <a:lumMod val="25000"/>
                  </a:schemeClr>
                </a:solidFill>
                <a:latin typeface="+mj-lt"/>
                <a:ea typeface="+mj-ea"/>
                <a:cs typeface="+mj-cs"/>
              </a:defRPr>
            </a:lvl1pPr>
          </a:lstStyle>
          <a:p>
            <a:r>
              <a:rPr lang="en-US" sz="1600" b="1" dirty="0"/>
              <a:t>Section 2: Simulation Study - Understand the Power of Composite Endpoints related to Components</a:t>
            </a:r>
          </a:p>
        </p:txBody>
      </p:sp>
      <p:cxnSp>
        <p:nvCxnSpPr>
          <p:cNvPr id="17" name="Straight Connector 16">
            <a:extLst>
              <a:ext uri="{FF2B5EF4-FFF2-40B4-BE49-F238E27FC236}">
                <a16:creationId xmlns:a16="http://schemas.microsoft.com/office/drawing/2014/main" id="{7291A493-6CF0-8142-8FA9-7CA4155477F6}"/>
              </a:ext>
            </a:extLst>
          </p:cNvPr>
          <p:cNvCxnSpPr>
            <a:cxnSpLocks/>
          </p:cNvCxnSpPr>
          <p:nvPr/>
        </p:nvCxnSpPr>
        <p:spPr>
          <a:xfrm>
            <a:off x="395288" y="874758"/>
            <a:ext cx="9734550" cy="0"/>
          </a:xfrm>
          <a:prstGeom prst="line">
            <a:avLst/>
          </a:prstGeom>
          <a:ln>
            <a:headEnd type="none" w="med" len="med"/>
            <a:tailEnd type="none" w="med" len="med"/>
          </a:ln>
        </p:spPr>
        <p:style>
          <a:lnRef idx="3">
            <a:schemeClr val="accent3"/>
          </a:lnRef>
          <a:fillRef idx="0">
            <a:schemeClr val="accent3"/>
          </a:fillRef>
          <a:effectRef idx="2">
            <a:schemeClr val="accent3"/>
          </a:effectRef>
          <a:fontRef idx="minor">
            <a:schemeClr val="tx1"/>
          </a:fontRef>
        </p:style>
      </p:cxnSp>
      <p:sp>
        <p:nvSpPr>
          <p:cNvPr id="18" name="Content Placeholder 2">
            <a:extLst>
              <a:ext uri="{FF2B5EF4-FFF2-40B4-BE49-F238E27FC236}">
                <a16:creationId xmlns:a16="http://schemas.microsoft.com/office/drawing/2014/main" id="{E0375715-04C3-E24F-9A35-2E0A1E1DE39A}"/>
              </a:ext>
            </a:extLst>
          </p:cNvPr>
          <p:cNvSpPr txBox="1">
            <a:spLocks/>
          </p:cNvSpPr>
          <p:nvPr/>
        </p:nvSpPr>
        <p:spPr>
          <a:xfrm>
            <a:off x="395287" y="390207"/>
            <a:ext cx="10183617" cy="72008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5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sz="2800" b="1" dirty="0">
                <a:solidFill>
                  <a:schemeClr val="tx1"/>
                </a:solidFill>
              </a:rPr>
              <a:t>2.2.1 Survival Components &amp; Time-to-First Composite</a:t>
            </a:r>
            <a:endParaRPr lang="en-US" sz="3200" b="1" dirty="0">
              <a:solidFill>
                <a:schemeClr val="tx1"/>
              </a:solidFill>
            </a:endParaRPr>
          </a:p>
        </p:txBody>
      </p:sp>
      <p:sp>
        <p:nvSpPr>
          <p:cNvPr id="19" name="Content Placeholder 2">
            <a:extLst>
              <a:ext uri="{FF2B5EF4-FFF2-40B4-BE49-F238E27FC236}">
                <a16:creationId xmlns:a16="http://schemas.microsoft.com/office/drawing/2014/main" id="{CD7CAE3D-56D3-8049-B2CE-981558286998}"/>
              </a:ext>
            </a:extLst>
          </p:cNvPr>
          <p:cNvSpPr txBox="1">
            <a:spLocks/>
          </p:cNvSpPr>
          <p:nvPr/>
        </p:nvSpPr>
        <p:spPr>
          <a:xfrm>
            <a:off x="704779" y="966742"/>
            <a:ext cx="4481369" cy="552570"/>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5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b="1" dirty="0">
                <a:solidFill>
                  <a:schemeClr val="tx1"/>
                </a:solidFill>
              </a:rPr>
              <a:t>2.2.1.2 Simulation Result (Cont.)</a:t>
            </a:r>
            <a:endParaRPr lang="en-US" dirty="0">
              <a:solidFill>
                <a:schemeClr val="tx1"/>
              </a:solidFill>
            </a:endParaRPr>
          </a:p>
        </p:txBody>
      </p:sp>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713BF2A7-61DC-FA45-BD47-045395042074}"/>
                  </a:ext>
                </a:extLst>
              </p:cNvPr>
              <p:cNvSpPr/>
              <p:nvPr/>
            </p:nvSpPr>
            <p:spPr>
              <a:xfrm>
                <a:off x="8549203" y="2298764"/>
                <a:ext cx="3437750" cy="3293209"/>
              </a:xfrm>
              <a:prstGeom prst="rect">
                <a:avLst/>
              </a:prstGeom>
            </p:spPr>
            <p:txBody>
              <a:bodyPr wrap="square">
                <a:spAutoFit/>
              </a:bodyPr>
              <a:lstStyle/>
              <a:p>
                <a:r>
                  <a:rPr lang="en-US" sz="2400" b="1" dirty="0"/>
                  <a:t>Conclusion</a:t>
                </a:r>
              </a:p>
              <a:p>
                <a:endParaRPr lang="en-US" sz="800" b="1" dirty="0"/>
              </a:p>
              <a:p>
                <a:pPr marL="342900" indent="-342900">
                  <a:buFont typeface="Arial" panose="020B0604020202020204" pitchFamily="34" charset="0"/>
                  <a:buChar char="•"/>
                </a:pPr>
                <a:r>
                  <a:rPr lang="en-US" sz="2000" dirty="0"/>
                  <a:t>✅ More information (higher event rate)</a:t>
                </a:r>
              </a:p>
              <a:p>
                <a:pPr marL="342900" indent="-342900">
                  <a:buFont typeface="Arial" panose="020B0604020202020204" pitchFamily="34" charset="0"/>
                  <a:buChar char="•"/>
                </a:pPr>
                <a:endParaRPr lang="en-US" sz="800" dirty="0"/>
              </a:p>
              <a:p>
                <a:pPr marL="342900" indent="-342900">
                  <a:buFont typeface="Arial" panose="020B0604020202020204" pitchFamily="34" charset="0"/>
                  <a:buChar char="•"/>
                </a:pPr>
                <a:r>
                  <a:rPr lang="en-US" sz="2000" dirty="0"/>
                  <a:t>❌ Effect size is diluted by component with no effect </a:t>
                </a:r>
                <a14:m>
                  <m:oMath xmlns:m="http://schemas.openxmlformats.org/officeDocument/2006/math">
                    <m:r>
                      <a:rPr lang="en-US" sz="2000" i="1">
                        <a:latin typeface="Cambria Math" panose="02040503050406030204" pitchFamily="18" charset="0"/>
                        <a:ea typeface="Cambria Math" panose="02040503050406030204" pitchFamily="18" charset="0"/>
                      </a:rPr>
                      <m:t>→</m:t>
                    </m:r>
                  </m:oMath>
                </a14:m>
                <a:r>
                  <a:rPr lang="en-US" sz="2000" dirty="0"/>
                  <a:t> power loss</a:t>
                </a:r>
              </a:p>
              <a:p>
                <a:pPr marL="342900" indent="-342900">
                  <a:buFont typeface="Arial" panose="020B0604020202020204" pitchFamily="34" charset="0"/>
                  <a:buChar char="•"/>
                </a:pPr>
                <a:endParaRPr lang="en-US" sz="800" dirty="0"/>
              </a:p>
              <a:p>
                <a:pPr marL="342900" indent="-342900">
                  <a:buFont typeface="Arial" panose="020B0604020202020204" pitchFamily="34" charset="0"/>
                  <a:buChar char="•"/>
                </a:pPr>
                <a:r>
                  <a:rPr lang="en-US" sz="2000" dirty="0"/>
                  <a:t>Time-to-first-event may not be a good way to combine survival components</a:t>
                </a:r>
              </a:p>
            </p:txBody>
          </p:sp>
        </mc:Choice>
        <mc:Fallback xmlns="">
          <p:sp>
            <p:nvSpPr>
              <p:cNvPr id="6" name="Rectangle 5">
                <a:extLst>
                  <a:ext uri="{FF2B5EF4-FFF2-40B4-BE49-F238E27FC236}">
                    <a16:creationId xmlns:a16="http://schemas.microsoft.com/office/drawing/2014/main" id="{713BF2A7-61DC-FA45-BD47-045395042074}"/>
                  </a:ext>
                </a:extLst>
              </p:cNvPr>
              <p:cNvSpPr>
                <a:spLocks noRot="1" noChangeAspect="1" noMove="1" noResize="1" noEditPoints="1" noAdjustHandles="1" noChangeArrowheads="1" noChangeShapeType="1" noTextEdit="1"/>
              </p:cNvSpPr>
              <p:nvPr/>
            </p:nvSpPr>
            <p:spPr>
              <a:xfrm>
                <a:off x="8549203" y="2298764"/>
                <a:ext cx="3437750" cy="3293209"/>
              </a:xfrm>
              <a:prstGeom prst="rect">
                <a:avLst/>
              </a:prstGeom>
              <a:blipFill>
                <a:blip r:embed="rId3"/>
                <a:stretch>
                  <a:fillRect l="-2574" t="-1154" r="-1103" b="-1923"/>
                </a:stretch>
              </a:blipFill>
            </p:spPr>
            <p:txBody>
              <a:bodyPr/>
              <a:lstStyle/>
              <a:p>
                <a:r>
                  <a:rPr lang="en-US">
                    <a:noFill/>
                  </a:rPr>
                  <a:t> </a:t>
                </a:r>
              </a:p>
            </p:txBody>
          </p:sp>
        </mc:Fallback>
      </mc:AlternateContent>
    </p:spTree>
    <p:extLst>
      <p:ext uri="{BB962C8B-B14F-4D97-AF65-F5344CB8AC3E}">
        <p14:creationId xmlns:p14="http://schemas.microsoft.com/office/powerpoint/2010/main" val="12497708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7389EE8F-AF68-4046-9C21-FA127ABFCC8D}"/>
                  </a:ext>
                </a:extLst>
              </p:cNvPr>
              <p:cNvSpPr txBox="1"/>
              <p:nvPr/>
            </p:nvSpPr>
            <p:spPr>
              <a:xfrm>
                <a:off x="954851" y="1275631"/>
                <a:ext cx="6933560" cy="4799263"/>
              </a:xfrm>
              <a:prstGeom prst="rect">
                <a:avLst/>
              </a:prstGeom>
              <a:noFill/>
            </p:spPr>
            <p:txBody>
              <a:bodyPr wrap="square" rtlCol="0">
                <a:spAutoFit/>
              </a:bodyPr>
              <a:lstStyle/>
              <a:p>
                <a:pPr>
                  <a:lnSpc>
                    <a:spcPct val="114000"/>
                  </a:lnSpc>
                </a:pPr>
                <a:r>
                  <a:rPr lang="en-US" sz="2000" b="1" u="sng" dirty="0"/>
                  <a:t>General Settings</a:t>
                </a:r>
                <a:endParaRPr lang="en-US" sz="900" b="1" dirty="0">
                  <a:latin typeface="Helvetica" pitchFamily="2" charset="0"/>
                </a:endParaRPr>
              </a:p>
              <a:p>
                <a:pPr marL="285750" indent="-285750">
                  <a:lnSpc>
                    <a:spcPct val="120000"/>
                  </a:lnSpc>
                  <a:buFont typeface="Arial" panose="020B0604020202020204" pitchFamily="34" charset="0"/>
                  <a:buChar char="•"/>
                </a:pPr>
                <a:r>
                  <a:rPr lang="en-US" dirty="0"/>
                  <a:t>Sample size: n = 200, 500, 1000, 5000, 10000.</a:t>
                </a:r>
              </a:p>
              <a:p>
                <a:pPr marL="285750" indent="-285750">
                  <a:lnSpc>
                    <a:spcPct val="120000"/>
                  </a:lnSpc>
                  <a:buFont typeface="Arial" panose="020B0604020202020204" pitchFamily="34" charset="0"/>
                  <a:buChar char="•"/>
                </a:pPr>
                <a:r>
                  <a:rPr lang="en-US" dirty="0"/>
                  <a:t>Treatment variable (X): randomly sample treatment vs control 1:1</a:t>
                </a:r>
              </a:p>
              <a:p>
                <a:pPr marL="285750" indent="-285750">
                  <a:lnSpc>
                    <a:spcPct val="120000"/>
                  </a:lnSpc>
                  <a:buFont typeface="Arial" panose="020B0604020202020204" pitchFamily="34" charset="0"/>
                  <a:buChar char="•"/>
                </a:pPr>
                <a:r>
                  <a:rPr lang="en-US" dirty="0"/>
                  <a:t>2 Adjusting covariates [fixed effect size]: </a:t>
                </a:r>
              </a:p>
              <a:p>
                <a:pPr lvl="1">
                  <a:lnSpc>
                    <a:spcPct val="120000"/>
                  </a:lnSpc>
                </a:pPr>
                <a:r>
                  <a:rPr lang="en-US" dirty="0"/>
                  <a:t>1 continuous (C1) + 1 binary (C2)</a:t>
                </a:r>
              </a:p>
              <a:p>
                <a:pPr marL="742950" lvl="1" indent="-285750">
                  <a:lnSpc>
                    <a:spcPct val="120000"/>
                  </a:lnSpc>
                  <a:buFont typeface="Wingdings" pitchFamily="2" charset="2"/>
                  <a:buChar char="Ø"/>
                </a:pPr>
                <a:r>
                  <a:rPr lang="en-US" dirty="0"/>
                  <a:t>continuous (e.g., scaled age): standard normal. </a:t>
                </a:r>
              </a:p>
              <a:p>
                <a:pPr lvl="2">
                  <a:lnSpc>
                    <a:spcPct val="120000"/>
                  </a:lnSpc>
                </a:pPr>
                <a:r>
                  <a:rPr lang="en-US" dirty="0"/>
                  <a:t>For 6 binary components (single outcomes):</a:t>
                </a:r>
              </a:p>
              <a:p>
                <a:pPr marL="1200150" lvl="2" indent="-285750">
                  <a:lnSpc>
                    <a:spcPct val="120000"/>
                  </a:lnSpc>
                  <a:buFont typeface="Courier New" panose="02070309020205020404" pitchFamily="49" charset="0"/>
                  <a:buChar char="o"/>
                </a:pPr>
                <a:r>
                  <a:rPr lang="en-US" dirty="0"/>
                  <a:t>Effect size </a:t>
                </a:r>
                <a14:m>
                  <m:oMath xmlns:m="http://schemas.openxmlformats.org/officeDocument/2006/math">
                    <m:sSub>
                      <m:sSubPr>
                        <m:ctrlPr>
                          <a:rPr lang="en-US" i="1">
                            <a:latin typeface="Cambria Math" panose="02040503050406030204" pitchFamily="18" charset="0"/>
                          </a:rPr>
                        </m:ctrlPr>
                      </m:sSubPr>
                      <m:e>
                        <m:r>
                          <m:rPr>
                            <m:nor/>
                          </m:rPr>
                          <a:rPr lang="en-US" dirty="0"/>
                          <m:t>𝛽</m:t>
                        </m:r>
                      </m:e>
                      <m:sub>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1</m:t>
                            </m:r>
                          </m:sub>
                        </m:sSub>
                      </m:sub>
                    </m:sSub>
                  </m:oMath>
                </a14:m>
                <a:r>
                  <a:rPr lang="en-US" dirty="0"/>
                  <a:t> = log(.9), log(.9), log(1.1), log(1.1), log(1.1), log(1.1).</a:t>
                </a:r>
              </a:p>
              <a:p>
                <a:pPr marL="742950" lvl="1" indent="-285750">
                  <a:lnSpc>
                    <a:spcPct val="120000"/>
                  </a:lnSpc>
                  <a:buFont typeface="Wingdings" pitchFamily="2" charset="2"/>
                  <a:buChar char="Ø"/>
                </a:pPr>
                <a:r>
                  <a:rPr lang="en-US" dirty="0"/>
                  <a:t>binary (e.g., sex): p = 0.3. </a:t>
                </a:r>
              </a:p>
              <a:p>
                <a:pPr lvl="2">
                  <a:lnSpc>
                    <a:spcPct val="120000"/>
                  </a:lnSpc>
                </a:pPr>
                <a:r>
                  <a:rPr lang="en-US" dirty="0"/>
                  <a:t>For 6 binary components (single outcomes):</a:t>
                </a:r>
              </a:p>
              <a:p>
                <a:pPr marL="1200150" lvl="2" indent="-285750">
                  <a:lnSpc>
                    <a:spcPct val="120000"/>
                  </a:lnSpc>
                  <a:buFont typeface="Courier New" panose="02070309020205020404" pitchFamily="49" charset="0"/>
                  <a:buChar char="o"/>
                </a:pPr>
                <a:r>
                  <a:rPr lang="en-US" dirty="0"/>
                  <a:t>Effect size </a:t>
                </a:r>
                <a14:m>
                  <m:oMath xmlns:m="http://schemas.openxmlformats.org/officeDocument/2006/math">
                    <m:sSub>
                      <m:sSubPr>
                        <m:ctrlPr>
                          <a:rPr lang="en-US" i="1">
                            <a:latin typeface="Cambria Math" panose="02040503050406030204" pitchFamily="18" charset="0"/>
                          </a:rPr>
                        </m:ctrlPr>
                      </m:sSubPr>
                      <m:e>
                        <m:r>
                          <m:rPr>
                            <m:nor/>
                          </m:rPr>
                          <a:rPr lang="en-US" dirty="0"/>
                          <m:t>𝛽</m:t>
                        </m:r>
                      </m:e>
                      <m:sub>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2</m:t>
                            </m:r>
                          </m:sub>
                        </m:sSub>
                      </m:sub>
                    </m:sSub>
                    <m:r>
                      <a:rPr lang="en-US" i="1">
                        <a:latin typeface="Cambria Math" panose="02040503050406030204" pitchFamily="18" charset="0"/>
                      </a:rPr>
                      <m:t> </m:t>
                    </m:r>
                  </m:oMath>
                </a14:m>
                <a:r>
                  <a:rPr lang="en-US" dirty="0"/>
                  <a:t>= log(.6), log(1.1), log(.6), log(1.4), log(1.1), log(1.4)</a:t>
                </a:r>
              </a:p>
              <a:p>
                <a:pPr marL="285750" indent="-285750">
                  <a:lnSpc>
                    <a:spcPct val="120000"/>
                  </a:lnSpc>
                  <a:buFont typeface="Arial" panose="020B0604020202020204" pitchFamily="34" charset="0"/>
                  <a:buChar char="•"/>
                </a:pPr>
                <a:r>
                  <a:rPr lang="en-US" dirty="0"/>
                  <a:t>Number of simulation: 1000</a:t>
                </a:r>
              </a:p>
            </p:txBody>
          </p:sp>
        </mc:Choice>
        <mc:Fallback xmlns="">
          <p:sp>
            <p:nvSpPr>
              <p:cNvPr id="9" name="TextBox 8">
                <a:extLst>
                  <a:ext uri="{FF2B5EF4-FFF2-40B4-BE49-F238E27FC236}">
                    <a16:creationId xmlns:a16="http://schemas.microsoft.com/office/drawing/2014/main" id="{7389EE8F-AF68-4046-9C21-FA127ABFCC8D}"/>
                  </a:ext>
                </a:extLst>
              </p:cNvPr>
              <p:cNvSpPr txBox="1">
                <a:spLocks noRot="1" noChangeAspect="1" noMove="1" noResize="1" noEditPoints="1" noAdjustHandles="1" noChangeArrowheads="1" noChangeShapeType="1" noTextEdit="1"/>
              </p:cNvSpPr>
              <p:nvPr/>
            </p:nvSpPr>
            <p:spPr>
              <a:xfrm>
                <a:off x="954851" y="1275631"/>
                <a:ext cx="6933560" cy="4799263"/>
              </a:xfrm>
              <a:prstGeom prst="rect">
                <a:avLst/>
              </a:prstGeom>
              <a:blipFill>
                <a:blip r:embed="rId3"/>
                <a:stretch>
                  <a:fillRect l="-731" b="-1055"/>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40B4BA9F-E35C-7F42-A66C-7C84E007CB9D}"/>
              </a:ext>
            </a:extLst>
          </p:cNvPr>
          <p:cNvSpPr txBox="1"/>
          <p:nvPr/>
        </p:nvSpPr>
        <p:spPr>
          <a:xfrm>
            <a:off x="7955441" y="1275631"/>
            <a:ext cx="4053518" cy="4266937"/>
          </a:xfrm>
          <a:prstGeom prst="rect">
            <a:avLst/>
          </a:prstGeom>
          <a:noFill/>
        </p:spPr>
        <p:txBody>
          <a:bodyPr wrap="square" rtlCol="0">
            <a:spAutoFit/>
          </a:bodyPr>
          <a:lstStyle/>
          <a:p>
            <a:pPr>
              <a:lnSpc>
                <a:spcPct val="114000"/>
              </a:lnSpc>
            </a:pPr>
            <a:r>
              <a:rPr lang="en-US" sz="2000" b="1" u="sng" dirty="0"/>
              <a:t>6 Binary Components</a:t>
            </a:r>
            <a:endParaRPr lang="en-US" sz="900" dirty="0">
              <a:latin typeface="Helvetica" pitchFamily="2" charset="0"/>
            </a:endParaRPr>
          </a:p>
          <a:p>
            <a:pPr marL="342900" indent="-342900">
              <a:lnSpc>
                <a:spcPct val="120000"/>
              </a:lnSpc>
              <a:buFont typeface="Arial" panose="020B0604020202020204" pitchFamily="34" charset="0"/>
              <a:buChar char="•"/>
            </a:pPr>
            <a:r>
              <a:rPr lang="en-US" sz="1600" b="1" dirty="0">
                <a:latin typeface="Helvetica" pitchFamily="2" charset="0"/>
              </a:rPr>
              <a:t>Prevalence</a:t>
            </a:r>
          </a:p>
          <a:p>
            <a:pPr lvl="1">
              <a:lnSpc>
                <a:spcPct val="120000"/>
              </a:lnSpc>
            </a:pPr>
            <a:r>
              <a:rPr lang="en-US" sz="1600" b="1" dirty="0">
                <a:latin typeface="Helvetica" pitchFamily="2" charset="0"/>
              </a:rPr>
              <a:t>binary 1 - binary 6</a:t>
            </a:r>
          </a:p>
          <a:p>
            <a:pPr marL="742950" lvl="1" indent="-285750">
              <a:lnSpc>
                <a:spcPct val="120000"/>
              </a:lnSpc>
              <a:buFont typeface="Courier New" panose="02070309020205020404" pitchFamily="49" charset="0"/>
              <a:buChar char="o"/>
            </a:pPr>
            <a:r>
              <a:rPr lang="en-US" sz="1600" dirty="0">
                <a:latin typeface="Helvetica" pitchFamily="2" charset="0"/>
              </a:rPr>
              <a:t>10%, 20%, 10%, 20%, 10%, 20%.</a:t>
            </a:r>
            <a:endParaRPr lang="en-US" sz="1600" b="1" dirty="0">
              <a:latin typeface="Helvetica" pitchFamily="2" charset="0"/>
            </a:endParaRPr>
          </a:p>
          <a:p>
            <a:pPr marL="342900" indent="-342900">
              <a:lnSpc>
                <a:spcPct val="120000"/>
              </a:lnSpc>
              <a:buFont typeface="Arial" panose="020B0604020202020204" pitchFamily="34" charset="0"/>
              <a:buChar char="•"/>
            </a:pPr>
            <a:r>
              <a:rPr lang="en-US" sz="1600" b="1" dirty="0">
                <a:latin typeface="Helvetica" pitchFamily="2" charset="0"/>
              </a:rPr>
              <a:t>Treatment effect: have no, small, medium (, or large) effect for different binary single outcomes.</a:t>
            </a:r>
          </a:p>
          <a:p>
            <a:pPr marL="800100" lvl="1" indent="-342900">
              <a:lnSpc>
                <a:spcPct val="120000"/>
              </a:lnSpc>
              <a:buFont typeface="Courier New" panose="02070309020205020404" pitchFamily="49" charset="0"/>
              <a:buChar char="o"/>
            </a:pPr>
            <a:r>
              <a:rPr lang="en-US" sz="1600" dirty="0">
                <a:latin typeface="Helvetica" pitchFamily="2" charset="0"/>
              </a:rPr>
              <a:t>1,2: no treatment effect: log(1)</a:t>
            </a:r>
          </a:p>
          <a:p>
            <a:pPr marL="800100" lvl="1" indent="-342900">
              <a:lnSpc>
                <a:spcPct val="120000"/>
              </a:lnSpc>
              <a:buFont typeface="Courier New" panose="02070309020205020404" pitchFamily="49" charset="0"/>
              <a:buChar char="o"/>
            </a:pPr>
            <a:r>
              <a:rPr lang="en-US" sz="1600" dirty="0">
                <a:latin typeface="Helvetica" pitchFamily="2" charset="0"/>
              </a:rPr>
              <a:t>3,4: small treatment effect: log(0.8)</a:t>
            </a:r>
          </a:p>
          <a:p>
            <a:pPr marL="800100" lvl="1" indent="-342900">
              <a:lnSpc>
                <a:spcPct val="120000"/>
              </a:lnSpc>
              <a:buFont typeface="Courier New" panose="02070309020205020404" pitchFamily="49" charset="0"/>
              <a:buChar char="o"/>
            </a:pPr>
            <a:r>
              <a:rPr lang="en-US" sz="1600" dirty="0">
                <a:latin typeface="Helvetica" pitchFamily="2" charset="0"/>
              </a:rPr>
              <a:t>5,6: medium treatment effect: log(0.6)</a:t>
            </a:r>
          </a:p>
          <a:p>
            <a:pPr marL="800100" lvl="1" indent="-342900">
              <a:lnSpc>
                <a:spcPct val="120000"/>
              </a:lnSpc>
              <a:buFont typeface="Arial" panose="020B0604020202020204" pitchFamily="34" charset="0"/>
              <a:buChar char="•"/>
            </a:pPr>
            <a:endParaRPr lang="en-US" sz="1600" b="1" dirty="0">
              <a:latin typeface="Helvetica" pitchFamily="2" charset="0"/>
            </a:endParaRPr>
          </a:p>
          <a:p>
            <a:pPr marL="800100" lvl="1" indent="-342900">
              <a:lnSpc>
                <a:spcPct val="120000"/>
              </a:lnSpc>
              <a:buFont typeface="Arial" panose="020B0604020202020204" pitchFamily="34" charset="0"/>
              <a:buChar char="•"/>
            </a:pPr>
            <a:endParaRPr lang="en-US" sz="1600" b="1" dirty="0">
              <a:latin typeface="Helvetica" pitchFamily="2" charset="0"/>
            </a:endParaRPr>
          </a:p>
        </p:txBody>
      </p:sp>
      <p:sp>
        <p:nvSpPr>
          <p:cNvPr id="2" name="Slide Number Placeholder 1">
            <a:extLst>
              <a:ext uri="{FF2B5EF4-FFF2-40B4-BE49-F238E27FC236}">
                <a16:creationId xmlns:a16="http://schemas.microsoft.com/office/drawing/2014/main" id="{76E40A4F-2F69-634D-BE1B-7C688FA66AA9}"/>
              </a:ext>
            </a:extLst>
          </p:cNvPr>
          <p:cNvSpPr>
            <a:spLocks noGrp="1"/>
          </p:cNvSpPr>
          <p:nvPr>
            <p:ph type="sldNum" sz="quarter" idx="12"/>
          </p:nvPr>
        </p:nvSpPr>
        <p:spPr/>
        <p:txBody>
          <a:bodyPr/>
          <a:lstStyle/>
          <a:p>
            <a:fld id="{432B1062-8B11-6348-831A-4A0BC9C55C11}" type="slidenum">
              <a:rPr lang="en-US" smtClean="0"/>
              <a:t>21</a:t>
            </a:fld>
            <a:endParaRPr lang="en-US"/>
          </a:p>
        </p:txBody>
      </p:sp>
      <p:cxnSp>
        <p:nvCxnSpPr>
          <p:cNvPr id="12" name="Straight Connector 11">
            <a:extLst>
              <a:ext uri="{FF2B5EF4-FFF2-40B4-BE49-F238E27FC236}">
                <a16:creationId xmlns:a16="http://schemas.microsoft.com/office/drawing/2014/main" id="{E0A00308-4388-EA47-B732-0A7FF4B05132}"/>
              </a:ext>
            </a:extLst>
          </p:cNvPr>
          <p:cNvCxnSpPr>
            <a:cxnSpLocks/>
          </p:cNvCxnSpPr>
          <p:nvPr/>
        </p:nvCxnSpPr>
        <p:spPr>
          <a:xfrm>
            <a:off x="395288" y="874758"/>
            <a:ext cx="9734550" cy="0"/>
          </a:xfrm>
          <a:prstGeom prst="line">
            <a:avLst/>
          </a:prstGeom>
          <a:ln>
            <a:headEnd type="none" w="med" len="med"/>
            <a:tailEnd type="none" w="med" len="med"/>
          </a:ln>
        </p:spPr>
        <p:style>
          <a:lnRef idx="3">
            <a:schemeClr val="accent3"/>
          </a:lnRef>
          <a:fillRef idx="0">
            <a:schemeClr val="accent3"/>
          </a:fillRef>
          <a:effectRef idx="2">
            <a:schemeClr val="accent3"/>
          </a:effectRef>
          <a:fontRef idx="minor">
            <a:schemeClr val="tx1"/>
          </a:fontRef>
        </p:style>
      </p:cxnSp>
      <p:sp>
        <p:nvSpPr>
          <p:cNvPr id="13" name="Content Placeholder 2">
            <a:extLst>
              <a:ext uri="{FF2B5EF4-FFF2-40B4-BE49-F238E27FC236}">
                <a16:creationId xmlns:a16="http://schemas.microsoft.com/office/drawing/2014/main" id="{1CC3ACD9-8376-4144-9565-2EB02A157852}"/>
              </a:ext>
            </a:extLst>
          </p:cNvPr>
          <p:cNvSpPr txBox="1">
            <a:spLocks/>
          </p:cNvSpPr>
          <p:nvPr/>
        </p:nvSpPr>
        <p:spPr>
          <a:xfrm>
            <a:off x="395287" y="390207"/>
            <a:ext cx="10183617" cy="72008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5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sz="2800" b="1" dirty="0">
                <a:solidFill>
                  <a:schemeClr val="tx1"/>
                </a:solidFill>
              </a:rPr>
              <a:t>2.2.2 Binary Components &amp; Binary/Ordinal Composite</a:t>
            </a:r>
            <a:endParaRPr lang="en-US" sz="3200" b="1" dirty="0">
              <a:solidFill>
                <a:schemeClr val="tx1"/>
              </a:solidFill>
            </a:endParaRPr>
          </a:p>
        </p:txBody>
      </p:sp>
      <p:sp>
        <p:nvSpPr>
          <p:cNvPr id="14" name="Content Placeholder 2">
            <a:extLst>
              <a:ext uri="{FF2B5EF4-FFF2-40B4-BE49-F238E27FC236}">
                <a16:creationId xmlns:a16="http://schemas.microsoft.com/office/drawing/2014/main" id="{8B7BC413-AD3E-7A46-A86A-BF1DCD10E3A2}"/>
              </a:ext>
            </a:extLst>
          </p:cNvPr>
          <p:cNvSpPr txBox="1">
            <a:spLocks/>
          </p:cNvSpPr>
          <p:nvPr/>
        </p:nvSpPr>
        <p:spPr>
          <a:xfrm>
            <a:off x="704780" y="924538"/>
            <a:ext cx="3135702" cy="552570"/>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5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b="1" dirty="0">
                <a:solidFill>
                  <a:schemeClr val="tx1"/>
                </a:solidFill>
              </a:rPr>
              <a:t>2.2.2.1 Set Up</a:t>
            </a:r>
            <a:endParaRPr lang="en-US" dirty="0">
              <a:solidFill>
                <a:schemeClr val="tx1"/>
              </a:solidFill>
            </a:endParaRPr>
          </a:p>
        </p:txBody>
      </p:sp>
      <p:sp>
        <p:nvSpPr>
          <p:cNvPr id="15" name="Title 1">
            <a:extLst>
              <a:ext uri="{FF2B5EF4-FFF2-40B4-BE49-F238E27FC236}">
                <a16:creationId xmlns:a16="http://schemas.microsoft.com/office/drawing/2014/main" id="{668E1D06-AFF7-AE4E-B883-3A8ABAFDD70F}"/>
              </a:ext>
            </a:extLst>
          </p:cNvPr>
          <p:cNvSpPr txBox="1">
            <a:spLocks/>
          </p:cNvSpPr>
          <p:nvPr/>
        </p:nvSpPr>
        <p:spPr>
          <a:xfrm>
            <a:off x="273093" y="7654"/>
            <a:ext cx="10854452" cy="355534"/>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6000" kern="1200">
                <a:solidFill>
                  <a:schemeClr val="bg2">
                    <a:lumMod val="25000"/>
                  </a:schemeClr>
                </a:solidFill>
                <a:latin typeface="+mj-lt"/>
                <a:ea typeface="+mj-ea"/>
                <a:cs typeface="+mj-cs"/>
              </a:defRPr>
            </a:lvl1pPr>
          </a:lstStyle>
          <a:p>
            <a:r>
              <a:rPr lang="en-US" sz="1600" b="1" dirty="0"/>
              <a:t>Section 2: Simulation Study - Understand the Power of Composite Endpoints related to Components</a:t>
            </a:r>
          </a:p>
        </p:txBody>
      </p:sp>
    </p:spTree>
    <p:extLst>
      <p:ext uri="{BB962C8B-B14F-4D97-AF65-F5344CB8AC3E}">
        <p14:creationId xmlns:p14="http://schemas.microsoft.com/office/powerpoint/2010/main" val="34905524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231D90C-52BC-CA4A-89CA-2D67DDF72E94}"/>
              </a:ext>
            </a:extLst>
          </p:cNvPr>
          <p:cNvSpPr>
            <a:spLocks noGrp="1"/>
          </p:cNvSpPr>
          <p:nvPr>
            <p:ph type="sldNum" sz="quarter" idx="12"/>
          </p:nvPr>
        </p:nvSpPr>
        <p:spPr/>
        <p:txBody>
          <a:bodyPr/>
          <a:lstStyle/>
          <a:p>
            <a:fld id="{432B1062-8B11-6348-831A-4A0BC9C55C11}" type="slidenum">
              <a:rPr lang="en-US" smtClean="0"/>
              <a:t>22</a:t>
            </a:fld>
            <a:endParaRPr lang="en-US"/>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19579E8-D35C-A349-A354-7CDC58682942}"/>
                  </a:ext>
                </a:extLst>
              </p:cNvPr>
              <p:cNvSpPr txBox="1"/>
              <p:nvPr/>
            </p:nvSpPr>
            <p:spPr>
              <a:xfrm>
                <a:off x="983763" y="1164699"/>
                <a:ext cx="11208237" cy="5677965"/>
              </a:xfrm>
              <a:prstGeom prst="rect">
                <a:avLst/>
              </a:prstGeom>
              <a:noFill/>
            </p:spPr>
            <p:txBody>
              <a:bodyPr wrap="square" rtlCol="0">
                <a:spAutoFit/>
              </a:bodyPr>
              <a:lstStyle/>
              <a:p>
                <a:pPr>
                  <a:lnSpc>
                    <a:spcPct val="150000"/>
                  </a:lnSpc>
                </a:pPr>
                <a:r>
                  <a:rPr lang="en-US" sz="2000" b="1" dirty="0"/>
                  <a:t>Under each scenario, for one simulation, generate true values</a:t>
                </a:r>
              </a:p>
              <a:p>
                <a:pPr marL="285750" indent="-285750">
                  <a:lnSpc>
                    <a:spcPct val="150000"/>
                  </a:lnSpc>
                  <a:buFont typeface="Arial" panose="020B0604020202020204" pitchFamily="34" charset="0"/>
                  <a:buChar char="•"/>
                </a:pPr>
                <a14:m>
                  <m:oMath xmlns:m="http://schemas.openxmlformats.org/officeDocument/2006/math">
                    <m:sSup>
                      <m:sSupPr>
                        <m:ctrlPr>
                          <a:rPr lang="en-US" sz="1600" i="1">
                            <a:latin typeface="Cambria Math" panose="02040503050406030204" pitchFamily="18" charset="0"/>
                            <a:ea typeface="Cambria Math" panose="02040503050406030204" pitchFamily="18" charset="0"/>
                          </a:rPr>
                        </m:ctrlPr>
                      </m:sSupPr>
                      <m:e>
                        <m:r>
                          <a:rPr lang="en-US" sz="1600" b="0" i="1" smtClean="0">
                            <a:latin typeface="Cambria Math" panose="02040503050406030204" pitchFamily="18" charset="0"/>
                            <a:ea typeface="Cambria Math" panose="02040503050406030204" pitchFamily="18" charset="0"/>
                          </a:rPr>
                          <m:t>𝑙𝑜𝑔𝑖𝑡</m:t>
                        </m:r>
                        <m:d>
                          <m:dPr>
                            <m:ctrlPr>
                              <a:rPr lang="en-US" sz="1600" b="0" i="1" smtClean="0">
                                <a:latin typeface="Cambria Math" panose="02040503050406030204" pitchFamily="18" charset="0"/>
                                <a:ea typeface="Cambria Math" panose="02040503050406030204" pitchFamily="18" charset="0"/>
                              </a:rPr>
                            </m:ctrlPr>
                          </m:dPr>
                          <m:e>
                            <m:r>
                              <a:rPr lang="en-US" sz="1600" b="0" i="1" smtClean="0">
                                <a:latin typeface="Cambria Math" panose="02040503050406030204" pitchFamily="18" charset="0"/>
                                <a:ea typeface="Cambria Math" panose="02040503050406030204" pitchFamily="18" charset="0"/>
                              </a:rPr>
                              <m:t>𝑝</m:t>
                            </m:r>
                          </m:e>
                        </m:d>
                        <m:r>
                          <a:rPr lang="en-US" sz="1600" b="0" i="1" smtClean="0">
                            <a:latin typeface="Cambria Math" panose="02040503050406030204" pitchFamily="18" charset="0"/>
                            <a:ea typeface="Cambria Math" panose="02040503050406030204" pitchFamily="18" charset="0"/>
                          </a:rPr>
                          <m:t>=</m:t>
                        </m:r>
                        <m:r>
                          <a:rPr lang="en-US" sz="1600" i="1">
                            <a:latin typeface="Cambria Math" panose="02040503050406030204" pitchFamily="18" charset="0"/>
                            <a:ea typeface="Cambria Math" panose="02040503050406030204" pitchFamily="18" charset="0"/>
                          </a:rPr>
                          <m:t>𝑌</m:t>
                        </m:r>
                      </m:e>
                      <m:sup>
                        <m:r>
                          <a:rPr lang="en-US" sz="1600" i="1">
                            <a:latin typeface="Cambria Math" panose="02040503050406030204" pitchFamily="18" charset="0"/>
                            <a:ea typeface="Cambria Math" panose="02040503050406030204" pitchFamily="18" charset="0"/>
                          </a:rPr>
                          <m:t>∗</m:t>
                        </m:r>
                      </m:sup>
                    </m:sSup>
                    <m:r>
                      <a:rPr lang="en-US" sz="1600">
                        <a:latin typeface="Cambria Math" panose="02040503050406030204" pitchFamily="18" charset="0"/>
                        <a:ea typeface="Cambria Math" panose="02040503050406030204" pitchFamily="18" charset="0"/>
                      </a:rPr>
                      <m:t>= </m:t>
                    </m:r>
                    <m:r>
                      <m:rPr>
                        <m:sty m:val="p"/>
                      </m:rPr>
                      <a:rPr lang="en-US" sz="1600">
                        <a:latin typeface="Cambria Math" panose="02040503050406030204" pitchFamily="18" charset="0"/>
                        <a:ea typeface="Cambria Math" panose="02040503050406030204" pitchFamily="18" charset="0"/>
                      </a:rPr>
                      <m:t>X</m:t>
                    </m:r>
                    <m:r>
                      <a:rPr lang="en-US" sz="1600" i="1">
                        <a:latin typeface="Cambria Math" panose="02040503050406030204" pitchFamily="18" charset="0"/>
                        <a:ea typeface="Cambria Math" panose="02040503050406030204" pitchFamily="18" charset="0"/>
                      </a:rPr>
                      <m:t>𝛽</m:t>
                    </m:r>
                    <m:r>
                      <a:rPr lang="en-US" sz="1600" i="1">
                        <a:latin typeface="Cambria Math" panose="02040503050406030204" pitchFamily="18" charset="0"/>
                        <a:ea typeface="Cambria Math" panose="02040503050406030204" pitchFamily="18" charset="0"/>
                      </a:rPr>
                      <m:t>+</m:t>
                    </m:r>
                    <m:r>
                      <a:rPr lang="en-US" sz="1600" i="1">
                        <a:latin typeface="Cambria Math" panose="02040503050406030204" pitchFamily="18" charset="0"/>
                        <a:ea typeface="Cambria Math" panose="02040503050406030204" pitchFamily="18" charset="0"/>
                      </a:rPr>
                      <m:t>𝛼</m:t>
                    </m:r>
                    <m:r>
                      <a:rPr lang="en-US" sz="1600">
                        <a:latin typeface="Cambria Math" panose="02040503050406030204" pitchFamily="18" charset="0"/>
                        <a:ea typeface="Cambria Math" panose="02040503050406030204" pitchFamily="18" charset="0"/>
                      </a:rPr>
                      <m:t>,</m:t>
                    </m:r>
                  </m:oMath>
                </a14:m>
                <a:r>
                  <a:rPr lang="en-US" sz="1600" dirty="0">
                    <a:ea typeface="Cambria Math" panose="02040503050406030204" pitchFamily="18" charset="0"/>
                  </a:rPr>
                  <a:t> where </a:t>
                </a:r>
                <a14:m>
                  <m:oMath xmlns:m="http://schemas.openxmlformats.org/officeDocument/2006/math">
                    <m:r>
                      <a:rPr lang="en-US" sz="1600" i="1">
                        <a:latin typeface="Cambria Math" panose="02040503050406030204" pitchFamily="18" charset="0"/>
                        <a:ea typeface="Cambria Math" panose="02040503050406030204" pitchFamily="18" charset="0"/>
                      </a:rPr>
                      <m:t>𝛼</m:t>
                    </m:r>
                  </m:oMath>
                </a14:m>
                <a:r>
                  <a:rPr lang="en-US" sz="1600" dirty="0"/>
                  <a:t> is the intercept. Tune </a:t>
                </a:r>
                <a14:m>
                  <m:oMath xmlns:m="http://schemas.openxmlformats.org/officeDocument/2006/math">
                    <m:r>
                      <a:rPr lang="en-US" sz="1600" i="1">
                        <a:latin typeface="Cambria Math" panose="02040503050406030204" pitchFamily="18" charset="0"/>
                        <a:ea typeface="Cambria Math" panose="02040503050406030204" pitchFamily="18" charset="0"/>
                      </a:rPr>
                      <m:t>𝛼</m:t>
                    </m:r>
                    <m:r>
                      <a:rPr lang="en-US" sz="1600" i="1">
                        <a:latin typeface="Cambria Math" panose="02040503050406030204" pitchFamily="18" charset="0"/>
                        <a:ea typeface="Cambria Math" panose="02040503050406030204" pitchFamily="18" charset="0"/>
                      </a:rPr>
                      <m:t> </m:t>
                    </m:r>
                  </m:oMath>
                </a14:m>
                <a:r>
                  <a:rPr lang="en-US" sz="1600" dirty="0"/>
                  <a:t>to achieve target prevalence.</a:t>
                </a:r>
              </a:p>
              <a:p>
                <a:pPr marL="285750" indent="-285750">
                  <a:lnSpc>
                    <a:spcPct val="150000"/>
                  </a:lnSpc>
                  <a:buFont typeface="Arial" panose="020B0604020202020204" pitchFamily="34" charset="0"/>
                  <a:buChar char="•"/>
                </a:pPr>
                <a14:m>
                  <m:oMath xmlns:m="http://schemas.openxmlformats.org/officeDocument/2006/math">
                    <m:r>
                      <a:rPr lang="en-US" sz="1600" i="1">
                        <a:latin typeface="Cambria Math" panose="02040503050406030204" pitchFamily="18" charset="0"/>
                      </a:rPr>
                      <m:t>𝑝</m:t>
                    </m:r>
                    <m:r>
                      <a:rPr lang="en-US" sz="1600" i="1">
                        <a:latin typeface="Cambria Math" panose="02040503050406030204" pitchFamily="18" charset="0"/>
                      </a:rPr>
                      <m:t>=</m:t>
                    </m:r>
                    <m:sSup>
                      <m:sSupPr>
                        <m:ctrlPr>
                          <a:rPr lang="en-US" sz="1600" i="1" smtClean="0">
                            <a:latin typeface="Cambria Math" panose="02040503050406030204" pitchFamily="18" charset="0"/>
                          </a:rPr>
                        </m:ctrlPr>
                      </m:sSupPr>
                      <m:e>
                        <m:r>
                          <a:rPr lang="en-US" sz="1600" i="1">
                            <a:latin typeface="Cambria Math" panose="02040503050406030204" pitchFamily="18" charset="0"/>
                          </a:rPr>
                          <m:t>𝑙𝑜𝑔𝑖𝑡</m:t>
                        </m:r>
                      </m:e>
                      <m:sup>
                        <m:r>
                          <a:rPr lang="en-US" sz="1600" b="0" i="1" smtClean="0">
                            <a:latin typeface="Cambria Math" panose="02040503050406030204" pitchFamily="18" charset="0"/>
                          </a:rPr>
                          <m:t>−1</m:t>
                        </m:r>
                      </m:sup>
                    </m:sSup>
                    <m:d>
                      <m:dPr>
                        <m:ctrlPr>
                          <a:rPr lang="en-US" sz="1600" i="1" smtClean="0">
                            <a:latin typeface="Cambria Math" panose="02040503050406030204" pitchFamily="18" charset="0"/>
                          </a:rPr>
                        </m:ctrlPr>
                      </m:dPr>
                      <m:e>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𝑌</m:t>
                            </m:r>
                          </m:e>
                          <m:sup>
                            <m:r>
                              <a:rPr lang="en-US" sz="1600" b="0" i="1" smtClean="0">
                                <a:latin typeface="Cambria Math" panose="02040503050406030204" pitchFamily="18" charset="0"/>
                              </a:rPr>
                              <m:t>∗</m:t>
                            </m:r>
                          </m:sup>
                        </m:sSup>
                      </m:e>
                    </m:d>
                    <m:r>
                      <a:rPr lang="en-US" sz="1600" b="0" i="1" smtClean="0">
                        <a:latin typeface="Cambria Math" panose="02040503050406030204" pitchFamily="18" charset="0"/>
                      </a:rPr>
                      <m:t>=</m:t>
                    </m:r>
                    <m:f>
                      <m:fPr>
                        <m:ctrlPr>
                          <a:rPr lang="en-US" sz="1600" i="1">
                            <a:latin typeface="Cambria Math" panose="02040503050406030204" pitchFamily="18" charset="0"/>
                          </a:rPr>
                        </m:ctrlPr>
                      </m:fPr>
                      <m:num>
                        <m:r>
                          <a:rPr lang="en-US" sz="1600" i="1">
                            <a:latin typeface="Cambria Math" panose="02040503050406030204" pitchFamily="18" charset="0"/>
                          </a:rPr>
                          <m:t>1</m:t>
                        </m:r>
                      </m:num>
                      <m:den>
                        <m:r>
                          <a:rPr lang="en-US" sz="1600" i="1">
                            <a:latin typeface="Cambria Math" panose="02040503050406030204" pitchFamily="18" charset="0"/>
                          </a:rPr>
                          <m:t>1+</m:t>
                        </m:r>
                        <m:sSup>
                          <m:sSupPr>
                            <m:ctrlPr>
                              <a:rPr lang="en-US" sz="1600" i="1">
                                <a:latin typeface="Cambria Math" panose="02040503050406030204" pitchFamily="18" charset="0"/>
                              </a:rPr>
                            </m:ctrlPr>
                          </m:sSupPr>
                          <m:e>
                            <m:r>
                              <a:rPr lang="en-US" sz="1600" i="1">
                                <a:latin typeface="Cambria Math" panose="02040503050406030204" pitchFamily="18" charset="0"/>
                              </a:rPr>
                              <m:t>𝑒</m:t>
                            </m:r>
                          </m:e>
                          <m:sup>
                            <m:r>
                              <a:rPr lang="en-US" sz="1600" i="1">
                                <a:latin typeface="Cambria Math" panose="02040503050406030204" pitchFamily="18" charset="0"/>
                              </a:rPr>
                              <m:t>−</m:t>
                            </m:r>
                            <m:sSup>
                              <m:sSupPr>
                                <m:ctrlPr>
                                  <a:rPr lang="en-US" sz="1600" i="1">
                                    <a:latin typeface="Cambria Math" panose="02040503050406030204" pitchFamily="18" charset="0"/>
                                    <a:ea typeface="Cambria Math" panose="02040503050406030204" pitchFamily="18" charset="0"/>
                                  </a:rPr>
                                </m:ctrlPr>
                              </m:sSupPr>
                              <m:e>
                                <m:r>
                                  <a:rPr lang="en-US" sz="1600" i="1">
                                    <a:latin typeface="Cambria Math" panose="02040503050406030204" pitchFamily="18" charset="0"/>
                                    <a:ea typeface="Cambria Math" panose="02040503050406030204" pitchFamily="18" charset="0"/>
                                  </a:rPr>
                                  <m:t>𝑌</m:t>
                                </m:r>
                              </m:e>
                              <m:sup>
                                <m:r>
                                  <a:rPr lang="en-US" sz="1600" i="1">
                                    <a:latin typeface="Cambria Math" panose="02040503050406030204" pitchFamily="18" charset="0"/>
                                    <a:ea typeface="Cambria Math" panose="02040503050406030204" pitchFamily="18" charset="0"/>
                                  </a:rPr>
                                  <m:t>∗</m:t>
                                </m:r>
                              </m:sup>
                            </m:sSup>
                          </m:sup>
                        </m:sSup>
                      </m:den>
                    </m:f>
                  </m:oMath>
                </a14:m>
                <a:r>
                  <a:rPr lang="en-US" sz="1600" dirty="0"/>
                  <a:t>, random sampling Y from Binomial(n, p).</a:t>
                </a:r>
              </a:p>
              <a:p>
                <a:pPr>
                  <a:lnSpc>
                    <a:spcPct val="150000"/>
                  </a:lnSpc>
                </a:pPr>
                <a:r>
                  <a:rPr lang="en-US" sz="2000" b="1" dirty="0"/>
                  <a:t>Composite Endpoints</a:t>
                </a:r>
              </a:p>
              <a:p>
                <a:pPr marL="342900" indent="-342900">
                  <a:lnSpc>
                    <a:spcPct val="150000"/>
                  </a:lnSpc>
                  <a:buFont typeface="+mj-lt"/>
                  <a:buAutoNum type="arabicPeriod"/>
                </a:pPr>
                <a:r>
                  <a:rPr lang="en-US" sz="1600" dirty="0"/>
                  <a:t>Binary: combining 6 binary components into yes/no if any of those happen.</a:t>
                </a:r>
              </a:p>
              <a:p>
                <a:pPr marL="342900" indent="-342900">
                  <a:lnSpc>
                    <a:spcPct val="150000"/>
                  </a:lnSpc>
                  <a:buFont typeface="+mj-lt"/>
                  <a:buAutoNum type="arabicPeriod"/>
                </a:pPr>
                <a:r>
                  <a:rPr lang="en-US" sz="1600" dirty="0"/>
                  <a:t>Ordinal: sum up, no order in binary component.</a:t>
                </a:r>
              </a:p>
              <a:p>
                <a:pPr marL="342900" indent="-342900">
                  <a:lnSpc>
                    <a:spcPct val="150000"/>
                  </a:lnSpc>
                  <a:buFont typeface="+mj-lt"/>
                  <a:buAutoNum type="arabicPeriod"/>
                </a:pPr>
                <a:r>
                  <a:rPr lang="en-US" sz="1600" dirty="0"/>
                  <a:t>Ordinal: ordered by severity, component 1 &gt; …&gt; 6 (i.e., assign score 6 to component 1, …, score 1 to component 6).</a:t>
                </a:r>
              </a:p>
              <a:p>
                <a:pPr marL="342900" indent="-342900">
                  <a:lnSpc>
                    <a:spcPct val="150000"/>
                  </a:lnSpc>
                  <a:buFont typeface="+mj-lt"/>
                  <a:buAutoNum type="arabicPeriod"/>
                </a:pPr>
                <a:r>
                  <a:rPr lang="en-US" sz="1600" dirty="0"/>
                  <a:t>Ordinal: ordered by severity, component 6 &gt; …&gt; 1 (i.e., assign score 6 to component 6, …, score 1 to component 1).</a:t>
                </a:r>
                <a:endParaRPr lang="en-US" sz="2000" b="1" dirty="0"/>
              </a:p>
              <a:p>
                <a:pPr>
                  <a:lnSpc>
                    <a:spcPct val="150000"/>
                  </a:lnSpc>
                </a:pPr>
                <a:r>
                  <a:rPr lang="en-US" sz="2000" b="1" dirty="0"/>
                  <a:t>Estimation, across simulation</a:t>
                </a:r>
              </a:p>
              <a:p>
                <a:pPr marL="285750" indent="-285750">
                  <a:lnSpc>
                    <a:spcPct val="150000"/>
                  </a:lnSpc>
                  <a:buFont typeface="Arial" panose="020B0604020202020204" pitchFamily="34" charset="0"/>
                  <a:buChar char="•"/>
                </a:pPr>
                <a:r>
                  <a:rPr lang="en-US" sz="1600" dirty="0"/>
                  <a:t>Simulated distribution: mean proportion of each categories of each simulated outcome.</a:t>
                </a:r>
              </a:p>
              <a:p>
                <a:pPr marL="285750" indent="-285750">
                  <a:lnSpc>
                    <a:spcPct val="150000"/>
                  </a:lnSpc>
                  <a:buFont typeface="Arial" panose="020B0604020202020204" pitchFamily="34" charset="0"/>
                  <a:buChar char="•"/>
                </a:pPr>
                <a:r>
                  <a:rPr lang="en-US" sz="1600" dirty="0"/>
                  <a:t>Mean estimated treatment effect </a:t>
                </a:r>
                <a14:m>
                  <m:oMath xmlns:m="http://schemas.openxmlformats.org/officeDocument/2006/math">
                    <m:acc>
                      <m:accPr>
                        <m:chr m:val="̂"/>
                        <m:ctrlPr>
                          <a:rPr lang="en-US" sz="1600" i="1">
                            <a:latin typeface="Cambria Math" panose="02040503050406030204" pitchFamily="18" charset="0"/>
                          </a:rPr>
                        </m:ctrlPr>
                      </m:accPr>
                      <m:e>
                        <m:sSub>
                          <m:sSubPr>
                            <m:ctrlPr>
                              <a:rPr lang="en-US" sz="1600" i="1">
                                <a:latin typeface="Cambria Math" panose="02040503050406030204" pitchFamily="18" charset="0"/>
                              </a:rPr>
                            </m:ctrlPr>
                          </m:sSubPr>
                          <m:e>
                            <m:r>
                              <a:rPr lang="en-US" sz="1600">
                                <a:latin typeface="Cambria Math" panose="02040503050406030204" pitchFamily="18" charset="0"/>
                              </a:rPr>
                              <m:t>𝛽</m:t>
                            </m:r>
                          </m:e>
                          <m:sub>
                            <m:r>
                              <a:rPr lang="en-US" sz="1600">
                                <a:latin typeface="Cambria Math" panose="02040503050406030204" pitchFamily="18" charset="0"/>
                              </a:rPr>
                              <m:t>𝑋</m:t>
                            </m:r>
                          </m:sub>
                        </m:sSub>
                      </m:e>
                    </m:acc>
                    <m:r>
                      <a:rPr lang="en-US" sz="1600">
                        <a:latin typeface="Cambria Math" panose="02040503050406030204" pitchFamily="18" charset="0"/>
                      </a:rPr>
                      <m:t>,</m:t>
                    </m:r>
                    <m:r>
                      <m:rPr>
                        <m:nor/>
                      </m:rPr>
                      <a:rPr lang="en-US" sz="1600" dirty="0"/>
                      <m:t>from</m:t>
                    </m:r>
                    <m:r>
                      <m:rPr>
                        <m:nor/>
                      </m:rPr>
                      <a:rPr lang="en-US" sz="1600" dirty="0"/>
                      <m:t> </m:t>
                    </m:r>
                  </m:oMath>
                </a14:m>
                <a:r>
                  <a:rPr lang="en-US" sz="1600" dirty="0"/>
                  <a:t>logistic regression or ordinal logistic regression (proportional odds model).</a:t>
                </a:r>
              </a:p>
              <a:p>
                <a:pPr marL="285750" indent="-285750">
                  <a:lnSpc>
                    <a:spcPct val="150000"/>
                  </a:lnSpc>
                  <a:buFont typeface="Arial" panose="020B0604020202020204" pitchFamily="34" charset="0"/>
                  <a:buChar char="•"/>
                </a:pPr>
                <a:r>
                  <a:rPr lang="en-US" sz="1600" dirty="0"/>
                  <a:t>Power of each outcome, i.e. proportion of significant results (p-value of H</a:t>
                </a:r>
                <a:r>
                  <a:rPr lang="en-US" sz="1600" baseline="-25000" dirty="0"/>
                  <a:t>0</a:t>
                </a:r>
                <a:r>
                  <a:rPr lang="en-US" sz="1600" dirty="0"/>
                  <a:t>: </a:t>
                </a:r>
                <a14:m>
                  <m:oMath xmlns:m="http://schemas.openxmlformats.org/officeDocument/2006/math">
                    <m:sSub>
                      <m:sSubPr>
                        <m:ctrlPr>
                          <a:rPr lang="en-US" sz="1600" i="1">
                            <a:latin typeface="Cambria Math" panose="02040503050406030204" pitchFamily="18" charset="0"/>
                          </a:rPr>
                        </m:ctrlPr>
                      </m:sSubPr>
                      <m:e>
                        <m:r>
                          <a:rPr lang="en-US" sz="1600">
                            <a:latin typeface="Cambria Math" panose="02040503050406030204" pitchFamily="18" charset="0"/>
                          </a:rPr>
                          <m:t>𝛽</m:t>
                        </m:r>
                      </m:e>
                      <m:sub>
                        <m:r>
                          <a:rPr lang="en-US" sz="1600">
                            <a:latin typeface="Cambria Math" panose="02040503050406030204" pitchFamily="18" charset="0"/>
                          </a:rPr>
                          <m:t>𝑋</m:t>
                        </m:r>
                      </m:sub>
                    </m:sSub>
                  </m:oMath>
                </a14:m>
                <a:r>
                  <a:rPr lang="en-US" sz="1600" dirty="0"/>
                  <a:t>=0 is less than 0.05) among simulations.</a:t>
                </a:r>
              </a:p>
              <a:p>
                <a:pPr marL="285750" indent="-285750">
                  <a:lnSpc>
                    <a:spcPct val="150000"/>
                  </a:lnSpc>
                  <a:buFont typeface="Arial" panose="020B0604020202020204" pitchFamily="34" charset="0"/>
                  <a:buChar char="•"/>
                </a:pPr>
                <a:endParaRPr lang="en-US" sz="1600" dirty="0"/>
              </a:p>
              <a:p>
                <a:pPr>
                  <a:lnSpc>
                    <a:spcPct val="150000"/>
                  </a:lnSpc>
                </a:pPr>
                <a:endParaRPr lang="en-US" sz="1600" dirty="0">
                  <a:latin typeface="Helvetica" pitchFamily="2" charset="0"/>
                </a:endParaRPr>
              </a:p>
            </p:txBody>
          </p:sp>
        </mc:Choice>
        <mc:Fallback xmlns="">
          <p:sp>
            <p:nvSpPr>
              <p:cNvPr id="11" name="TextBox 10">
                <a:extLst>
                  <a:ext uri="{FF2B5EF4-FFF2-40B4-BE49-F238E27FC236}">
                    <a16:creationId xmlns:a16="http://schemas.microsoft.com/office/drawing/2014/main" id="{419579E8-D35C-A349-A354-7CDC58682942}"/>
                  </a:ext>
                </a:extLst>
              </p:cNvPr>
              <p:cNvSpPr txBox="1">
                <a:spLocks noRot="1" noChangeAspect="1" noMove="1" noResize="1" noEditPoints="1" noAdjustHandles="1" noChangeArrowheads="1" noChangeShapeType="1" noTextEdit="1"/>
              </p:cNvSpPr>
              <p:nvPr/>
            </p:nvSpPr>
            <p:spPr>
              <a:xfrm>
                <a:off x="983763" y="1164699"/>
                <a:ext cx="11208237" cy="5677965"/>
              </a:xfrm>
              <a:prstGeom prst="rect">
                <a:avLst/>
              </a:prstGeom>
              <a:blipFill>
                <a:blip r:embed="rId3"/>
                <a:stretch>
                  <a:fillRect l="-452"/>
                </a:stretch>
              </a:blipFill>
            </p:spPr>
            <p:txBody>
              <a:bodyPr/>
              <a:lstStyle/>
              <a:p>
                <a:r>
                  <a:rPr lang="en-US">
                    <a:noFill/>
                  </a:rPr>
                  <a:t> </a:t>
                </a:r>
              </a:p>
            </p:txBody>
          </p:sp>
        </mc:Fallback>
      </mc:AlternateContent>
      <p:cxnSp>
        <p:nvCxnSpPr>
          <p:cNvPr id="12" name="Straight Connector 11">
            <a:extLst>
              <a:ext uri="{FF2B5EF4-FFF2-40B4-BE49-F238E27FC236}">
                <a16:creationId xmlns:a16="http://schemas.microsoft.com/office/drawing/2014/main" id="{FE76FCF2-27CB-104F-AA11-17B9BE352374}"/>
              </a:ext>
            </a:extLst>
          </p:cNvPr>
          <p:cNvCxnSpPr>
            <a:cxnSpLocks/>
          </p:cNvCxnSpPr>
          <p:nvPr/>
        </p:nvCxnSpPr>
        <p:spPr>
          <a:xfrm>
            <a:off x="395288" y="874758"/>
            <a:ext cx="9734550" cy="0"/>
          </a:xfrm>
          <a:prstGeom prst="line">
            <a:avLst/>
          </a:prstGeom>
          <a:ln>
            <a:headEnd type="none" w="med" len="med"/>
            <a:tailEnd type="none" w="med" len="med"/>
          </a:ln>
        </p:spPr>
        <p:style>
          <a:lnRef idx="3">
            <a:schemeClr val="accent3"/>
          </a:lnRef>
          <a:fillRef idx="0">
            <a:schemeClr val="accent3"/>
          </a:fillRef>
          <a:effectRef idx="2">
            <a:schemeClr val="accent3"/>
          </a:effectRef>
          <a:fontRef idx="minor">
            <a:schemeClr val="tx1"/>
          </a:fontRef>
        </p:style>
      </p:cxnSp>
      <p:sp>
        <p:nvSpPr>
          <p:cNvPr id="13" name="Content Placeholder 2">
            <a:extLst>
              <a:ext uri="{FF2B5EF4-FFF2-40B4-BE49-F238E27FC236}">
                <a16:creationId xmlns:a16="http://schemas.microsoft.com/office/drawing/2014/main" id="{65665CAB-829F-BE4A-9E4A-1BE955FD273D}"/>
              </a:ext>
            </a:extLst>
          </p:cNvPr>
          <p:cNvSpPr txBox="1">
            <a:spLocks/>
          </p:cNvSpPr>
          <p:nvPr/>
        </p:nvSpPr>
        <p:spPr>
          <a:xfrm>
            <a:off x="395287" y="390207"/>
            <a:ext cx="10183617" cy="72008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5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sz="2800" b="1" dirty="0">
                <a:solidFill>
                  <a:schemeClr val="tx1"/>
                </a:solidFill>
              </a:rPr>
              <a:t>2.2.2 Binary Components &amp; Binary/Ordinal Composite</a:t>
            </a:r>
            <a:endParaRPr lang="en-US" sz="3200" b="1" dirty="0">
              <a:solidFill>
                <a:schemeClr val="tx1"/>
              </a:solidFill>
            </a:endParaRPr>
          </a:p>
        </p:txBody>
      </p:sp>
      <p:sp>
        <p:nvSpPr>
          <p:cNvPr id="14" name="Content Placeholder 2">
            <a:extLst>
              <a:ext uri="{FF2B5EF4-FFF2-40B4-BE49-F238E27FC236}">
                <a16:creationId xmlns:a16="http://schemas.microsoft.com/office/drawing/2014/main" id="{7EC2CF81-CFC3-3D43-97D8-25352982CC34}"/>
              </a:ext>
            </a:extLst>
          </p:cNvPr>
          <p:cNvSpPr txBox="1">
            <a:spLocks/>
          </p:cNvSpPr>
          <p:nvPr/>
        </p:nvSpPr>
        <p:spPr>
          <a:xfrm>
            <a:off x="704780" y="924538"/>
            <a:ext cx="3135702" cy="552570"/>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5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b="1" dirty="0">
                <a:solidFill>
                  <a:schemeClr val="tx1"/>
                </a:solidFill>
              </a:rPr>
              <a:t>2.2.2.1 Set Up (Cont.)</a:t>
            </a:r>
          </a:p>
        </p:txBody>
      </p:sp>
      <p:sp>
        <p:nvSpPr>
          <p:cNvPr id="15" name="Title 1">
            <a:extLst>
              <a:ext uri="{FF2B5EF4-FFF2-40B4-BE49-F238E27FC236}">
                <a16:creationId xmlns:a16="http://schemas.microsoft.com/office/drawing/2014/main" id="{5249810D-21BF-F248-BBDB-A276312B2CB2}"/>
              </a:ext>
            </a:extLst>
          </p:cNvPr>
          <p:cNvSpPr txBox="1">
            <a:spLocks/>
          </p:cNvSpPr>
          <p:nvPr/>
        </p:nvSpPr>
        <p:spPr>
          <a:xfrm>
            <a:off x="273093" y="7654"/>
            <a:ext cx="10854452" cy="355534"/>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6000" kern="1200">
                <a:solidFill>
                  <a:schemeClr val="bg2">
                    <a:lumMod val="25000"/>
                  </a:schemeClr>
                </a:solidFill>
                <a:latin typeface="+mj-lt"/>
                <a:ea typeface="+mj-ea"/>
                <a:cs typeface="+mj-cs"/>
              </a:defRPr>
            </a:lvl1pPr>
          </a:lstStyle>
          <a:p>
            <a:r>
              <a:rPr lang="en-US" sz="1600" b="1" dirty="0"/>
              <a:t>Section 2: Simulation Study - Understand the Power of Composite Endpoints related to Components</a:t>
            </a:r>
          </a:p>
        </p:txBody>
      </p:sp>
    </p:spTree>
    <p:extLst>
      <p:ext uri="{BB962C8B-B14F-4D97-AF65-F5344CB8AC3E}">
        <p14:creationId xmlns:p14="http://schemas.microsoft.com/office/powerpoint/2010/main" val="15737783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43812B84-9624-044D-B44E-F923B5016BAC}"/>
              </a:ext>
            </a:extLst>
          </p:cNvPr>
          <p:cNvPicPr>
            <a:picLocks noGrp="1" noChangeAspect="1"/>
          </p:cNvPicPr>
          <p:nvPr>
            <p:ph idx="1"/>
          </p:nvPr>
        </p:nvPicPr>
        <p:blipFill>
          <a:blip r:embed="rId3"/>
          <a:stretch>
            <a:fillRect/>
          </a:stretch>
        </p:blipFill>
        <p:spPr>
          <a:xfrm>
            <a:off x="425354" y="1599295"/>
            <a:ext cx="10702191" cy="4378168"/>
          </a:xfrm>
        </p:spPr>
      </p:pic>
      <p:sp>
        <p:nvSpPr>
          <p:cNvPr id="2" name="Slide Number Placeholder 1">
            <a:extLst>
              <a:ext uri="{FF2B5EF4-FFF2-40B4-BE49-F238E27FC236}">
                <a16:creationId xmlns:a16="http://schemas.microsoft.com/office/drawing/2014/main" id="{A9571646-7A64-3D40-9496-F3E735A7486A}"/>
              </a:ext>
            </a:extLst>
          </p:cNvPr>
          <p:cNvSpPr>
            <a:spLocks noGrp="1"/>
          </p:cNvSpPr>
          <p:nvPr>
            <p:ph type="sldNum" sz="quarter" idx="12"/>
          </p:nvPr>
        </p:nvSpPr>
        <p:spPr/>
        <p:txBody>
          <a:bodyPr/>
          <a:lstStyle/>
          <a:p>
            <a:fld id="{432B1062-8B11-6348-831A-4A0BC9C55C11}" type="slidenum">
              <a:rPr lang="en-US" smtClean="0"/>
              <a:t>23</a:t>
            </a:fld>
            <a:endParaRPr lang="en-US"/>
          </a:p>
        </p:txBody>
      </p:sp>
      <p:cxnSp>
        <p:nvCxnSpPr>
          <p:cNvPr id="4" name="Straight Connector 3">
            <a:extLst>
              <a:ext uri="{FF2B5EF4-FFF2-40B4-BE49-F238E27FC236}">
                <a16:creationId xmlns:a16="http://schemas.microsoft.com/office/drawing/2014/main" id="{7F2A4C52-8238-3B4B-87E2-65633662F91B}"/>
              </a:ext>
            </a:extLst>
          </p:cNvPr>
          <p:cNvCxnSpPr>
            <a:cxnSpLocks/>
          </p:cNvCxnSpPr>
          <p:nvPr/>
        </p:nvCxnSpPr>
        <p:spPr>
          <a:xfrm flipH="1">
            <a:off x="3784208" y="2791496"/>
            <a:ext cx="3052690" cy="0"/>
          </a:xfrm>
          <a:prstGeom prst="line">
            <a:avLst/>
          </a:prstGeom>
          <a:ln w="38100" cap="flat" cmpd="sng" algn="ctr">
            <a:solidFill>
              <a:srgbClr val="FF000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 name="Straight Connector 10">
            <a:extLst>
              <a:ext uri="{FF2B5EF4-FFF2-40B4-BE49-F238E27FC236}">
                <a16:creationId xmlns:a16="http://schemas.microsoft.com/office/drawing/2014/main" id="{6F5B9055-BCA6-0E45-B113-E46A49E63AA3}"/>
              </a:ext>
            </a:extLst>
          </p:cNvPr>
          <p:cNvCxnSpPr>
            <a:cxnSpLocks/>
          </p:cNvCxnSpPr>
          <p:nvPr/>
        </p:nvCxnSpPr>
        <p:spPr>
          <a:xfrm flipH="1">
            <a:off x="3798276" y="3675415"/>
            <a:ext cx="3024554" cy="0"/>
          </a:xfrm>
          <a:prstGeom prst="line">
            <a:avLst/>
          </a:prstGeom>
          <a:ln w="38100" cap="flat" cmpd="sng" algn="ctr">
            <a:solidFill>
              <a:srgbClr val="FF000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2" name="Straight Connector 11">
            <a:extLst>
              <a:ext uri="{FF2B5EF4-FFF2-40B4-BE49-F238E27FC236}">
                <a16:creationId xmlns:a16="http://schemas.microsoft.com/office/drawing/2014/main" id="{BC0A5BF2-D950-9F4A-8672-B2453D2A2604}"/>
              </a:ext>
            </a:extLst>
          </p:cNvPr>
          <p:cNvCxnSpPr>
            <a:cxnSpLocks/>
          </p:cNvCxnSpPr>
          <p:nvPr/>
        </p:nvCxnSpPr>
        <p:spPr>
          <a:xfrm flipH="1">
            <a:off x="3812344" y="4589816"/>
            <a:ext cx="3052690" cy="0"/>
          </a:xfrm>
          <a:prstGeom prst="line">
            <a:avLst/>
          </a:prstGeom>
          <a:ln w="38100" cap="flat" cmpd="sng" algn="ctr">
            <a:solidFill>
              <a:srgbClr val="FF000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0" name="Straight Connector 19">
            <a:extLst>
              <a:ext uri="{FF2B5EF4-FFF2-40B4-BE49-F238E27FC236}">
                <a16:creationId xmlns:a16="http://schemas.microsoft.com/office/drawing/2014/main" id="{2A721D90-28E8-0642-A00C-37E772B66716}"/>
              </a:ext>
            </a:extLst>
          </p:cNvPr>
          <p:cNvCxnSpPr>
            <a:cxnSpLocks/>
          </p:cNvCxnSpPr>
          <p:nvPr/>
        </p:nvCxnSpPr>
        <p:spPr>
          <a:xfrm>
            <a:off x="395288" y="874758"/>
            <a:ext cx="9734550" cy="0"/>
          </a:xfrm>
          <a:prstGeom prst="line">
            <a:avLst/>
          </a:prstGeom>
          <a:ln>
            <a:headEnd type="none" w="med" len="med"/>
            <a:tailEnd type="none" w="med" len="med"/>
          </a:ln>
        </p:spPr>
        <p:style>
          <a:lnRef idx="3">
            <a:schemeClr val="accent3"/>
          </a:lnRef>
          <a:fillRef idx="0">
            <a:schemeClr val="accent3"/>
          </a:fillRef>
          <a:effectRef idx="2">
            <a:schemeClr val="accent3"/>
          </a:effectRef>
          <a:fontRef idx="minor">
            <a:schemeClr val="tx1"/>
          </a:fontRef>
        </p:style>
      </p:cxnSp>
      <p:sp>
        <p:nvSpPr>
          <p:cNvPr id="21" name="Content Placeholder 2">
            <a:extLst>
              <a:ext uri="{FF2B5EF4-FFF2-40B4-BE49-F238E27FC236}">
                <a16:creationId xmlns:a16="http://schemas.microsoft.com/office/drawing/2014/main" id="{C9892B0B-65AD-FB4C-A47A-57518642CD83}"/>
              </a:ext>
            </a:extLst>
          </p:cNvPr>
          <p:cNvSpPr txBox="1">
            <a:spLocks/>
          </p:cNvSpPr>
          <p:nvPr/>
        </p:nvSpPr>
        <p:spPr>
          <a:xfrm>
            <a:off x="395287" y="390207"/>
            <a:ext cx="10183617" cy="72008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5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sz="2800" b="1" dirty="0">
                <a:solidFill>
                  <a:schemeClr val="tx1"/>
                </a:solidFill>
              </a:rPr>
              <a:t>2.2.2 Binary Components &amp; Binary/Ordinal Composite</a:t>
            </a:r>
            <a:endParaRPr lang="en-US" sz="3200" b="1" dirty="0">
              <a:solidFill>
                <a:schemeClr val="tx1"/>
              </a:solidFill>
            </a:endParaRPr>
          </a:p>
        </p:txBody>
      </p:sp>
      <p:sp>
        <p:nvSpPr>
          <p:cNvPr id="22" name="Content Placeholder 2">
            <a:extLst>
              <a:ext uri="{FF2B5EF4-FFF2-40B4-BE49-F238E27FC236}">
                <a16:creationId xmlns:a16="http://schemas.microsoft.com/office/drawing/2014/main" id="{D58026AF-CCBE-DE49-A632-252C8816FC55}"/>
              </a:ext>
            </a:extLst>
          </p:cNvPr>
          <p:cNvSpPr txBox="1">
            <a:spLocks/>
          </p:cNvSpPr>
          <p:nvPr/>
        </p:nvSpPr>
        <p:spPr>
          <a:xfrm>
            <a:off x="704780" y="924538"/>
            <a:ext cx="5027280" cy="552570"/>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5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b="1" dirty="0">
                <a:solidFill>
                  <a:schemeClr val="tx1"/>
                </a:solidFill>
              </a:rPr>
              <a:t>2.2.2.2 Simulation Result </a:t>
            </a:r>
            <a:endParaRPr lang="en-US" dirty="0">
              <a:solidFill>
                <a:schemeClr val="tx1"/>
              </a:solidFill>
            </a:endParaRPr>
          </a:p>
        </p:txBody>
      </p:sp>
      <p:sp>
        <p:nvSpPr>
          <p:cNvPr id="23" name="Title 1">
            <a:extLst>
              <a:ext uri="{FF2B5EF4-FFF2-40B4-BE49-F238E27FC236}">
                <a16:creationId xmlns:a16="http://schemas.microsoft.com/office/drawing/2014/main" id="{C0C00B33-837A-1249-82AC-5BF9CB4C254A}"/>
              </a:ext>
            </a:extLst>
          </p:cNvPr>
          <p:cNvSpPr txBox="1">
            <a:spLocks/>
          </p:cNvSpPr>
          <p:nvPr/>
        </p:nvSpPr>
        <p:spPr>
          <a:xfrm>
            <a:off x="273093" y="7654"/>
            <a:ext cx="10854452" cy="355534"/>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6000" kern="1200">
                <a:solidFill>
                  <a:schemeClr val="bg2">
                    <a:lumMod val="25000"/>
                  </a:schemeClr>
                </a:solidFill>
                <a:latin typeface="+mj-lt"/>
                <a:ea typeface="+mj-ea"/>
                <a:cs typeface="+mj-cs"/>
              </a:defRPr>
            </a:lvl1pPr>
          </a:lstStyle>
          <a:p>
            <a:r>
              <a:rPr lang="en-US" sz="1600" b="1" dirty="0"/>
              <a:t>Section 2: Simulation Study - Understand the Power of Composite Endpoints related to Components</a:t>
            </a:r>
          </a:p>
        </p:txBody>
      </p:sp>
      <p:cxnSp>
        <p:nvCxnSpPr>
          <p:cNvPr id="13" name="Straight Connector 12">
            <a:extLst>
              <a:ext uri="{FF2B5EF4-FFF2-40B4-BE49-F238E27FC236}">
                <a16:creationId xmlns:a16="http://schemas.microsoft.com/office/drawing/2014/main" id="{7688D371-5DC2-0C40-8E84-E2763B3868E8}"/>
              </a:ext>
            </a:extLst>
          </p:cNvPr>
          <p:cNvCxnSpPr>
            <a:cxnSpLocks/>
          </p:cNvCxnSpPr>
          <p:nvPr/>
        </p:nvCxnSpPr>
        <p:spPr>
          <a:xfrm flipH="1">
            <a:off x="4078515" y="2334296"/>
            <a:ext cx="3680040" cy="0"/>
          </a:xfrm>
          <a:prstGeom prst="line">
            <a:avLst/>
          </a:prstGeom>
          <a:ln w="38100" cap="flat" cmpd="sng" algn="ctr">
            <a:solidFill>
              <a:srgbClr val="00B0F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4" name="Straight Connector 13">
            <a:extLst>
              <a:ext uri="{FF2B5EF4-FFF2-40B4-BE49-F238E27FC236}">
                <a16:creationId xmlns:a16="http://schemas.microsoft.com/office/drawing/2014/main" id="{742C88D9-FFE6-E842-96E4-74886C748BE1}"/>
              </a:ext>
            </a:extLst>
          </p:cNvPr>
          <p:cNvCxnSpPr>
            <a:cxnSpLocks/>
          </p:cNvCxnSpPr>
          <p:nvPr/>
        </p:nvCxnSpPr>
        <p:spPr>
          <a:xfrm flipH="1">
            <a:off x="4078515" y="3241439"/>
            <a:ext cx="3680040" cy="0"/>
          </a:xfrm>
          <a:prstGeom prst="line">
            <a:avLst/>
          </a:prstGeom>
          <a:ln w="38100" cap="flat" cmpd="sng" algn="ctr">
            <a:solidFill>
              <a:srgbClr val="00B0F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5" name="Straight Connector 14">
            <a:extLst>
              <a:ext uri="{FF2B5EF4-FFF2-40B4-BE49-F238E27FC236}">
                <a16:creationId xmlns:a16="http://schemas.microsoft.com/office/drawing/2014/main" id="{C2FB7995-927B-144F-81F9-A1C190858C15}"/>
              </a:ext>
            </a:extLst>
          </p:cNvPr>
          <p:cNvCxnSpPr>
            <a:cxnSpLocks/>
          </p:cNvCxnSpPr>
          <p:nvPr/>
        </p:nvCxnSpPr>
        <p:spPr>
          <a:xfrm flipH="1">
            <a:off x="4078515" y="4264696"/>
            <a:ext cx="3680040" cy="0"/>
          </a:xfrm>
          <a:prstGeom prst="line">
            <a:avLst/>
          </a:prstGeom>
          <a:ln w="38100" cap="flat" cmpd="sng" algn="ctr">
            <a:solidFill>
              <a:srgbClr val="00B0F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6" name="Straight Connector 15">
            <a:extLst>
              <a:ext uri="{FF2B5EF4-FFF2-40B4-BE49-F238E27FC236}">
                <a16:creationId xmlns:a16="http://schemas.microsoft.com/office/drawing/2014/main" id="{5067984B-4B65-B743-8C7A-43C37B8F118C}"/>
              </a:ext>
            </a:extLst>
          </p:cNvPr>
          <p:cNvCxnSpPr>
            <a:cxnSpLocks/>
          </p:cNvCxnSpPr>
          <p:nvPr/>
        </p:nvCxnSpPr>
        <p:spPr>
          <a:xfrm flipH="1">
            <a:off x="3278777" y="2225438"/>
            <a:ext cx="5389993" cy="0"/>
          </a:xfrm>
          <a:prstGeom prst="line">
            <a:avLst/>
          </a:prstGeom>
          <a:ln w="38100" cap="flat" cmpd="sng" algn="ctr">
            <a:solidFill>
              <a:srgbClr val="BA56FF"/>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8" name="Straight Connector 17">
            <a:extLst>
              <a:ext uri="{FF2B5EF4-FFF2-40B4-BE49-F238E27FC236}">
                <a16:creationId xmlns:a16="http://schemas.microsoft.com/office/drawing/2014/main" id="{55557E91-31A2-FC47-8FD4-CB047F8E1DD3}"/>
              </a:ext>
            </a:extLst>
          </p:cNvPr>
          <p:cNvCxnSpPr>
            <a:cxnSpLocks/>
          </p:cNvCxnSpPr>
          <p:nvPr/>
        </p:nvCxnSpPr>
        <p:spPr>
          <a:xfrm flipH="1">
            <a:off x="2978331" y="4192123"/>
            <a:ext cx="5690440" cy="0"/>
          </a:xfrm>
          <a:prstGeom prst="line">
            <a:avLst/>
          </a:prstGeom>
          <a:ln w="38100" cap="flat" cmpd="sng" algn="ctr">
            <a:solidFill>
              <a:srgbClr val="BA56FF"/>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4" name="Straight Connector 23">
            <a:extLst>
              <a:ext uri="{FF2B5EF4-FFF2-40B4-BE49-F238E27FC236}">
                <a16:creationId xmlns:a16="http://schemas.microsoft.com/office/drawing/2014/main" id="{F1088190-49F0-304B-95F1-965B16040F19}"/>
              </a:ext>
            </a:extLst>
          </p:cNvPr>
          <p:cNvCxnSpPr>
            <a:cxnSpLocks/>
          </p:cNvCxnSpPr>
          <p:nvPr/>
        </p:nvCxnSpPr>
        <p:spPr>
          <a:xfrm flipH="1">
            <a:off x="2978331" y="4750923"/>
            <a:ext cx="5690440" cy="0"/>
          </a:xfrm>
          <a:prstGeom prst="line">
            <a:avLst/>
          </a:prstGeom>
          <a:ln w="38100" cap="flat" cmpd="sng" algn="ctr">
            <a:solidFill>
              <a:srgbClr val="BA56FF"/>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5" name="Straight Connector 24">
            <a:extLst>
              <a:ext uri="{FF2B5EF4-FFF2-40B4-BE49-F238E27FC236}">
                <a16:creationId xmlns:a16="http://schemas.microsoft.com/office/drawing/2014/main" id="{CC975277-4BEC-3843-96EA-3DBD28F062F4}"/>
              </a:ext>
            </a:extLst>
          </p:cNvPr>
          <p:cNvCxnSpPr>
            <a:cxnSpLocks/>
          </p:cNvCxnSpPr>
          <p:nvPr/>
        </p:nvCxnSpPr>
        <p:spPr>
          <a:xfrm flipH="1">
            <a:off x="4078515" y="2164876"/>
            <a:ext cx="5503901" cy="46048"/>
          </a:xfrm>
          <a:prstGeom prst="line">
            <a:avLst/>
          </a:prstGeom>
          <a:ln w="38100" cap="flat" cmpd="sng" algn="ctr">
            <a:solidFill>
              <a:srgbClr val="00FC0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6" name="Straight Connector 25">
            <a:extLst>
              <a:ext uri="{FF2B5EF4-FFF2-40B4-BE49-F238E27FC236}">
                <a16:creationId xmlns:a16="http://schemas.microsoft.com/office/drawing/2014/main" id="{9D9D7F86-7351-1247-9A13-2DE5994C9EC8}"/>
              </a:ext>
            </a:extLst>
          </p:cNvPr>
          <p:cNvCxnSpPr>
            <a:cxnSpLocks/>
          </p:cNvCxnSpPr>
          <p:nvPr/>
        </p:nvCxnSpPr>
        <p:spPr>
          <a:xfrm flipH="1" flipV="1">
            <a:off x="4078515" y="2714445"/>
            <a:ext cx="5496266" cy="0"/>
          </a:xfrm>
          <a:prstGeom prst="line">
            <a:avLst/>
          </a:prstGeom>
          <a:ln w="38100" cap="flat" cmpd="sng" algn="ctr">
            <a:solidFill>
              <a:srgbClr val="00FC0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7" name="Straight Connector 26">
            <a:extLst>
              <a:ext uri="{FF2B5EF4-FFF2-40B4-BE49-F238E27FC236}">
                <a16:creationId xmlns:a16="http://schemas.microsoft.com/office/drawing/2014/main" id="{9D53691D-FCF9-8144-8DC9-E0D44B7D671F}"/>
              </a:ext>
            </a:extLst>
          </p:cNvPr>
          <p:cNvCxnSpPr>
            <a:cxnSpLocks/>
          </p:cNvCxnSpPr>
          <p:nvPr/>
        </p:nvCxnSpPr>
        <p:spPr>
          <a:xfrm flipH="1" flipV="1">
            <a:off x="4074697" y="4055565"/>
            <a:ext cx="5496266" cy="0"/>
          </a:xfrm>
          <a:prstGeom prst="line">
            <a:avLst/>
          </a:prstGeom>
          <a:ln w="38100" cap="flat" cmpd="sng" algn="ctr">
            <a:solidFill>
              <a:srgbClr val="00FC0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3200745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strips(downLeft)">
                                      <p:cBhvr>
                                        <p:cTn id="7" dur="500"/>
                                        <p:tgtEl>
                                          <p:spTgt spid="4"/>
                                        </p:tgtEl>
                                      </p:cBhvr>
                                    </p:animEffect>
                                  </p:childTnLst>
                                </p:cTn>
                              </p:par>
                              <p:par>
                                <p:cTn id="8" presetID="18" presetClass="entr" presetSubtype="1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strips(downLeft)">
                                      <p:cBhvr>
                                        <p:cTn id="10" dur="500"/>
                                        <p:tgtEl>
                                          <p:spTgt spid="11"/>
                                        </p:tgtEl>
                                      </p:cBhvr>
                                    </p:animEffect>
                                  </p:childTnLst>
                                </p:cTn>
                              </p:par>
                              <p:par>
                                <p:cTn id="11" presetID="18" presetClass="entr" presetSubtype="12"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strips(downLeft)">
                                      <p:cBhvr>
                                        <p:cTn id="13" dur="500"/>
                                        <p:tgtEl>
                                          <p:spTgt spid="12"/>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xit" presetSubtype="0" fill="hold" nodeType="clickEffect">
                                  <p:stCondLst>
                                    <p:cond delay="0"/>
                                  </p:stCondLst>
                                  <p:childTnLst>
                                    <p:set>
                                      <p:cBhvr>
                                        <p:cTn id="17" dur="1" fill="hold">
                                          <p:stCondLst>
                                            <p:cond delay="0"/>
                                          </p:stCondLst>
                                        </p:cTn>
                                        <p:tgtEl>
                                          <p:spTgt spid="4"/>
                                        </p:tgtEl>
                                        <p:attrNameLst>
                                          <p:attrName>style.visibility</p:attrName>
                                        </p:attrNameLst>
                                      </p:cBhvr>
                                      <p:to>
                                        <p:strVal val="hidden"/>
                                      </p:to>
                                    </p:set>
                                  </p:childTnLst>
                                </p:cTn>
                              </p:par>
                              <p:par>
                                <p:cTn id="18" presetID="1" presetClass="exit" presetSubtype="0" fill="hold" nodeType="withEffect">
                                  <p:stCondLst>
                                    <p:cond delay="0"/>
                                  </p:stCondLst>
                                  <p:childTnLst>
                                    <p:set>
                                      <p:cBhvr>
                                        <p:cTn id="19" dur="1" fill="hold">
                                          <p:stCondLst>
                                            <p:cond delay="0"/>
                                          </p:stCondLst>
                                        </p:cTn>
                                        <p:tgtEl>
                                          <p:spTgt spid="11"/>
                                        </p:tgtEl>
                                        <p:attrNameLst>
                                          <p:attrName>style.visibility</p:attrName>
                                        </p:attrNameLst>
                                      </p:cBhvr>
                                      <p:to>
                                        <p:strVal val="hidden"/>
                                      </p:to>
                                    </p:set>
                                  </p:childTnLst>
                                </p:cTn>
                              </p:par>
                              <p:par>
                                <p:cTn id="20" presetID="1" presetClass="exit" presetSubtype="0" fill="hold" nodeType="withEffect">
                                  <p:stCondLst>
                                    <p:cond delay="0"/>
                                  </p:stCondLst>
                                  <p:childTnLst>
                                    <p:set>
                                      <p:cBhvr>
                                        <p:cTn id="21" dur="1" fill="hold">
                                          <p:stCondLst>
                                            <p:cond delay="0"/>
                                          </p:stCondLst>
                                        </p:cTn>
                                        <p:tgtEl>
                                          <p:spTgt spid="12"/>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18" presetClass="entr" presetSubtype="12" fill="hold" nodeType="click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strips(downLeft)">
                                      <p:cBhvr>
                                        <p:cTn id="26" dur="500"/>
                                        <p:tgtEl>
                                          <p:spTgt spid="13"/>
                                        </p:tgtEl>
                                      </p:cBhvr>
                                    </p:animEffect>
                                  </p:childTnLst>
                                </p:cTn>
                              </p:par>
                              <p:par>
                                <p:cTn id="27" presetID="18" presetClass="entr" presetSubtype="12" fill="hold" nodeType="with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strips(downLeft)">
                                      <p:cBhvr>
                                        <p:cTn id="29" dur="500"/>
                                        <p:tgtEl>
                                          <p:spTgt spid="14"/>
                                        </p:tgtEl>
                                      </p:cBhvr>
                                    </p:animEffect>
                                  </p:childTnLst>
                                </p:cTn>
                              </p:par>
                              <p:par>
                                <p:cTn id="30" presetID="18" presetClass="entr" presetSubtype="12" fill="hold" nodeType="with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strips(downLeft)">
                                      <p:cBhvr>
                                        <p:cTn id="32" dur="500"/>
                                        <p:tgtEl>
                                          <p:spTgt spid="15"/>
                                        </p:tgtEl>
                                      </p:cBhvr>
                                    </p:animEffec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nodeType="clickEffect">
                                  <p:stCondLst>
                                    <p:cond delay="0"/>
                                  </p:stCondLst>
                                  <p:childTnLst>
                                    <p:set>
                                      <p:cBhvr>
                                        <p:cTn id="36" dur="1" fill="hold">
                                          <p:stCondLst>
                                            <p:cond delay="0"/>
                                          </p:stCondLst>
                                        </p:cTn>
                                        <p:tgtEl>
                                          <p:spTgt spid="13"/>
                                        </p:tgtEl>
                                        <p:attrNameLst>
                                          <p:attrName>style.visibility</p:attrName>
                                        </p:attrNameLst>
                                      </p:cBhvr>
                                      <p:to>
                                        <p:strVal val="hidden"/>
                                      </p:to>
                                    </p:set>
                                  </p:childTnLst>
                                </p:cTn>
                              </p:par>
                              <p:par>
                                <p:cTn id="37" presetID="1" presetClass="exit" presetSubtype="0" fill="hold" nodeType="withEffect">
                                  <p:stCondLst>
                                    <p:cond delay="0"/>
                                  </p:stCondLst>
                                  <p:childTnLst>
                                    <p:set>
                                      <p:cBhvr>
                                        <p:cTn id="38" dur="1" fill="hold">
                                          <p:stCondLst>
                                            <p:cond delay="0"/>
                                          </p:stCondLst>
                                        </p:cTn>
                                        <p:tgtEl>
                                          <p:spTgt spid="14"/>
                                        </p:tgtEl>
                                        <p:attrNameLst>
                                          <p:attrName>style.visibility</p:attrName>
                                        </p:attrNameLst>
                                      </p:cBhvr>
                                      <p:to>
                                        <p:strVal val="hidden"/>
                                      </p:to>
                                    </p:set>
                                  </p:childTnLst>
                                </p:cTn>
                              </p:par>
                              <p:par>
                                <p:cTn id="39" presetID="1" presetClass="exit" presetSubtype="0" fill="hold" nodeType="withEffect">
                                  <p:stCondLst>
                                    <p:cond delay="0"/>
                                  </p:stCondLst>
                                  <p:childTnLst>
                                    <p:set>
                                      <p:cBhvr>
                                        <p:cTn id="40" dur="1" fill="hold">
                                          <p:stCondLst>
                                            <p:cond delay="0"/>
                                          </p:stCondLst>
                                        </p:cTn>
                                        <p:tgtEl>
                                          <p:spTgt spid="15"/>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18" presetClass="entr" presetSubtype="12" fill="hold" nodeType="clickEffect">
                                  <p:stCondLst>
                                    <p:cond delay="0"/>
                                  </p:stCondLst>
                                  <p:childTnLst>
                                    <p:set>
                                      <p:cBhvr>
                                        <p:cTn id="44" dur="1" fill="hold">
                                          <p:stCondLst>
                                            <p:cond delay="0"/>
                                          </p:stCondLst>
                                        </p:cTn>
                                        <p:tgtEl>
                                          <p:spTgt spid="16"/>
                                        </p:tgtEl>
                                        <p:attrNameLst>
                                          <p:attrName>style.visibility</p:attrName>
                                        </p:attrNameLst>
                                      </p:cBhvr>
                                      <p:to>
                                        <p:strVal val="visible"/>
                                      </p:to>
                                    </p:set>
                                    <p:animEffect transition="in" filter="strips(downLeft)">
                                      <p:cBhvr>
                                        <p:cTn id="45" dur="500"/>
                                        <p:tgtEl>
                                          <p:spTgt spid="16"/>
                                        </p:tgtEl>
                                      </p:cBhvr>
                                    </p:animEffect>
                                  </p:childTnLst>
                                </p:cTn>
                              </p:par>
                              <p:par>
                                <p:cTn id="46" presetID="18" presetClass="entr" presetSubtype="12" fill="hold" nodeType="withEffect">
                                  <p:stCondLst>
                                    <p:cond delay="0"/>
                                  </p:stCondLst>
                                  <p:childTnLst>
                                    <p:set>
                                      <p:cBhvr>
                                        <p:cTn id="47" dur="1" fill="hold">
                                          <p:stCondLst>
                                            <p:cond delay="0"/>
                                          </p:stCondLst>
                                        </p:cTn>
                                        <p:tgtEl>
                                          <p:spTgt spid="18"/>
                                        </p:tgtEl>
                                        <p:attrNameLst>
                                          <p:attrName>style.visibility</p:attrName>
                                        </p:attrNameLst>
                                      </p:cBhvr>
                                      <p:to>
                                        <p:strVal val="visible"/>
                                      </p:to>
                                    </p:set>
                                    <p:animEffect transition="in" filter="strips(downLeft)">
                                      <p:cBhvr>
                                        <p:cTn id="48" dur="500"/>
                                        <p:tgtEl>
                                          <p:spTgt spid="18"/>
                                        </p:tgtEl>
                                      </p:cBhvr>
                                    </p:animEffect>
                                  </p:childTnLst>
                                </p:cTn>
                              </p:par>
                              <p:par>
                                <p:cTn id="49" presetID="18" presetClass="entr" presetSubtype="12" fill="hold" nodeType="withEffect">
                                  <p:stCondLst>
                                    <p:cond delay="0"/>
                                  </p:stCondLst>
                                  <p:childTnLst>
                                    <p:set>
                                      <p:cBhvr>
                                        <p:cTn id="50" dur="1" fill="hold">
                                          <p:stCondLst>
                                            <p:cond delay="0"/>
                                          </p:stCondLst>
                                        </p:cTn>
                                        <p:tgtEl>
                                          <p:spTgt spid="24"/>
                                        </p:tgtEl>
                                        <p:attrNameLst>
                                          <p:attrName>style.visibility</p:attrName>
                                        </p:attrNameLst>
                                      </p:cBhvr>
                                      <p:to>
                                        <p:strVal val="visible"/>
                                      </p:to>
                                    </p:set>
                                    <p:animEffect transition="in" filter="strips(downLeft)">
                                      <p:cBhvr>
                                        <p:cTn id="51" dur="500"/>
                                        <p:tgtEl>
                                          <p:spTgt spid="24"/>
                                        </p:tgtEl>
                                      </p:cBhvr>
                                    </p:animEffect>
                                  </p:childTnLst>
                                </p:cTn>
                              </p:par>
                            </p:childTnLst>
                          </p:cTn>
                        </p:par>
                      </p:childTnLst>
                    </p:cTn>
                  </p:par>
                  <p:par>
                    <p:cTn id="52" fill="hold">
                      <p:stCondLst>
                        <p:cond delay="indefinite"/>
                      </p:stCondLst>
                      <p:childTnLst>
                        <p:par>
                          <p:cTn id="53" fill="hold">
                            <p:stCondLst>
                              <p:cond delay="0"/>
                            </p:stCondLst>
                            <p:childTnLst>
                              <p:par>
                                <p:cTn id="54" presetID="1" presetClass="exit" presetSubtype="0" fill="hold" nodeType="clickEffect">
                                  <p:stCondLst>
                                    <p:cond delay="0"/>
                                  </p:stCondLst>
                                  <p:childTnLst>
                                    <p:set>
                                      <p:cBhvr>
                                        <p:cTn id="55" dur="1" fill="hold">
                                          <p:stCondLst>
                                            <p:cond delay="0"/>
                                          </p:stCondLst>
                                        </p:cTn>
                                        <p:tgtEl>
                                          <p:spTgt spid="16"/>
                                        </p:tgtEl>
                                        <p:attrNameLst>
                                          <p:attrName>style.visibility</p:attrName>
                                        </p:attrNameLst>
                                      </p:cBhvr>
                                      <p:to>
                                        <p:strVal val="hidden"/>
                                      </p:to>
                                    </p:set>
                                  </p:childTnLst>
                                </p:cTn>
                              </p:par>
                              <p:par>
                                <p:cTn id="56" presetID="1" presetClass="exit" presetSubtype="0" fill="hold" nodeType="withEffect">
                                  <p:stCondLst>
                                    <p:cond delay="0"/>
                                  </p:stCondLst>
                                  <p:childTnLst>
                                    <p:set>
                                      <p:cBhvr>
                                        <p:cTn id="57" dur="1" fill="hold">
                                          <p:stCondLst>
                                            <p:cond delay="0"/>
                                          </p:stCondLst>
                                        </p:cTn>
                                        <p:tgtEl>
                                          <p:spTgt spid="18"/>
                                        </p:tgtEl>
                                        <p:attrNameLst>
                                          <p:attrName>style.visibility</p:attrName>
                                        </p:attrNameLst>
                                      </p:cBhvr>
                                      <p:to>
                                        <p:strVal val="hidden"/>
                                      </p:to>
                                    </p:set>
                                  </p:childTnLst>
                                </p:cTn>
                              </p:par>
                              <p:par>
                                <p:cTn id="58" presetID="1" presetClass="exit" presetSubtype="0" fill="hold" nodeType="withEffect">
                                  <p:stCondLst>
                                    <p:cond delay="0"/>
                                  </p:stCondLst>
                                  <p:childTnLst>
                                    <p:set>
                                      <p:cBhvr>
                                        <p:cTn id="59" dur="1" fill="hold">
                                          <p:stCondLst>
                                            <p:cond delay="0"/>
                                          </p:stCondLst>
                                        </p:cTn>
                                        <p:tgtEl>
                                          <p:spTgt spid="24"/>
                                        </p:tgtEl>
                                        <p:attrNameLst>
                                          <p:attrName>style.visibility</p:attrName>
                                        </p:attrNameLst>
                                      </p:cBhvr>
                                      <p:to>
                                        <p:strVal val="hidden"/>
                                      </p:to>
                                    </p:set>
                                  </p:childTnLst>
                                </p:cTn>
                              </p:par>
                            </p:childTnLst>
                          </p:cTn>
                        </p:par>
                      </p:childTnLst>
                    </p:cTn>
                  </p:par>
                  <p:par>
                    <p:cTn id="60" fill="hold">
                      <p:stCondLst>
                        <p:cond delay="indefinite"/>
                      </p:stCondLst>
                      <p:childTnLst>
                        <p:par>
                          <p:cTn id="61" fill="hold">
                            <p:stCondLst>
                              <p:cond delay="0"/>
                            </p:stCondLst>
                            <p:childTnLst>
                              <p:par>
                                <p:cTn id="62" presetID="18" presetClass="entr" presetSubtype="12" fill="hold" nodeType="clickEffect">
                                  <p:stCondLst>
                                    <p:cond delay="0"/>
                                  </p:stCondLst>
                                  <p:childTnLst>
                                    <p:set>
                                      <p:cBhvr>
                                        <p:cTn id="63" dur="1" fill="hold">
                                          <p:stCondLst>
                                            <p:cond delay="0"/>
                                          </p:stCondLst>
                                        </p:cTn>
                                        <p:tgtEl>
                                          <p:spTgt spid="25"/>
                                        </p:tgtEl>
                                        <p:attrNameLst>
                                          <p:attrName>style.visibility</p:attrName>
                                        </p:attrNameLst>
                                      </p:cBhvr>
                                      <p:to>
                                        <p:strVal val="visible"/>
                                      </p:to>
                                    </p:set>
                                    <p:animEffect transition="in" filter="strips(downLeft)">
                                      <p:cBhvr>
                                        <p:cTn id="64" dur="500"/>
                                        <p:tgtEl>
                                          <p:spTgt spid="25"/>
                                        </p:tgtEl>
                                      </p:cBhvr>
                                    </p:animEffect>
                                  </p:childTnLst>
                                </p:cTn>
                              </p:par>
                              <p:par>
                                <p:cTn id="65" presetID="18" presetClass="entr" presetSubtype="12" fill="hold" nodeType="withEffect">
                                  <p:stCondLst>
                                    <p:cond delay="0"/>
                                  </p:stCondLst>
                                  <p:childTnLst>
                                    <p:set>
                                      <p:cBhvr>
                                        <p:cTn id="66" dur="1" fill="hold">
                                          <p:stCondLst>
                                            <p:cond delay="0"/>
                                          </p:stCondLst>
                                        </p:cTn>
                                        <p:tgtEl>
                                          <p:spTgt spid="26"/>
                                        </p:tgtEl>
                                        <p:attrNameLst>
                                          <p:attrName>style.visibility</p:attrName>
                                        </p:attrNameLst>
                                      </p:cBhvr>
                                      <p:to>
                                        <p:strVal val="visible"/>
                                      </p:to>
                                    </p:set>
                                    <p:animEffect transition="in" filter="strips(downLeft)">
                                      <p:cBhvr>
                                        <p:cTn id="67" dur="500"/>
                                        <p:tgtEl>
                                          <p:spTgt spid="26"/>
                                        </p:tgtEl>
                                      </p:cBhvr>
                                    </p:animEffect>
                                  </p:childTnLst>
                                </p:cTn>
                              </p:par>
                              <p:par>
                                <p:cTn id="68" presetID="18" presetClass="entr" presetSubtype="12" fill="hold" nodeType="withEffect">
                                  <p:stCondLst>
                                    <p:cond delay="0"/>
                                  </p:stCondLst>
                                  <p:childTnLst>
                                    <p:set>
                                      <p:cBhvr>
                                        <p:cTn id="69" dur="1" fill="hold">
                                          <p:stCondLst>
                                            <p:cond delay="0"/>
                                          </p:stCondLst>
                                        </p:cTn>
                                        <p:tgtEl>
                                          <p:spTgt spid="27"/>
                                        </p:tgtEl>
                                        <p:attrNameLst>
                                          <p:attrName>style.visibility</p:attrName>
                                        </p:attrNameLst>
                                      </p:cBhvr>
                                      <p:to>
                                        <p:strVal val="visible"/>
                                      </p:to>
                                    </p:set>
                                    <p:animEffect transition="in" filter="strips(downLeft)">
                                      <p:cBhvr>
                                        <p:cTn id="70"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9EEE15BE-60EC-8245-8D95-D9DA8B536924}"/>
              </a:ext>
            </a:extLst>
          </p:cNvPr>
          <p:cNvSpPr txBox="1">
            <a:spLocks/>
          </p:cNvSpPr>
          <p:nvPr/>
        </p:nvSpPr>
        <p:spPr>
          <a:xfrm>
            <a:off x="828305" y="1284098"/>
            <a:ext cx="11363695" cy="74710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5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342900" indent="-342900">
              <a:lnSpc>
                <a:spcPct val="100000"/>
              </a:lnSpc>
              <a:buFont typeface="Arial" panose="020B0604020202020204" pitchFamily="34" charset="0"/>
              <a:buChar char="•"/>
            </a:pPr>
            <a:r>
              <a:rPr lang="en-US" sz="2000" dirty="0">
                <a:solidFill>
                  <a:schemeClr val="tx1"/>
                </a:solidFill>
              </a:rPr>
              <a:t>Proportion of categories ([0,1]) and effect size (log odds ratio) of binary/ordinal composite (empirical)</a:t>
            </a:r>
          </a:p>
        </p:txBody>
      </p:sp>
      <p:sp>
        <p:nvSpPr>
          <p:cNvPr id="2" name="Slide Number Placeholder 1">
            <a:extLst>
              <a:ext uri="{FF2B5EF4-FFF2-40B4-BE49-F238E27FC236}">
                <a16:creationId xmlns:a16="http://schemas.microsoft.com/office/drawing/2014/main" id="{06AD415A-400F-CC4E-BE9A-EED76A839BB7}"/>
              </a:ext>
            </a:extLst>
          </p:cNvPr>
          <p:cNvSpPr>
            <a:spLocks noGrp="1"/>
          </p:cNvSpPr>
          <p:nvPr>
            <p:ph type="sldNum" sz="quarter" idx="12"/>
          </p:nvPr>
        </p:nvSpPr>
        <p:spPr/>
        <p:txBody>
          <a:bodyPr/>
          <a:lstStyle/>
          <a:p>
            <a:fld id="{432B1062-8B11-6348-831A-4A0BC9C55C11}" type="slidenum">
              <a:rPr lang="en-US" smtClean="0"/>
              <a:t>24</a:t>
            </a:fld>
            <a:endParaRPr lang="en-US"/>
          </a:p>
        </p:txBody>
      </p:sp>
      <p:cxnSp>
        <p:nvCxnSpPr>
          <p:cNvPr id="15" name="Straight Connector 14">
            <a:extLst>
              <a:ext uri="{FF2B5EF4-FFF2-40B4-BE49-F238E27FC236}">
                <a16:creationId xmlns:a16="http://schemas.microsoft.com/office/drawing/2014/main" id="{F3AF0571-D77C-E549-BD0D-DFBC4F0B0632}"/>
              </a:ext>
            </a:extLst>
          </p:cNvPr>
          <p:cNvCxnSpPr>
            <a:cxnSpLocks/>
          </p:cNvCxnSpPr>
          <p:nvPr/>
        </p:nvCxnSpPr>
        <p:spPr>
          <a:xfrm>
            <a:off x="395288" y="874758"/>
            <a:ext cx="9734550" cy="0"/>
          </a:xfrm>
          <a:prstGeom prst="line">
            <a:avLst/>
          </a:prstGeom>
          <a:ln>
            <a:headEnd type="none" w="med" len="med"/>
            <a:tailEnd type="none" w="med" len="med"/>
          </a:ln>
        </p:spPr>
        <p:style>
          <a:lnRef idx="3">
            <a:schemeClr val="accent3"/>
          </a:lnRef>
          <a:fillRef idx="0">
            <a:schemeClr val="accent3"/>
          </a:fillRef>
          <a:effectRef idx="2">
            <a:schemeClr val="accent3"/>
          </a:effectRef>
          <a:fontRef idx="minor">
            <a:schemeClr val="tx1"/>
          </a:fontRef>
        </p:style>
      </p:cxnSp>
      <p:sp>
        <p:nvSpPr>
          <p:cNvPr id="16" name="Content Placeholder 2">
            <a:extLst>
              <a:ext uri="{FF2B5EF4-FFF2-40B4-BE49-F238E27FC236}">
                <a16:creationId xmlns:a16="http://schemas.microsoft.com/office/drawing/2014/main" id="{183E6D3E-876C-CB42-8C25-DC0B06671AE2}"/>
              </a:ext>
            </a:extLst>
          </p:cNvPr>
          <p:cNvSpPr txBox="1">
            <a:spLocks/>
          </p:cNvSpPr>
          <p:nvPr/>
        </p:nvSpPr>
        <p:spPr>
          <a:xfrm>
            <a:off x="395287" y="390207"/>
            <a:ext cx="10183617" cy="72008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5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sz="2800" b="1" dirty="0">
                <a:solidFill>
                  <a:schemeClr val="tx1"/>
                </a:solidFill>
              </a:rPr>
              <a:t>2.2.2 Binary Components &amp; Binary/Ordinal Composite</a:t>
            </a:r>
            <a:endParaRPr lang="en-US" sz="3200" b="1" dirty="0">
              <a:solidFill>
                <a:schemeClr val="tx1"/>
              </a:solidFill>
            </a:endParaRPr>
          </a:p>
        </p:txBody>
      </p:sp>
      <p:sp>
        <p:nvSpPr>
          <p:cNvPr id="17" name="Content Placeholder 2">
            <a:extLst>
              <a:ext uri="{FF2B5EF4-FFF2-40B4-BE49-F238E27FC236}">
                <a16:creationId xmlns:a16="http://schemas.microsoft.com/office/drawing/2014/main" id="{B65618EB-B155-3443-A8E2-B056E292AEEF}"/>
              </a:ext>
            </a:extLst>
          </p:cNvPr>
          <p:cNvSpPr txBox="1">
            <a:spLocks/>
          </p:cNvSpPr>
          <p:nvPr/>
        </p:nvSpPr>
        <p:spPr>
          <a:xfrm>
            <a:off x="704780" y="924538"/>
            <a:ext cx="5027280" cy="552570"/>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5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b="1" dirty="0">
                <a:solidFill>
                  <a:schemeClr val="tx1"/>
                </a:solidFill>
              </a:rPr>
              <a:t>2.2.2.2 Simulation Result (Cont.) </a:t>
            </a:r>
            <a:endParaRPr lang="en-US" dirty="0">
              <a:solidFill>
                <a:schemeClr val="tx1"/>
              </a:solidFill>
            </a:endParaRPr>
          </a:p>
        </p:txBody>
      </p:sp>
      <p:sp>
        <p:nvSpPr>
          <p:cNvPr id="18" name="Title 1">
            <a:extLst>
              <a:ext uri="{FF2B5EF4-FFF2-40B4-BE49-F238E27FC236}">
                <a16:creationId xmlns:a16="http://schemas.microsoft.com/office/drawing/2014/main" id="{D94416A0-EE49-E344-8C6A-F4A53C5B5C0A}"/>
              </a:ext>
            </a:extLst>
          </p:cNvPr>
          <p:cNvSpPr txBox="1">
            <a:spLocks/>
          </p:cNvSpPr>
          <p:nvPr/>
        </p:nvSpPr>
        <p:spPr>
          <a:xfrm>
            <a:off x="273093" y="7654"/>
            <a:ext cx="10854452" cy="355534"/>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6000" kern="1200">
                <a:solidFill>
                  <a:schemeClr val="bg2">
                    <a:lumMod val="25000"/>
                  </a:schemeClr>
                </a:solidFill>
                <a:latin typeface="+mj-lt"/>
                <a:ea typeface="+mj-ea"/>
                <a:cs typeface="+mj-cs"/>
              </a:defRPr>
            </a:lvl1pPr>
          </a:lstStyle>
          <a:p>
            <a:r>
              <a:rPr lang="en-US" sz="1600" b="1" dirty="0"/>
              <a:t>Section 2: Simulation Study - Understand the Power of Composite Endpoints related to Components</a:t>
            </a:r>
          </a:p>
        </p:txBody>
      </p:sp>
      <p:graphicFrame>
        <p:nvGraphicFramePr>
          <p:cNvPr id="10" name="Table 9">
            <a:extLst>
              <a:ext uri="{FF2B5EF4-FFF2-40B4-BE49-F238E27FC236}">
                <a16:creationId xmlns:a16="http://schemas.microsoft.com/office/drawing/2014/main" id="{0E1B3EE2-3B9B-F94E-94C6-1CA1CBD6ADF0}"/>
              </a:ext>
            </a:extLst>
          </p:cNvPr>
          <p:cNvGraphicFramePr>
            <a:graphicFrameLocks noGrp="1"/>
          </p:cNvGraphicFramePr>
          <p:nvPr>
            <p:extLst>
              <p:ext uri="{D42A27DB-BD31-4B8C-83A1-F6EECF244321}">
                <p14:modId xmlns:p14="http://schemas.microsoft.com/office/powerpoint/2010/main" val="472553370"/>
              </p:ext>
            </p:extLst>
          </p:nvPr>
        </p:nvGraphicFramePr>
        <p:xfrm>
          <a:off x="893270" y="1795669"/>
          <a:ext cx="10402474" cy="4121334"/>
        </p:xfrm>
        <a:graphic>
          <a:graphicData uri="http://schemas.openxmlformats.org/drawingml/2006/table">
            <a:tbl>
              <a:tblPr firstRow="1" bandRow="1">
                <a:tableStyleId>{5C22544A-7EE6-4342-B048-85BDC9FD1C3A}</a:tableStyleId>
              </a:tblPr>
              <a:tblGrid>
                <a:gridCol w="768984">
                  <a:extLst>
                    <a:ext uri="{9D8B030D-6E8A-4147-A177-3AD203B41FA5}">
                      <a16:colId xmlns:a16="http://schemas.microsoft.com/office/drawing/2014/main" val="1333825189"/>
                    </a:ext>
                  </a:extLst>
                </a:gridCol>
                <a:gridCol w="1229718">
                  <a:extLst>
                    <a:ext uri="{9D8B030D-6E8A-4147-A177-3AD203B41FA5}">
                      <a16:colId xmlns:a16="http://schemas.microsoft.com/office/drawing/2014/main" val="1178158292"/>
                    </a:ext>
                  </a:extLst>
                </a:gridCol>
                <a:gridCol w="986972">
                  <a:extLst>
                    <a:ext uri="{9D8B030D-6E8A-4147-A177-3AD203B41FA5}">
                      <a16:colId xmlns:a16="http://schemas.microsoft.com/office/drawing/2014/main" val="1776969949"/>
                    </a:ext>
                  </a:extLst>
                </a:gridCol>
                <a:gridCol w="928914">
                  <a:extLst>
                    <a:ext uri="{9D8B030D-6E8A-4147-A177-3AD203B41FA5}">
                      <a16:colId xmlns:a16="http://schemas.microsoft.com/office/drawing/2014/main" val="2922511338"/>
                    </a:ext>
                  </a:extLst>
                </a:gridCol>
                <a:gridCol w="1001486">
                  <a:extLst>
                    <a:ext uri="{9D8B030D-6E8A-4147-A177-3AD203B41FA5}">
                      <a16:colId xmlns:a16="http://schemas.microsoft.com/office/drawing/2014/main" val="3374688176"/>
                    </a:ext>
                  </a:extLst>
                </a:gridCol>
                <a:gridCol w="972457">
                  <a:extLst>
                    <a:ext uri="{9D8B030D-6E8A-4147-A177-3AD203B41FA5}">
                      <a16:colId xmlns:a16="http://schemas.microsoft.com/office/drawing/2014/main" val="1753862302"/>
                    </a:ext>
                  </a:extLst>
                </a:gridCol>
                <a:gridCol w="928914">
                  <a:extLst>
                    <a:ext uri="{9D8B030D-6E8A-4147-A177-3AD203B41FA5}">
                      <a16:colId xmlns:a16="http://schemas.microsoft.com/office/drawing/2014/main" val="1489797387"/>
                    </a:ext>
                  </a:extLst>
                </a:gridCol>
                <a:gridCol w="870857">
                  <a:extLst>
                    <a:ext uri="{9D8B030D-6E8A-4147-A177-3AD203B41FA5}">
                      <a16:colId xmlns:a16="http://schemas.microsoft.com/office/drawing/2014/main" val="3616321615"/>
                    </a:ext>
                  </a:extLst>
                </a:gridCol>
                <a:gridCol w="957943">
                  <a:extLst>
                    <a:ext uri="{9D8B030D-6E8A-4147-A177-3AD203B41FA5}">
                      <a16:colId xmlns:a16="http://schemas.microsoft.com/office/drawing/2014/main" val="4054434367"/>
                    </a:ext>
                  </a:extLst>
                </a:gridCol>
                <a:gridCol w="899886">
                  <a:extLst>
                    <a:ext uri="{9D8B030D-6E8A-4147-A177-3AD203B41FA5}">
                      <a16:colId xmlns:a16="http://schemas.microsoft.com/office/drawing/2014/main" val="1183326687"/>
                    </a:ext>
                  </a:extLst>
                </a:gridCol>
                <a:gridCol w="856343">
                  <a:extLst>
                    <a:ext uri="{9D8B030D-6E8A-4147-A177-3AD203B41FA5}">
                      <a16:colId xmlns:a16="http://schemas.microsoft.com/office/drawing/2014/main" val="2265866167"/>
                    </a:ext>
                  </a:extLst>
                </a:gridCol>
              </a:tblGrid>
              <a:tr h="414747">
                <a:tc gridSpan="1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Prevalence: </a:t>
                      </a:r>
                      <a:r>
                        <a:rPr lang="en-US" sz="1600" b="1" kern="1200" dirty="0">
                          <a:solidFill>
                            <a:schemeClr val="lt1"/>
                          </a:solidFill>
                          <a:latin typeface="+mn-lt"/>
                          <a:ea typeface="+mn-ea"/>
                          <a:cs typeface="+mn-cs"/>
                        </a:rPr>
                        <a:t>(10%, 20%, 10%, 20%, 10%, 20%); Effect </a:t>
                      </a:r>
                      <a:r>
                        <a:rPr lang="en-US" sz="1600" dirty="0"/>
                        <a:t>sizes: (0,</a:t>
                      </a:r>
                      <a:r>
                        <a:rPr lang="zh-CN" altLang="en-US" sz="1600" dirty="0"/>
                        <a:t> </a:t>
                      </a:r>
                      <a:r>
                        <a:rPr lang="en-US" sz="1600" dirty="0"/>
                        <a:t>0, -0.22, -0.22, -0.51, -0.51)</a:t>
                      </a:r>
                    </a:p>
                  </a:txBody>
                  <a:tcPr anchor="ctr"/>
                </a:tc>
                <a:tc hMerge="1">
                  <a:txBody>
                    <a:bodyPr/>
                    <a:lstStyle/>
                    <a:p>
                      <a:endParaRPr lang="en-US" sz="1200" dirty="0"/>
                    </a:p>
                  </a:txBody>
                  <a:tcPr/>
                </a:tc>
                <a:tc hMerge="1">
                  <a:txBody>
                    <a:bodyPr/>
                    <a:lstStyle/>
                    <a:p>
                      <a:endParaRPr lang="en-US" sz="1200" dirty="0"/>
                    </a:p>
                  </a:txBody>
                  <a:tcPr/>
                </a:tc>
                <a:tc hMerge="1">
                  <a:txBody>
                    <a:bodyPr/>
                    <a:lstStyle/>
                    <a:p>
                      <a:endParaRPr lang="en-US" sz="1200" dirty="0"/>
                    </a:p>
                  </a:txBody>
                  <a:tcPr/>
                </a:tc>
                <a:tc hMerge="1">
                  <a:txBody>
                    <a:bodyPr/>
                    <a:lstStyle/>
                    <a:p>
                      <a:pPr algn="ctr"/>
                      <a:endParaRPr lang="en-US" sz="1600" dirty="0"/>
                    </a:p>
                  </a:txBody>
                  <a:tcPr anchor="ctr"/>
                </a:tc>
                <a:tc hMerge="1">
                  <a:txBody>
                    <a:bodyPr/>
                    <a:lstStyle/>
                    <a:p>
                      <a:pPr algn="ctr"/>
                      <a:endParaRPr lang="en-US" sz="1600" dirty="0"/>
                    </a:p>
                  </a:txBody>
                  <a:tcPr anchor="ctr"/>
                </a:tc>
                <a:tc hMerge="1">
                  <a:txBody>
                    <a:bodyPr/>
                    <a:lstStyle/>
                    <a:p>
                      <a:pPr algn="ctr"/>
                      <a:endParaRPr lang="en-US" sz="1600" dirty="0"/>
                    </a:p>
                  </a:txBody>
                  <a:tcPr anchor="ctr"/>
                </a:tc>
                <a:tc hMerge="1">
                  <a:txBody>
                    <a:bodyPr/>
                    <a:lstStyle/>
                    <a:p>
                      <a:pPr algn="ctr"/>
                      <a:endParaRPr lang="en-US" sz="1600" dirty="0"/>
                    </a:p>
                  </a:txBody>
                  <a:tcPr anchor="ctr"/>
                </a:tc>
                <a:tc hMerge="1">
                  <a:txBody>
                    <a:bodyPr/>
                    <a:lstStyle/>
                    <a:p>
                      <a:pPr algn="ctr"/>
                      <a:endParaRPr lang="en-US" sz="1600" dirty="0"/>
                    </a:p>
                  </a:txBody>
                  <a:tcPr anchor="ct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600" dirty="0"/>
                    </a:p>
                  </a:txBody>
                  <a:tcPr anchor="ct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600" dirty="0"/>
                    </a:p>
                  </a:txBody>
                  <a:tcPr anchor="ctr"/>
                </a:tc>
                <a:extLst>
                  <a:ext uri="{0D108BD9-81ED-4DB2-BD59-A6C34878D82A}">
                    <a16:rowId xmlns:a16="http://schemas.microsoft.com/office/drawing/2014/main" val="1113090115"/>
                  </a:ext>
                </a:extLst>
              </a:tr>
              <a:tr h="414747">
                <a:tc>
                  <a:txBody>
                    <a:bodyPr/>
                    <a:lstStyle/>
                    <a:p>
                      <a:pPr algn="ctr"/>
                      <a:r>
                        <a:rPr lang="en-US" sz="1200" dirty="0"/>
                        <a:t>n</a:t>
                      </a:r>
                    </a:p>
                  </a:txBody>
                  <a:tcPr anchor="ctr"/>
                </a:tc>
                <a:tc>
                  <a:txBody>
                    <a:bodyPr/>
                    <a:lstStyle/>
                    <a:p>
                      <a:pPr algn="ctr"/>
                      <a:r>
                        <a:rPr lang="en-US" sz="1200" dirty="0"/>
                        <a:t>Composite</a:t>
                      </a:r>
                    </a:p>
                  </a:txBody>
                  <a:tcPr anchor="ctr"/>
                </a:tc>
                <a:tc>
                  <a:txBody>
                    <a:bodyPr/>
                    <a:lstStyle/>
                    <a:p>
                      <a:pPr algn="ctr"/>
                      <a:r>
                        <a:rPr lang="en-US" sz="1200" dirty="0"/>
                        <a:t>Scale 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t>Scale 1</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t>Scale 2</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t>Scale 3</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t>Scale 4</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t>Scale 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t>Scale 6</a:t>
                      </a:r>
                    </a:p>
                  </a:txBody>
                  <a:tcPr anchor="ctr"/>
                </a:tc>
                <a:tc>
                  <a:txBody>
                    <a:bodyPr/>
                    <a:lstStyle/>
                    <a:p>
                      <a:pPr algn="ctr"/>
                      <a:r>
                        <a:rPr lang="en-US" sz="1200" dirty="0"/>
                        <a:t>Composite Effect Size</a:t>
                      </a:r>
                    </a:p>
                  </a:txBody>
                  <a:tcPr marL="9525" marR="9525" marT="9525" marB="0" anchor="ctr"/>
                </a:tc>
                <a:tc>
                  <a:txBody>
                    <a:bodyPr/>
                    <a:lstStyle/>
                    <a:p>
                      <a:pPr algn="ctr"/>
                      <a:r>
                        <a:rPr lang="en-US" sz="1200" dirty="0"/>
                        <a:t>Composite Power</a:t>
                      </a:r>
                    </a:p>
                  </a:txBody>
                  <a:tcPr marL="9525" marR="9525" marT="9525" marB="0" anchor="ctr"/>
                </a:tc>
                <a:extLst>
                  <a:ext uri="{0D108BD9-81ED-4DB2-BD59-A6C34878D82A}">
                    <a16:rowId xmlns:a16="http://schemas.microsoft.com/office/drawing/2014/main" val="1849846222"/>
                  </a:ext>
                </a:extLst>
              </a:tr>
              <a:tr h="0">
                <a:tc>
                  <a:txBody>
                    <a:bodyPr/>
                    <a:lstStyle/>
                    <a:p>
                      <a:pPr algn="ctr"/>
                      <a:r>
                        <a:rPr lang="en-US" sz="1200" dirty="0"/>
                        <a:t>500</a:t>
                      </a:r>
                    </a:p>
                  </a:txBody>
                  <a:tcPr anchor="ctr"/>
                </a:tc>
                <a:tc>
                  <a:txBody>
                    <a:bodyPr/>
                    <a:lstStyle/>
                    <a:p>
                      <a:pPr algn="l"/>
                      <a:r>
                        <a:rPr lang="en-US" sz="1200" dirty="0"/>
                        <a:t>Binary</a:t>
                      </a:r>
                    </a:p>
                  </a:txBody>
                  <a:tcPr anchor="ctr"/>
                </a:tc>
                <a:tc>
                  <a:txBody>
                    <a:bodyPr/>
                    <a:lstStyle/>
                    <a:p>
                      <a:pPr algn="ctr" fontAlgn="b"/>
                      <a:r>
                        <a:rPr lang="en-US" sz="1200" b="0" i="0" u="none" strike="noStrike">
                          <a:solidFill>
                            <a:srgbClr val="000000"/>
                          </a:solidFill>
                          <a:effectLst/>
                          <a:latin typeface="Calibri" panose="020F0502020204030204" pitchFamily="34" charset="0"/>
                        </a:rPr>
                        <a:t>0.3685</a:t>
                      </a:r>
                    </a:p>
                  </a:txBody>
                  <a:tcPr marL="9525" marR="9525" marT="9525" marB="0" anchor="ctr"/>
                </a:tc>
                <a:tc>
                  <a:txBody>
                    <a:bodyPr/>
                    <a:lstStyle/>
                    <a:p>
                      <a:pPr algn="ctr" fontAlgn="b"/>
                      <a:r>
                        <a:rPr lang="en-US" sz="1200" b="0" i="0" u="none" strike="noStrike" dirty="0">
                          <a:solidFill>
                            <a:srgbClr val="000000"/>
                          </a:solidFill>
                          <a:effectLst/>
                          <a:latin typeface="Calibri" panose="020F0502020204030204" pitchFamily="34" charset="0"/>
                        </a:rPr>
                        <a:t>0.6315</a:t>
                      </a:r>
                    </a:p>
                  </a:txBody>
                  <a:tcPr marL="9525" marR="9525" marT="9525" marB="0" anchor="ctr"/>
                </a:tc>
                <a:tc>
                  <a:txBody>
                    <a:bodyPr/>
                    <a:lstStyle/>
                    <a:p>
                      <a:pPr algn="ctr" fontAlgn="b"/>
                      <a:r>
                        <a:rPr lang="en-US" sz="1200" b="0" i="0" u="none" strike="noStrike" dirty="0">
                          <a:solidFill>
                            <a:srgbClr val="000000"/>
                          </a:solidFill>
                          <a:effectLst/>
                          <a:latin typeface="Calibri" panose="020F0502020204030204" pitchFamily="34" charset="0"/>
                        </a:rPr>
                        <a:t>\</a:t>
                      </a:r>
                    </a:p>
                  </a:txBody>
                  <a:tcPr marL="9525" marR="9525" marT="9525" marB="0" anchor="ctr"/>
                </a:tc>
                <a:tc>
                  <a:txBody>
                    <a:bodyPr/>
                    <a:lstStyle/>
                    <a:p>
                      <a:pPr algn="ctr" fontAlgn="b"/>
                      <a:r>
                        <a:rPr lang="en-US" sz="1200" b="0" i="0" u="none" strike="noStrike" dirty="0">
                          <a:solidFill>
                            <a:srgbClr val="000000"/>
                          </a:solidFill>
                          <a:effectLst/>
                          <a:latin typeface="Calibri" panose="020F0502020204030204" pitchFamily="34" charset="0"/>
                        </a:rPr>
                        <a:t>\</a:t>
                      </a:r>
                    </a:p>
                  </a:txBody>
                  <a:tcPr marL="9525" marR="9525" marT="9525" marB="0" anchor="ctr"/>
                </a:tc>
                <a:tc>
                  <a:txBody>
                    <a:bodyPr/>
                    <a:lstStyle/>
                    <a:p>
                      <a:pPr algn="ctr" fontAlgn="b"/>
                      <a:r>
                        <a:rPr lang="en-US" sz="1200" b="0" i="0" u="none" strike="noStrike" dirty="0">
                          <a:solidFill>
                            <a:srgbClr val="000000"/>
                          </a:solidFill>
                          <a:effectLst/>
                          <a:latin typeface="Calibri" panose="020F0502020204030204" pitchFamily="34" charset="0"/>
                        </a:rPr>
                        <a:t>\</a:t>
                      </a:r>
                    </a:p>
                  </a:txBody>
                  <a:tcPr marL="9525" marR="9525" marT="9525" marB="0" anchor="ctr"/>
                </a:tc>
                <a:tc>
                  <a:txBody>
                    <a:bodyPr/>
                    <a:lstStyle/>
                    <a:p>
                      <a:pPr algn="ctr" fontAlgn="b"/>
                      <a:r>
                        <a:rPr lang="en-US" sz="1200" b="0" i="0" u="none" strike="noStrike" dirty="0">
                          <a:solidFill>
                            <a:srgbClr val="000000"/>
                          </a:solidFill>
                          <a:effectLst/>
                          <a:latin typeface="Calibri" panose="020F0502020204030204" pitchFamily="34" charset="0"/>
                        </a:rPr>
                        <a:t>\</a:t>
                      </a:r>
                    </a:p>
                  </a:txBody>
                  <a:tcPr marL="9525" marR="9525" marT="9525" marB="0" anchor="ctr"/>
                </a:tc>
                <a:tc>
                  <a:txBody>
                    <a:bodyPr/>
                    <a:lstStyle/>
                    <a:p>
                      <a:pPr algn="ctr" fontAlgn="b"/>
                      <a:r>
                        <a:rPr lang="en-US" sz="1200" b="0" i="0" u="none" strike="noStrike" dirty="0">
                          <a:solidFill>
                            <a:srgbClr val="000000"/>
                          </a:solidFill>
                          <a:effectLst/>
                          <a:latin typeface="Calibri" panose="020F0502020204030204" pitchFamily="34" charset="0"/>
                        </a:rPr>
                        <a:t>\</a:t>
                      </a:r>
                    </a:p>
                  </a:txBody>
                  <a:tcPr marL="9525" marR="9525" marT="9525" marB="0" anchor="ctr"/>
                </a:tc>
                <a:tc>
                  <a:txBody>
                    <a:bodyPr/>
                    <a:lstStyle/>
                    <a:p>
                      <a:pPr algn="ctr" fontAlgn="b"/>
                      <a:r>
                        <a:rPr lang="en-US" sz="1200" b="0" i="0" u="none" strike="noStrike" dirty="0">
                          <a:solidFill>
                            <a:srgbClr val="000000"/>
                          </a:solidFill>
                          <a:effectLst/>
                          <a:latin typeface="Calibri" panose="020F0502020204030204" pitchFamily="34" charset="0"/>
                        </a:rPr>
                        <a:t>-0.3666</a:t>
                      </a:r>
                    </a:p>
                  </a:txBody>
                  <a:tcPr marL="9525" marR="9525" marT="9525" marB="0" anchor="ctr"/>
                </a:tc>
                <a:tc>
                  <a:txBody>
                    <a:bodyPr/>
                    <a:lstStyle/>
                    <a:p>
                      <a:pPr algn="ctr" fontAlgn="b"/>
                      <a:r>
                        <a:rPr lang="en-US" sz="1200" b="0" i="0" u="none" strike="noStrike">
                          <a:solidFill>
                            <a:srgbClr val="000000"/>
                          </a:solidFill>
                          <a:effectLst/>
                          <a:latin typeface="Calibri" panose="020F0502020204030204" pitchFamily="34" charset="0"/>
                        </a:rPr>
                        <a:t>0.514</a:t>
                      </a:r>
                    </a:p>
                  </a:txBody>
                  <a:tcPr marL="9525" marR="9525" marT="9525" marB="0" anchor="ctr"/>
                </a:tc>
                <a:extLst>
                  <a:ext uri="{0D108BD9-81ED-4DB2-BD59-A6C34878D82A}">
                    <a16:rowId xmlns:a16="http://schemas.microsoft.com/office/drawing/2014/main" val="327617764"/>
                  </a:ext>
                </a:extLst>
              </a:tr>
              <a:tr h="248848">
                <a:tc>
                  <a:txBody>
                    <a:bodyPr/>
                    <a:lstStyle/>
                    <a:p>
                      <a:pPr algn="ctr"/>
                      <a:endParaRPr lang="en-US" sz="12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Ordinal - Sum</a:t>
                      </a:r>
                    </a:p>
                  </a:txBody>
                  <a:tcPr anchor="ctr"/>
                </a:tc>
                <a:tc>
                  <a:txBody>
                    <a:bodyPr/>
                    <a:lstStyle/>
                    <a:p>
                      <a:pPr algn="ctr" fontAlgn="b"/>
                      <a:r>
                        <a:rPr lang="en-US" sz="1200" b="0" i="0" u="none" strike="noStrike" dirty="0">
                          <a:solidFill>
                            <a:srgbClr val="000000"/>
                          </a:solidFill>
                          <a:effectLst/>
                          <a:latin typeface="Calibri" panose="020F0502020204030204" pitchFamily="34" charset="0"/>
                        </a:rPr>
                        <a:t>0.3685</a:t>
                      </a:r>
                    </a:p>
                  </a:txBody>
                  <a:tcPr marL="9525" marR="9525" marT="9525" marB="0" anchor="ctr"/>
                </a:tc>
                <a:tc>
                  <a:txBody>
                    <a:bodyPr/>
                    <a:lstStyle/>
                    <a:p>
                      <a:pPr algn="ctr" fontAlgn="b"/>
                      <a:r>
                        <a:rPr lang="en-US" sz="1200" b="0" i="0" u="none" strike="noStrike" dirty="0">
                          <a:solidFill>
                            <a:srgbClr val="000000"/>
                          </a:solidFill>
                          <a:effectLst/>
                          <a:latin typeface="Calibri" panose="020F0502020204030204" pitchFamily="34" charset="0"/>
                        </a:rPr>
                        <a:t>0.4027</a:t>
                      </a:r>
                    </a:p>
                  </a:txBody>
                  <a:tcPr marL="9525" marR="9525" marT="9525" marB="0" anchor="ctr"/>
                </a:tc>
                <a:tc>
                  <a:txBody>
                    <a:bodyPr/>
                    <a:lstStyle/>
                    <a:p>
                      <a:pPr algn="ctr" fontAlgn="b"/>
                      <a:r>
                        <a:rPr lang="en-US" sz="1200" b="0" i="0" u="none" strike="noStrike">
                          <a:solidFill>
                            <a:srgbClr val="000000"/>
                          </a:solidFill>
                          <a:effectLst/>
                          <a:latin typeface="Calibri" panose="020F0502020204030204" pitchFamily="34" charset="0"/>
                        </a:rPr>
                        <a:t>0.1808</a:t>
                      </a:r>
                    </a:p>
                  </a:txBody>
                  <a:tcPr marL="9525" marR="9525" marT="9525" marB="0" anchor="ctr"/>
                </a:tc>
                <a:tc>
                  <a:txBody>
                    <a:bodyPr/>
                    <a:lstStyle/>
                    <a:p>
                      <a:pPr algn="ctr" fontAlgn="b"/>
                      <a:r>
                        <a:rPr lang="en-US" sz="1200" b="0" i="0" u="none" strike="noStrike">
                          <a:solidFill>
                            <a:srgbClr val="000000"/>
                          </a:solidFill>
                          <a:effectLst/>
                          <a:latin typeface="Calibri" panose="020F0502020204030204" pitchFamily="34" charset="0"/>
                        </a:rPr>
                        <a:t>0.0423</a:t>
                      </a:r>
                    </a:p>
                  </a:txBody>
                  <a:tcPr marL="9525" marR="9525" marT="9525" marB="0" anchor="ctr"/>
                </a:tc>
                <a:tc>
                  <a:txBody>
                    <a:bodyPr/>
                    <a:lstStyle/>
                    <a:p>
                      <a:pPr algn="ctr" fontAlgn="b"/>
                      <a:r>
                        <a:rPr lang="en-US" sz="1200" b="0" i="0" u="none" strike="noStrike">
                          <a:solidFill>
                            <a:srgbClr val="000000"/>
                          </a:solidFill>
                          <a:effectLst/>
                          <a:latin typeface="Calibri" panose="020F0502020204030204" pitchFamily="34" charset="0"/>
                        </a:rPr>
                        <a:t>0.0053</a:t>
                      </a:r>
                    </a:p>
                  </a:txBody>
                  <a:tcPr marL="9525" marR="9525" marT="9525" marB="0" anchor="ctr"/>
                </a:tc>
                <a:tc>
                  <a:txBody>
                    <a:bodyPr/>
                    <a:lstStyle/>
                    <a:p>
                      <a:pPr algn="ctr" fontAlgn="b"/>
                      <a:r>
                        <a:rPr lang="en-US" sz="1200" b="0" i="0" u="none" strike="noStrike">
                          <a:solidFill>
                            <a:srgbClr val="000000"/>
                          </a:solidFill>
                          <a:effectLst/>
                          <a:latin typeface="Calibri" panose="020F0502020204030204" pitchFamily="34" charset="0"/>
                        </a:rPr>
                        <a:t>0.0003</a:t>
                      </a:r>
                    </a:p>
                  </a:txBody>
                  <a:tcPr marL="9525" marR="9525" marT="9525" marB="0" anchor="ctr"/>
                </a:tc>
                <a:tc>
                  <a:txBody>
                    <a:bodyPr/>
                    <a:lstStyle/>
                    <a:p>
                      <a:pPr algn="ctr" fontAlgn="b"/>
                      <a:r>
                        <a:rPr lang="en-US" sz="1200" b="0" i="0" u="none" strike="noStrike">
                          <a:solidFill>
                            <a:srgbClr val="000000"/>
                          </a:solidFill>
                          <a:effectLst/>
                          <a:latin typeface="Calibri" panose="020F0502020204030204" pitchFamily="34" charset="0"/>
                        </a:rPr>
                        <a:t>0.0000</a:t>
                      </a:r>
                    </a:p>
                  </a:txBody>
                  <a:tcPr marL="9525" marR="9525" marT="9525" marB="0" anchor="ctr"/>
                </a:tc>
                <a:tc>
                  <a:txBody>
                    <a:bodyPr/>
                    <a:lstStyle/>
                    <a:p>
                      <a:pPr algn="ctr" fontAlgn="b"/>
                      <a:r>
                        <a:rPr lang="en-US" sz="1200" b="0" i="0" u="none" strike="noStrike" dirty="0">
                          <a:solidFill>
                            <a:srgbClr val="000000"/>
                          </a:solidFill>
                          <a:effectLst/>
                          <a:latin typeface="Calibri" panose="020F0502020204030204" pitchFamily="34" charset="0"/>
                        </a:rPr>
                        <a:t>-0.3930</a:t>
                      </a:r>
                    </a:p>
                  </a:txBody>
                  <a:tcPr marL="9525" marR="9525" marT="9525" marB="0" anchor="ctr"/>
                </a:tc>
                <a:tc>
                  <a:txBody>
                    <a:bodyPr/>
                    <a:lstStyle/>
                    <a:p>
                      <a:pPr algn="ctr" fontAlgn="b"/>
                      <a:r>
                        <a:rPr lang="en-US" sz="1200" b="0" i="0" u="none" strike="noStrike">
                          <a:solidFill>
                            <a:srgbClr val="000000"/>
                          </a:solidFill>
                          <a:effectLst/>
                          <a:latin typeface="Calibri" panose="020F0502020204030204" pitchFamily="34" charset="0"/>
                        </a:rPr>
                        <a:t>0.646</a:t>
                      </a:r>
                    </a:p>
                  </a:txBody>
                  <a:tcPr marL="9525" marR="9525" marT="9525" marB="0" anchor="ctr"/>
                </a:tc>
                <a:extLst>
                  <a:ext uri="{0D108BD9-81ED-4DB2-BD59-A6C34878D82A}">
                    <a16:rowId xmlns:a16="http://schemas.microsoft.com/office/drawing/2014/main" val="2954125325"/>
                  </a:ext>
                </a:extLst>
              </a:tr>
              <a:tr h="248848">
                <a:tc>
                  <a:txBody>
                    <a:bodyPr/>
                    <a:lstStyle/>
                    <a:p>
                      <a:pPr algn="ctr"/>
                      <a:endParaRPr lang="en-US" sz="1200" dirty="0"/>
                    </a:p>
                  </a:txBody>
                  <a:tcPr anchor="ctr"/>
                </a:tc>
                <a:tc>
                  <a:txBody>
                    <a:bodyPr/>
                    <a:lstStyle/>
                    <a:p>
                      <a:pPr algn="l"/>
                      <a:r>
                        <a:rPr lang="en-US" sz="1200" dirty="0"/>
                        <a:t>Ordinal -</a:t>
                      </a:r>
                      <a:r>
                        <a:rPr lang="zh-CN" altLang="en-US" sz="1200" dirty="0"/>
                        <a:t> </a:t>
                      </a:r>
                      <a:r>
                        <a:rPr lang="en-US" altLang="zh-CN" sz="1200" dirty="0"/>
                        <a:t>Order1</a:t>
                      </a:r>
                      <a:endParaRPr lang="en-US" sz="1200" dirty="0"/>
                    </a:p>
                  </a:txBody>
                  <a:tcPr anchor="ctr"/>
                </a:tc>
                <a:tc>
                  <a:txBody>
                    <a:bodyPr/>
                    <a:lstStyle/>
                    <a:p>
                      <a:pPr algn="ctr" fontAlgn="b"/>
                      <a:r>
                        <a:rPr lang="en-US" sz="1200" b="0" i="0" u="none" strike="noStrike" dirty="0">
                          <a:solidFill>
                            <a:srgbClr val="000000"/>
                          </a:solidFill>
                          <a:effectLst/>
                          <a:latin typeface="Calibri" panose="020F0502020204030204" pitchFamily="34" charset="0"/>
                        </a:rPr>
                        <a:t>0.3685</a:t>
                      </a:r>
                    </a:p>
                  </a:txBody>
                  <a:tcPr marL="9525" marR="9525" marT="9525" marB="0" anchor="ctr"/>
                </a:tc>
                <a:tc>
                  <a:txBody>
                    <a:bodyPr/>
                    <a:lstStyle/>
                    <a:p>
                      <a:pPr algn="ctr" fontAlgn="b"/>
                      <a:r>
                        <a:rPr lang="en-US" sz="1200" b="0" i="0" u="none" strike="noStrike">
                          <a:solidFill>
                            <a:srgbClr val="000000"/>
                          </a:solidFill>
                          <a:effectLst/>
                          <a:latin typeface="Calibri" panose="020F0502020204030204" pitchFamily="34" charset="0"/>
                        </a:rPr>
                        <a:t>0.0953</a:t>
                      </a:r>
                    </a:p>
                  </a:txBody>
                  <a:tcPr marL="9525" marR="9525" marT="9525" marB="0" anchor="ctr"/>
                </a:tc>
                <a:tc>
                  <a:txBody>
                    <a:bodyPr/>
                    <a:lstStyle/>
                    <a:p>
                      <a:pPr algn="ctr" fontAlgn="b"/>
                      <a:r>
                        <a:rPr lang="en-US" sz="1200" b="0" i="0" u="none" strike="noStrike" dirty="0">
                          <a:solidFill>
                            <a:srgbClr val="000000"/>
                          </a:solidFill>
                          <a:effectLst/>
                          <a:latin typeface="Calibri" panose="020F0502020204030204" pitchFamily="34" charset="0"/>
                        </a:rPr>
                        <a:t>0.0568</a:t>
                      </a:r>
                    </a:p>
                  </a:txBody>
                  <a:tcPr marL="9525" marR="9525" marT="9525" marB="0" anchor="ctr"/>
                </a:tc>
                <a:tc>
                  <a:txBody>
                    <a:bodyPr/>
                    <a:lstStyle/>
                    <a:p>
                      <a:pPr algn="ctr" fontAlgn="b"/>
                      <a:r>
                        <a:rPr lang="en-US" sz="1200" b="0" i="0" u="none" strike="noStrike" dirty="0">
                          <a:solidFill>
                            <a:srgbClr val="000000"/>
                          </a:solidFill>
                          <a:effectLst/>
                          <a:latin typeface="Calibri" panose="020F0502020204030204" pitchFamily="34" charset="0"/>
                        </a:rPr>
                        <a:t>0.1292</a:t>
                      </a:r>
                    </a:p>
                  </a:txBody>
                  <a:tcPr marL="9525" marR="9525" marT="9525" marB="0" anchor="ctr"/>
                </a:tc>
                <a:tc>
                  <a:txBody>
                    <a:bodyPr/>
                    <a:lstStyle/>
                    <a:p>
                      <a:pPr algn="ctr" fontAlgn="b"/>
                      <a:r>
                        <a:rPr lang="en-US" sz="1200" b="0" i="0" u="none" strike="noStrike">
                          <a:solidFill>
                            <a:srgbClr val="000000"/>
                          </a:solidFill>
                          <a:effectLst/>
                          <a:latin typeface="Calibri" panose="020F0502020204030204" pitchFamily="34" charset="0"/>
                        </a:rPr>
                        <a:t>0.0696</a:t>
                      </a:r>
                    </a:p>
                  </a:txBody>
                  <a:tcPr marL="9525" marR="9525" marT="9525" marB="0" anchor="ctr"/>
                </a:tc>
                <a:tc>
                  <a:txBody>
                    <a:bodyPr/>
                    <a:lstStyle/>
                    <a:p>
                      <a:pPr algn="ctr" fontAlgn="b"/>
                      <a:r>
                        <a:rPr lang="en-US" sz="1200" b="0" i="0" u="none" strike="noStrike">
                          <a:solidFill>
                            <a:srgbClr val="000000"/>
                          </a:solidFill>
                          <a:effectLst/>
                          <a:latin typeface="Calibri" panose="020F0502020204030204" pitchFamily="34" charset="0"/>
                        </a:rPr>
                        <a:t>0.1836</a:t>
                      </a:r>
                    </a:p>
                  </a:txBody>
                  <a:tcPr marL="9525" marR="9525" marT="9525" marB="0" anchor="ctr"/>
                </a:tc>
                <a:tc>
                  <a:txBody>
                    <a:bodyPr/>
                    <a:lstStyle/>
                    <a:p>
                      <a:pPr algn="ctr" fontAlgn="b"/>
                      <a:r>
                        <a:rPr lang="en-US" sz="1200" b="0" i="0" u="none" strike="noStrike">
                          <a:solidFill>
                            <a:srgbClr val="000000"/>
                          </a:solidFill>
                          <a:effectLst/>
                          <a:latin typeface="Calibri" panose="020F0502020204030204" pitchFamily="34" charset="0"/>
                        </a:rPr>
                        <a:t>0.0970</a:t>
                      </a:r>
                    </a:p>
                  </a:txBody>
                  <a:tcPr marL="9525" marR="9525" marT="9525" marB="0" anchor="ctr"/>
                </a:tc>
                <a:tc>
                  <a:txBody>
                    <a:bodyPr/>
                    <a:lstStyle/>
                    <a:p>
                      <a:pPr algn="ctr" fontAlgn="b"/>
                      <a:r>
                        <a:rPr lang="en-US" sz="1200" b="0" i="0" u="none" strike="noStrike" dirty="0">
                          <a:solidFill>
                            <a:srgbClr val="000000"/>
                          </a:solidFill>
                          <a:effectLst/>
                          <a:latin typeface="Calibri" panose="020F0502020204030204" pitchFamily="34" charset="0"/>
                        </a:rPr>
                        <a:t>-0.1793</a:t>
                      </a:r>
                    </a:p>
                  </a:txBody>
                  <a:tcPr marL="9525" marR="9525" marT="9525" marB="0" anchor="ctr"/>
                </a:tc>
                <a:tc>
                  <a:txBody>
                    <a:bodyPr/>
                    <a:lstStyle/>
                    <a:p>
                      <a:pPr algn="ctr" fontAlgn="b"/>
                      <a:r>
                        <a:rPr lang="en-US" sz="1200" b="0" i="0" u="none" strike="noStrike">
                          <a:solidFill>
                            <a:srgbClr val="000000"/>
                          </a:solidFill>
                          <a:effectLst/>
                          <a:latin typeface="Calibri" panose="020F0502020204030204" pitchFamily="34" charset="0"/>
                        </a:rPr>
                        <a:t>0.201</a:t>
                      </a:r>
                    </a:p>
                  </a:txBody>
                  <a:tcPr marL="9525" marR="9525" marT="9525" marB="0" anchor="ctr"/>
                </a:tc>
                <a:extLst>
                  <a:ext uri="{0D108BD9-81ED-4DB2-BD59-A6C34878D82A}">
                    <a16:rowId xmlns:a16="http://schemas.microsoft.com/office/drawing/2014/main" val="4288931035"/>
                  </a:ext>
                </a:extLst>
              </a:tr>
              <a:tr h="248848">
                <a:tc>
                  <a:txBody>
                    <a:bodyPr/>
                    <a:lstStyle/>
                    <a:p>
                      <a:pPr algn="ctr"/>
                      <a:endParaRPr lang="en-US" sz="1200" dirty="0"/>
                    </a:p>
                  </a:txBody>
                  <a:tcPr anchor="ctr"/>
                </a:tc>
                <a:tc>
                  <a:txBody>
                    <a:bodyPr/>
                    <a:lstStyle/>
                    <a:p>
                      <a:pPr algn="l"/>
                      <a:r>
                        <a:rPr lang="en-US" sz="1200" dirty="0"/>
                        <a:t>Ordinal -</a:t>
                      </a:r>
                      <a:r>
                        <a:rPr lang="zh-CN" altLang="en-US" sz="1200" dirty="0"/>
                        <a:t> </a:t>
                      </a:r>
                      <a:r>
                        <a:rPr lang="en-US" altLang="zh-CN" sz="1200" dirty="0"/>
                        <a:t>Order2</a:t>
                      </a:r>
                      <a:endParaRPr lang="en-US" sz="1200" dirty="0"/>
                    </a:p>
                  </a:txBody>
                  <a:tcPr anchor="ctr"/>
                </a:tc>
                <a:tc>
                  <a:txBody>
                    <a:bodyPr/>
                    <a:lstStyle/>
                    <a:p>
                      <a:pPr algn="ctr" fontAlgn="b"/>
                      <a:r>
                        <a:rPr lang="en-US" sz="1200" b="0" i="0" u="none" strike="noStrike">
                          <a:solidFill>
                            <a:srgbClr val="000000"/>
                          </a:solidFill>
                          <a:effectLst/>
                          <a:latin typeface="Calibri" panose="020F0502020204030204" pitchFamily="34" charset="0"/>
                        </a:rPr>
                        <a:t>0.3685</a:t>
                      </a:r>
                    </a:p>
                  </a:txBody>
                  <a:tcPr marL="9525" marR="9525" marT="9525" marB="0" anchor="ctr"/>
                </a:tc>
                <a:tc>
                  <a:txBody>
                    <a:bodyPr/>
                    <a:lstStyle/>
                    <a:p>
                      <a:pPr algn="ctr" fontAlgn="b"/>
                      <a:r>
                        <a:rPr lang="en-US" sz="1200" b="0" i="0" u="none" strike="noStrike">
                          <a:solidFill>
                            <a:srgbClr val="000000"/>
                          </a:solidFill>
                          <a:effectLst/>
                          <a:latin typeface="Calibri" panose="020F0502020204030204" pitchFamily="34" charset="0"/>
                        </a:rPr>
                        <a:t>0.0398</a:t>
                      </a:r>
                    </a:p>
                  </a:txBody>
                  <a:tcPr marL="9525" marR="9525" marT="9525" marB="0" anchor="ctr"/>
                </a:tc>
                <a:tc>
                  <a:txBody>
                    <a:bodyPr/>
                    <a:lstStyle/>
                    <a:p>
                      <a:pPr algn="ctr" fontAlgn="b"/>
                      <a:r>
                        <a:rPr lang="en-US" sz="1200" b="0" i="0" u="none" strike="noStrike" dirty="0">
                          <a:solidFill>
                            <a:srgbClr val="000000"/>
                          </a:solidFill>
                          <a:effectLst/>
                          <a:latin typeface="Calibri" panose="020F0502020204030204" pitchFamily="34" charset="0"/>
                        </a:rPr>
                        <a:t>0.1047</a:t>
                      </a:r>
                    </a:p>
                  </a:txBody>
                  <a:tcPr marL="9525" marR="9525" marT="9525" marB="0" anchor="ctr"/>
                </a:tc>
                <a:tc>
                  <a:txBody>
                    <a:bodyPr/>
                    <a:lstStyle/>
                    <a:p>
                      <a:pPr algn="ctr" fontAlgn="b"/>
                      <a:r>
                        <a:rPr lang="en-US" sz="1200" b="0" i="0" u="none" strike="noStrike">
                          <a:solidFill>
                            <a:srgbClr val="000000"/>
                          </a:solidFill>
                          <a:effectLst/>
                          <a:latin typeface="Calibri" panose="020F0502020204030204" pitchFamily="34" charset="0"/>
                        </a:rPr>
                        <a:t>0.0546</a:t>
                      </a:r>
                    </a:p>
                  </a:txBody>
                  <a:tcPr marL="9525" marR="9525" marT="9525" marB="0" anchor="ctr"/>
                </a:tc>
                <a:tc>
                  <a:txBody>
                    <a:bodyPr/>
                    <a:lstStyle/>
                    <a:p>
                      <a:pPr algn="ctr" fontAlgn="b"/>
                      <a:r>
                        <a:rPr lang="en-US" sz="1200" b="0" i="0" u="none" strike="noStrike">
                          <a:solidFill>
                            <a:srgbClr val="000000"/>
                          </a:solidFill>
                          <a:effectLst/>
                          <a:latin typeface="Calibri" panose="020F0502020204030204" pitchFamily="34" charset="0"/>
                        </a:rPr>
                        <a:t>0.1373</a:t>
                      </a:r>
                    </a:p>
                  </a:txBody>
                  <a:tcPr marL="9525" marR="9525" marT="9525" marB="0" anchor="ctr"/>
                </a:tc>
                <a:tc>
                  <a:txBody>
                    <a:bodyPr/>
                    <a:lstStyle/>
                    <a:p>
                      <a:pPr algn="ctr" fontAlgn="b"/>
                      <a:r>
                        <a:rPr lang="en-US" sz="1200" b="0" i="0" u="none" strike="noStrike">
                          <a:solidFill>
                            <a:srgbClr val="000000"/>
                          </a:solidFill>
                          <a:effectLst/>
                          <a:latin typeface="Calibri" panose="020F0502020204030204" pitchFamily="34" charset="0"/>
                        </a:rPr>
                        <a:t>0.0855</a:t>
                      </a:r>
                    </a:p>
                  </a:txBody>
                  <a:tcPr marL="9525" marR="9525" marT="9525" marB="0" anchor="ctr"/>
                </a:tc>
                <a:tc>
                  <a:txBody>
                    <a:bodyPr/>
                    <a:lstStyle/>
                    <a:p>
                      <a:pPr algn="ctr" fontAlgn="b"/>
                      <a:r>
                        <a:rPr lang="en-US" sz="1200" b="0" i="0" u="none" strike="noStrike">
                          <a:solidFill>
                            <a:srgbClr val="000000"/>
                          </a:solidFill>
                          <a:effectLst/>
                          <a:latin typeface="Calibri" panose="020F0502020204030204" pitchFamily="34" charset="0"/>
                        </a:rPr>
                        <a:t>0.2095</a:t>
                      </a:r>
                    </a:p>
                  </a:txBody>
                  <a:tcPr marL="9525" marR="9525" marT="9525" marB="0" anchor="ctr"/>
                </a:tc>
                <a:tc>
                  <a:txBody>
                    <a:bodyPr/>
                    <a:lstStyle/>
                    <a:p>
                      <a:pPr algn="ctr" fontAlgn="b"/>
                      <a:r>
                        <a:rPr lang="en-US" sz="1200" b="0" i="0" u="none" strike="noStrike" dirty="0">
                          <a:solidFill>
                            <a:srgbClr val="000000"/>
                          </a:solidFill>
                          <a:effectLst/>
                          <a:latin typeface="Calibri" panose="020F0502020204030204" pitchFamily="34" charset="0"/>
                        </a:rPr>
                        <a:t>-0.4557</a:t>
                      </a:r>
                    </a:p>
                  </a:txBody>
                  <a:tcPr marL="9525" marR="9525" marT="9525" marB="0" anchor="ctr"/>
                </a:tc>
                <a:tc>
                  <a:txBody>
                    <a:bodyPr/>
                    <a:lstStyle/>
                    <a:p>
                      <a:pPr algn="ctr" fontAlgn="b"/>
                      <a:r>
                        <a:rPr lang="en-US" sz="1200" b="0" i="0" u="none" strike="noStrike">
                          <a:solidFill>
                            <a:srgbClr val="000000"/>
                          </a:solidFill>
                          <a:effectLst/>
                          <a:latin typeface="Calibri" panose="020F0502020204030204" pitchFamily="34" charset="0"/>
                        </a:rPr>
                        <a:t>0.806</a:t>
                      </a:r>
                    </a:p>
                  </a:txBody>
                  <a:tcPr marL="9525" marR="9525" marT="9525" marB="0" anchor="ctr"/>
                </a:tc>
                <a:extLst>
                  <a:ext uri="{0D108BD9-81ED-4DB2-BD59-A6C34878D82A}">
                    <a16:rowId xmlns:a16="http://schemas.microsoft.com/office/drawing/2014/main" val="916164525"/>
                  </a:ext>
                </a:extLst>
              </a:tr>
              <a:tr h="248848">
                <a:tc>
                  <a:txBody>
                    <a:bodyPr/>
                    <a:lstStyle/>
                    <a:p>
                      <a:pPr algn="ctr"/>
                      <a:r>
                        <a:rPr lang="en-US" sz="1200" dirty="0"/>
                        <a:t>1000</a:t>
                      </a:r>
                    </a:p>
                  </a:txBody>
                  <a:tcPr anchor="ctr"/>
                </a:tc>
                <a:tc>
                  <a:txBody>
                    <a:bodyPr/>
                    <a:lstStyle/>
                    <a:p>
                      <a:pPr algn="l"/>
                      <a:r>
                        <a:rPr lang="en-US" sz="1200" dirty="0"/>
                        <a:t>Binary</a:t>
                      </a:r>
                    </a:p>
                  </a:txBody>
                  <a:tcPr anchor="ctr"/>
                </a:tc>
                <a:tc>
                  <a:txBody>
                    <a:bodyPr/>
                    <a:lstStyle/>
                    <a:p>
                      <a:pPr algn="ctr" fontAlgn="b"/>
                      <a:r>
                        <a:rPr lang="en-US" sz="1200" b="0" i="0" u="none" strike="noStrike">
                          <a:solidFill>
                            <a:srgbClr val="000000"/>
                          </a:solidFill>
                          <a:effectLst/>
                          <a:latin typeface="Calibri" panose="020F0502020204030204" pitchFamily="34" charset="0"/>
                        </a:rPr>
                        <a:t>0.3677</a:t>
                      </a:r>
                    </a:p>
                  </a:txBody>
                  <a:tcPr marL="9525" marR="9525" marT="9525" marB="0" anchor="ctr"/>
                </a:tc>
                <a:tc>
                  <a:txBody>
                    <a:bodyPr/>
                    <a:lstStyle/>
                    <a:p>
                      <a:pPr algn="ctr" fontAlgn="b"/>
                      <a:r>
                        <a:rPr lang="en-US" sz="1200" b="0" i="0" u="none" strike="noStrike" dirty="0">
                          <a:solidFill>
                            <a:srgbClr val="000000"/>
                          </a:solidFill>
                          <a:effectLst/>
                          <a:latin typeface="Calibri" panose="020F0502020204030204" pitchFamily="34" charset="0"/>
                        </a:rPr>
                        <a:t>0.6323</a:t>
                      </a:r>
                    </a:p>
                  </a:txBody>
                  <a:tcPr marL="9525" marR="9525" marT="9525" marB="0" anchor="ctr"/>
                </a:tc>
                <a:tc>
                  <a:txBody>
                    <a:bodyPr/>
                    <a:lstStyle/>
                    <a:p>
                      <a:pPr algn="ctr" fontAlgn="b"/>
                      <a:r>
                        <a:rPr lang="en-US" sz="1200" b="0" i="0" u="none" strike="noStrike" dirty="0">
                          <a:solidFill>
                            <a:srgbClr val="000000"/>
                          </a:solidFill>
                          <a:effectLst/>
                          <a:latin typeface="Calibri" panose="020F0502020204030204" pitchFamily="34" charset="0"/>
                        </a:rPr>
                        <a:t>\</a:t>
                      </a:r>
                    </a:p>
                  </a:txBody>
                  <a:tcPr marL="9525" marR="9525" marT="9525" marB="0" anchor="ctr"/>
                </a:tc>
                <a:tc>
                  <a:txBody>
                    <a:bodyPr/>
                    <a:lstStyle/>
                    <a:p>
                      <a:pPr algn="ctr" fontAlgn="b"/>
                      <a:r>
                        <a:rPr lang="en-US" sz="1200" b="0" i="0" u="none" strike="noStrike" dirty="0">
                          <a:solidFill>
                            <a:srgbClr val="000000"/>
                          </a:solidFill>
                          <a:effectLst/>
                          <a:latin typeface="Calibri" panose="020F0502020204030204" pitchFamily="34" charset="0"/>
                        </a:rPr>
                        <a:t>\</a:t>
                      </a:r>
                    </a:p>
                  </a:txBody>
                  <a:tcPr marL="9525" marR="9525" marT="9525" marB="0" anchor="ctr"/>
                </a:tc>
                <a:tc>
                  <a:txBody>
                    <a:bodyPr/>
                    <a:lstStyle/>
                    <a:p>
                      <a:pPr algn="ctr" fontAlgn="b"/>
                      <a:r>
                        <a:rPr lang="en-US" sz="1200" b="0" i="0" u="none" strike="noStrike" dirty="0">
                          <a:solidFill>
                            <a:srgbClr val="000000"/>
                          </a:solidFill>
                          <a:effectLst/>
                          <a:latin typeface="Calibri" panose="020F0502020204030204" pitchFamily="34" charset="0"/>
                        </a:rPr>
                        <a:t>\</a:t>
                      </a:r>
                    </a:p>
                  </a:txBody>
                  <a:tcPr marL="9525" marR="9525" marT="9525" marB="0" anchor="ctr"/>
                </a:tc>
                <a:tc>
                  <a:txBody>
                    <a:bodyPr/>
                    <a:lstStyle/>
                    <a:p>
                      <a:pPr algn="ctr" fontAlgn="b"/>
                      <a:r>
                        <a:rPr lang="en-US" sz="1200" b="0" i="0" u="none" strike="noStrike" dirty="0">
                          <a:solidFill>
                            <a:srgbClr val="000000"/>
                          </a:solidFill>
                          <a:effectLst/>
                          <a:latin typeface="Calibri" panose="020F0502020204030204" pitchFamily="34" charset="0"/>
                        </a:rPr>
                        <a:t>\</a:t>
                      </a:r>
                    </a:p>
                  </a:txBody>
                  <a:tcPr marL="9525" marR="9525" marT="9525" marB="0" anchor="ctr"/>
                </a:tc>
                <a:tc>
                  <a:txBody>
                    <a:bodyPr/>
                    <a:lstStyle/>
                    <a:p>
                      <a:pPr algn="ctr" fontAlgn="b"/>
                      <a:r>
                        <a:rPr lang="en-US" sz="1200" b="0" i="0" u="none" strike="noStrike" dirty="0">
                          <a:solidFill>
                            <a:srgbClr val="000000"/>
                          </a:solidFill>
                          <a:effectLst/>
                          <a:latin typeface="Calibri" panose="020F0502020204030204" pitchFamily="34" charset="0"/>
                        </a:rPr>
                        <a:t>\</a:t>
                      </a:r>
                    </a:p>
                  </a:txBody>
                  <a:tcPr marL="9525" marR="9525" marT="9525" marB="0" anchor="ctr"/>
                </a:tc>
                <a:tc>
                  <a:txBody>
                    <a:bodyPr/>
                    <a:lstStyle/>
                    <a:p>
                      <a:pPr algn="ctr" fontAlgn="b"/>
                      <a:r>
                        <a:rPr lang="en-US" sz="1200" b="0" i="0" u="none" strike="noStrike">
                          <a:solidFill>
                            <a:srgbClr val="000000"/>
                          </a:solidFill>
                          <a:effectLst/>
                          <a:latin typeface="Calibri" panose="020F0502020204030204" pitchFamily="34" charset="0"/>
                        </a:rPr>
                        <a:t>-0.3591</a:t>
                      </a:r>
                    </a:p>
                  </a:txBody>
                  <a:tcPr marL="9525" marR="9525" marT="9525" marB="0" anchor="ctr"/>
                </a:tc>
                <a:tc>
                  <a:txBody>
                    <a:bodyPr/>
                    <a:lstStyle/>
                    <a:p>
                      <a:pPr algn="ctr" fontAlgn="b"/>
                      <a:r>
                        <a:rPr lang="en-US" sz="1200" b="0" i="0" u="none" strike="noStrike">
                          <a:solidFill>
                            <a:srgbClr val="000000"/>
                          </a:solidFill>
                          <a:effectLst/>
                          <a:latin typeface="Calibri" panose="020F0502020204030204" pitchFamily="34" charset="0"/>
                        </a:rPr>
                        <a:t>0.774</a:t>
                      </a:r>
                    </a:p>
                  </a:txBody>
                  <a:tcPr marL="9525" marR="9525" marT="9525" marB="0" anchor="ctr"/>
                </a:tc>
                <a:extLst>
                  <a:ext uri="{0D108BD9-81ED-4DB2-BD59-A6C34878D82A}">
                    <a16:rowId xmlns:a16="http://schemas.microsoft.com/office/drawing/2014/main" val="1532702949"/>
                  </a:ext>
                </a:extLst>
              </a:tr>
              <a:tr h="248848">
                <a:tc>
                  <a:txBody>
                    <a:bodyPr/>
                    <a:lstStyle/>
                    <a:p>
                      <a:pPr algn="ctr"/>
                      <a:endParaRPr lang="en-US" sz="12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Ordinal - Sum</a:t>
                      </a:r>
                    </a:p>
                  </a:txBody>
                  <a:tcPr anchor="ctr"/>
                </a:tc>
                <a:tc>
                  <a:txBody>
                    <a:bodyPr/>
                    <a:lstStyle/>
                    <a:p>
                      <a:pPr algn="ctr" fontAlgn="b"/>
                      <a:r>
                        <a:rPr lang="en-US" sz="1200" b="0" i="0" u="none" strike="noStrike" dirty="0">
                          <a:solidFill>
                            <a:srgbClr val="000000"/>
                          </a:solidFill>
                          <a:effectLst/>
                          <a:latin typeface="Calibri" panose="020F0502020204030204" pitchFamily="34" charset="0"/>
                        </a:rPr>
                        <a:t>0.3677</a:t>
                      </a:r>
                    </a:p>
                  </a:txBody>
                  <a:tcPr marL="9525" marR="9525" marT="9525" marB="0" anchor="ctr"/>
                </a:tc>
                <a:tc>
                  <a:txBody>
                    <a:bodyPr/>
                    <a:lstStyle/>
                    <a:p>
                      <a:pPr algn="ctr" fontAlgn="b"/>
                      <a:r>
                        <a:rPr lang="en-US" sz="1200" b="0" i="0" u="none" strike="noStrike">
                          <a:solidFill>
                            <a:srgbClr val="000000"/>
                          </a:solidFill>
                          <a:effectLst/>
                          <a:latin typeface="Calibri" panose="020F0502020204030204" pitchFamily="34" charset="0"/>
                        </a:rPr>
                        <a:t>0.4041</a:t>
                      </a:r>
                    </a:p>
                  </a:txBody>
                  <a:tcPr marL="9525" marR="9525" marT="9525" marB="0" anchor="ctr"/>
                </a:tc>
                <a:tc>
                  <a:txBody>
                    <a:bodyPr/>
                    <a:lstStyle/>
                    <a:p>
                      <a:pPr algn="ctr" fontAlgn="b"/>
                      <a:r>
                        <a:rPr lang="en-US" sz="1200" b="0" i="0" u="none" strike="noStrike">
                          <a:solidFill>
                            <a:srgbClr val="000000"/>
                          </a:solidFill>
                          <a:effectLst/>
                          <a:latin typeface="Calibri" panose="020F0502020204030204" pitchFamily="34" charset="0"/>
                        </a:rPr>
                        <a:t>0.1803</a:t>
                      </a:r>
                    </a:p>
                  </a:txBody>
                  <a:tcPr marL="9525" marR="9525" marT="9525" marB="0" anchor="ctr"/>
                </a:tc>
                <a:tc>
                  <a:txBody>
                    <a:bodyPr/>
                    <a:lstStyle/>
                    <a:p>
                      <a:pPr algn="ctr" fontAlgn="b"/>
                      <a:r>
                        <a:rPr lang="en-US" sz="1200" b="0" i="0" u="none" strike="noStrike" dirty="0">
                          <a:solidFill>
                            <a:srgbClr val="000000"/>
                          </a:solidFill>
                          <a:effectLst/>
                          <a:latin typeface="Calibri" panose="020F0502020204030204" pitchFamily="34" charset="0"/>
                        </a:rPr>
                        <a:t>0.0422</a:t>
                      </a:r>
                    </a:p>
                  </a:txBody>
                  <a:tcPr marL="9525" marR="9525" marT="9525" marB="0" anchor="ctr"/>
                </a:tc>
                <a:tc>
                  <a:txBody>
                    <a:bodyPr/>
                    <a:lstStyle/>
                    <a:p>
                      <a:pPr algn="ctr" fontAlgn="b"/>
                      <a:r>
                        <a:rPr lang="en-US" sz="1200" b="0" i="0" u="none" strike="noStrike">
                          <a:solidFill>
                            <a:srgbClr val="000000"/>
                          </a:solidFill>
                          <a:effectLst/>
                          <a:latin typeface="Calibri" panose="020F0502020204030204" pitchFamily="34" charset="0"/>
                        </a:rPr>
                        <a:t>0.0053</a:t>
                      </a:r>
                    </a:p>
                  </a:txBody>
                  <a:tcPr marL="9525" marR="9525" marT="9525" marB="0" anchor="ctr"/>
                </a:tc>
                <a:tc>
                  <a:txBody>
                    <a:bodyPr/>
                    <a:lstStyle/>
                    <a:p>
                      <a:pPr algn="ctr" fontAlgn="b"/>
                      <a:r>
                        <a:rPr lang="en-US" sz="1200" b="0" i="0" u="none" strike="noStrike">
                          <a:solidFill>
                            <a:srgbClr val="000000"/>
                          </a:solidFill>
                          <a:effectLst/>
                          <a:latin typeface="Calibri" panose="020F0502020204030204" pitchFamily="34" charset="0"/>
                        </a:rPr>
                        <a:t>0.0003</a:t>
                      </a:r>
                    </a:p>
                  </a:txBody>
                  <a:tcPr marL="9525" marR="9525" marT="9525" marB="0" anchor="ctr"/>
                </a:tc>
                <a:tc>
                  <a:txBody>
                    <a:bodyPr/>
                    <a:lstStyle/>
                    <a:p>
                      <a:pPr algn="ctr" fontAlgn="b"/>
                      <a:r>
                        <a:rPr lang="en-US" sz="1200" b="0" i="0" u="none" strike="noStrike">
                          <a:solidFill>
                            <a:srgbClr val="000000"/>
                          </a:solidFill>
                          <a:effectLst/>
                          <a:latin typeface="Calibri" panose="020F0502020204030204" pitchFamily="34" charset="0"/>
                        </a:rPr>
                        <a:t>0.0000</a:t>
                      </a:r>
                    </a:p>
                  </a:txBody>
                  <a:tcPr marL="9525" marR="9525" marT="9525" marB="0" anchor="ctr"/>
                </a:tc>
                <a:tc>
                  <a:txBody>
                    <a:bodyPr/>
                    <a:lstStyle/>
                    <a:p>
                      <a:pPr algn="ctr" fontAlgn="b"/>
                      <a:r>
                        <a:rPr lang="en-US" sz="1200" b="0" i="0" u="none" strike="noStrike" dirty="0">
                          <a:solidFill>
                            <a:srgbClr val="000000"/>
                          </a:solidFill>
                          <a:effectLst/>
                          <a:latin typeface="Calibri" panose="020F0502020204030204" pitchFamily="34" charset="0"/>
                        </a:rPr>
                        <a:t>-0.3899</a:t>
                      </a:r>
                    </a:p>
                  </a:txBody>
                  <a:tcPr marL="9525" marR="9525" marT="9525" marB="0" anchor="ctr"/>
                </a:tc>
                <a:tc>
                  <a:txBody>
                    <a:bodyPr/>
                    <a:lstStyle/>
                    <a:p>
                      <a:pPr algn="ctr" fontAlgn="b"/>
                      <a:r>
                        <a:rPr lang="en-US" sz="1200" b="0" i="0" u="none" strike="noStrike">
                          <a:solidFill>
                            <a:srgbClr val="000000"/>
                          </a:solidFill>
                          <a:effectLst/>
                          <a:latin typeface="Calibri" panose="020F0502020204030204" pitchFamily="34" charset="0"/>
                        </a:rPr>
                        <a:t>0.915</a:t>
                      </a:r>
                    </a:p>
                  </a:txBody>
                  <a:tcPr marL="9525" marR="9525" marT="9525" marB="0" anchor="ctr"/>
                </a:tc>
                <a:extLst>
                  <a:ext uri="{0D108BD9-81ED-4DB2-BD59-A6C34878D82A}">
                    <a16:rowId xmlns:a16="http://schemas.microsoft.com/office/drawing/2014/main" val="4220308687"/>
                  </a:ext>
                </a:extLst>
              </a:tr>
              <a:tr h="248848">
                <a:tc>
                  <a:txBody>
                    <a:bodyPr/>
                    <a:lstStyle/>
                    <a:p>
                      <a:pPr algn="ctr"/>
                      <a:endParaRPr lang="en-US" sz="1200" dirty="0"/>
                    </a:p>
                  </a:txBody>
                  <a:tcPr anchor="ctr"/>
                </a:tc>
                <a:tc>
                  <a:txBody>
                    <a:bodyPr/>
                    <a:lstStyle/>
                    <a:p>
                      <a:pPr algn="l"/>
                      <a:r>
                        <a:rPr lang="en-US" sz="1200" dirty="0"/>
                        <a:t>Ordinal -</a:t>
                      </a:r>
                      <a:r>
                        <a:rPr lang="zh-CN" altLang="en-US" sz="1200" dirty="0"/>
                        <a:t> </a:t>
                      </a:r>
                      <a:r>
                        <a:rPr lang="en-US" altLang="zh-CN" sz="1200" dirty="0"/>
                        <a:t>Order1</a:t>
                      </a:r>
                      <a:endParaRPr lang="en-US" sz="1200" dirty="0"/>
                    </a:p>
                  </a:txBody>
                  <a:tcPr anchor="ctr"/>
                </a:tc>
                <a:tc>
                  <a:txBody>
                    <a:bodyPr/>
                    <a:lstStyle/>
                    <a:p>
                      <a:pPr algn="ctr" fontAlgn="b"/>
                      <a:r>
                        <a:rPr lang="en-US" sz="1200" b="0" i="0" u="none" strike="noStrike">
                          <a:solidFill>
                            <a:srgbClr val="000000"/>
                          </a:solidFill>
                          <a:effectLst/>
                          <a:latin typeface="Calibri" panose="020F0502020204030204" pitchFamily="34" charset="0"/>
                        </a:rPr>
                        <a:t>0.3677</a:t>
                      </a:r>
                    </a:p>
                  </a:txBody>
                  <a:tcPr marL="9525" marR="9525" marT="9525" marB="0" anchor="ctr"/>
                </a:tc>
                <a:tc>
                  <a:txBody>
                    <a:bodyPr/>
                    <a:lstStyle/>
                    <a:p>
                      <a:pPr algn="ctr" fontAlgn="b"/>
                      <a:r>
                        <a:rPr lang="en-US" sz="1200" b="0" i="0" u="none" strike="noStrike" dirty="0">
                          <a:solidFill>
                            <a:srgbClr val="000000"/>
                          </a:solidFill>
                          <a:effectLst/>
                          <a:latin typeface="Calibri" panose="020F0502020204030204" pitchFamily="34" charset="0"/>
                        </a:rPr>
                        <a:t>0.0963</a:t>
                      </a:r>
                    </a:p>
                  </a:txBody>
                  <a:tcPr marL="9525" marR="9525" marT="9525" marB="0" anchor="ctr"/>
                </a:tc>
                <a:tc>
                  <a:txBody>
                    <a:bodyPr/>
                    <a:lstStyle/>
                    <a:p>
                      <a:pPr algn="ctr" fontAlgn="b"/>
                      <a:r>
                        <a:rPr lang="en-US" sz="1200" b="0" i="0" u="none" strike="noStrike">
                          <a:solidFill>
                            <a:srgbClr val="000000"/>
                          </a:solidFill>
                          <a:effectLst/>
                          <a:latin typeface="Calibri" panose="020F0502020204030204" pitchFamily="34" charset="0"/>
                        </a:rPr>
                        <a:t>0.0565</a:t>
                      </a:r>
                    </a:p>
                  </a:txBody>
                  <a:tcPr marL="9525" marR="9525" marT="9525" marB="0" anchor="ctr"/>
                </a:tc>
                <a:tc>
                  <a:txBody>
                    <a:bodyPr/>
                    <a:lstStyle/>
                    <a:p>
                      <a:pPr algn="ctr" fontAlgn="b"/>
                      <a:r>
                        <a:rPr lang="en-US" sz="1200" b="0" i="0" u="none" strike="noStrike" dirty="0">
                          <a:solidFill>
                            <a:srgbClr val="000000"/>
                          </a:solidFill>
                          <a:effectLst/>
                          <a:latin typeface="Calibri" panose="020F0502020204030204" pitchFamily="34" charset="0"/>
                        </a:rPr>
                        <a:t>0.1289</a:t>
                      </a:r>
                    </a:p>
                  </a:txBody>
                  <a:tcPr marL="9525" marR="9525" marT="9525" marB="0" anchor="ctr"/>
                </a:tc>
                <a:tc>
                  <a:txBody>
                    <a:bodyPr/>
                    <a:lstStyle/>
                    <a:p>
                      <a:pPr algn="ctr" fontAlgn="b"/>
                      <a:r>
                        <a:rPr lang="en-US" sz="1200" b="0" i="0" u="none" strike="noStrike" dirty="0">
                          <a:solidFill>
                            <a:srgbClr val="000000"/>
                          </a:solidFill>
                          <a:effectLst/>
                          <a:latin typeface="Calibri" panose="020F0502020204030204" pitchFamily="34" charset="0"/>
                        </a:rPr>
                        <a:t>0.0695</a:t>
                      </a:r>
                    </a:p>
                  </a:txBody>
                  <a:tcPr marL="9525" marR="9525" marT="9525" marB="0" anchor="ctr"/>
                </a:tc>
                <a:tc>
                  <a:txBody>
                    <a:bodyPr/>
                    <a:lstStyle/>
                    <a:p>
                      <a:pPr algn="ctr" fontAlgn="b"/>
                      <a:r>
                        <a:rPr lang="en-US" sz="1200" b="0" i="0" u="none" strike="noStrike">
                          <a:solidFill>
                            <a:srgbClr val="000000"/>
                          </a:solidFill>
                          <a:effectLst/>
                          <a:latin typeface="Calibri" panose="020F0502020204030204" pitchFamily="34" charset="0"/>
                        </a:rPr>
                        <a:t>0.1832</a:t>
                      </a:r>
                    </a:p>
                  </a:txBody>
                  <a:tcPr marL="9525" marR="9525" marT="9525" marB="0" anchor="ctr"/>
                </a:tc>
                <a:tc>
                  <a:txBody>
                    <a:bodyPr/>
                    <a:lstStyle/>
                    <a:p>
                      <a:pPr algn="ctr" fontAlgn="b"/>
                      <a:r>
                        <a:rPr lang="en-US" sz="1200" b="0" i="0" u="none" strike="noStrike">
                          <a:solidFill>
                            <a:srgbClr val="000000"/>
                          </a:solidFill>
                          <a:effectLst/>
                          <a:latin typeface="Calibri" panose="020F0502020204030204" pitchFamily="34" charset="0"/>
                        </a:rPr>
                        <a:t>0.0979</a:t>
                      </a:r>
                    </a:p>
                  </a:txBody>
                  <a:tcPr marL="9525" marR="9525" marT="9525" marB="0" anchor="ctr"/>
                </a:tc>
                <a:tc>
                  <a:txBody>
                    <a:bodyPr/>
                    <a:lstStyle/>
                    <a:p>
                      <a:pPr algn="ctr" fontAlgn="b"/>
                      <a:r>
                        <a:rPr lang="en-US" sz="1200" b="0" i="0" u="none" strike="noStrike" dirty="0">
                          <a:solidFill>
                            <a:srgbClr val="000000"/>
                          </a:solidFill>
                          <a:effectLst/>
                          <a:latin typeface="Calibri" panose="020F0502020204030204" pitchFamily="34" charset="0"/>
                        </a:rPr>
                        <a:t>-0.1797</a:t>
                      </a:r>
                    </a:p>
                  </a:txBody>
                  <a:tcPr marL="9525" marR="9525" marT="9525" marB="0" anchor="ctr"/>
                </a:tc>
                <a:tc>
                  <a:txBody>
                    <a:bodyPr/>
                    <a:lstStyle/>
                    <a:p>
                      <a:pPr algn="ctr" fontAlgn="b"/>
                      <a:r>
                        <a:rPr lang="en-US" sz="1200" b="0" i="0" u="none" strike="noStrike">
                          <a:solidFill>
                            <a:srgbClr val="000000"/>
                          </a:solidFill>
                          <a:effectLst/>
                          <a:latin typeface="Calibri" panose="020F0502020204030204" pitchFamily="34" charset="0"/>
                        </a:rPr>
                        <a:t>0.35</a:t>
                      </a:r>
                    </a:p>
                  </a:txBody>
                  <a:tcPr marL="9525" marR="9525" marT="9525" marB="0" anchor="ctr"/>
                </a:tc>
                <a:extLst>
                  <a:ext uri="{0D108BD9-81ED-4DB2-BD59-A6C34878D82A}">
                    <a16:rowId xmlns:a16="http://schemas.microsoft.com/office/drawing/2014/main" val="1386684751"/>
                  </a:ext>
                </a:extLst>
              </a:tr>
              <a:tr h="248848">
                <a:tc>
                  <a:txBody>
                    <a:bodyPr/>
                    <a:lstStyle/>
                    <a:p>
                      <a:pPr algn="ctr"/>
                      <a:endParaRPr lang="en-US" sz="1200" dirty="0"/>
                    </a:p>
                  </a:txBody>
                  <a:tcPr anchor="ctr"/>
                </a:tc>
                <a:tc>
                  <a:txBody>
                    <a:bodyPr/>
                    <a:lstStyle/>
                    <a:p>
                      <a:pPr algn="l"/>
                      <a:r>
                        <a:rPr lang="en-US" sz="1200" dirty="0"/>
                        <a:t>Ordinal -</a:t>
                      </a:r>
                      <a:r>
                        <a:rPr lang="zh-CN" altLang="en-US" sz="1200" dirty="0"/>
                        <a:t> </a:t>
                      </a:r>
                      <a:r>
                        <a:rPr lang="en-US" altLang="zh-CN" sz="1200" dirty="0"/>
                        <a:t>Order2</a:t>
                      </a:r>
                      <a:endParaRPr lang="en-US" sz="1200" dirty="0"/>
                    </a:p>
                  </a:txBody>
                  <a:tcPr anchor="ctr"/>
                </a:tc>
                <a:tc>
                  <a:txBody>
                    <a:bodyPr/>
                    <a:lstStyle/>
                    <a:p>
                      <a:pPr algn="ctr" fontAlgn="b"/>
                      <a:r>
                        <a:rPr lang="en-US" sz="1200" b="0" i="0" u="none" strike="noStrike" dirty="0">
                          <a:solidFill>
                            <a:srgbClr val="000000"/>
                          </a:solidFill>
                          <a:effectLst/>
                          <a:latin typeface="Calibri" panose="020F0502020204030204" pitchFamily="34" charset="0"/>
                        </a:rPr>
                        <a:t>0.3677</a:t>
                      </a:r>
                    </a:p>
                  </a:txBody>
                  <a:tcPr marL="9525" marR="9525" marT="9525" marB="0" anchor="ctr"/>
                </a:tc>
                <a:tc>
                  <a:txBody>
                    <a:bodyPr/>
                    <a:lstStyle/>
                    <a:p>
                      <a:pPr algn="ctr" fontAlgn="b"/>
                      <a:r>
                        <a:rPr lang="en-US" sz="1200" b="0" i="0" u="none" strike="noStrike" dirty="0">
                          <a:solidFill>
                            <a:srgbClr val="000000"/>
                          </a:solidFill>
                          <a:effectLst/>
                          <a:latin typeface="Calibri" panose="020F0502020204030204" pitchFamily="34" charset="0"/>
                        </a:rPr>
                        <a:t>0.0404</a:t>
                      </a:r>
                    </a:p>
                  </a:txBody>
                  <a:tcPr marL="9525" marR="9525" marT="9525" marB="0" anchor="ctr"/>
                </a:tc>
                <a:tc>
                  <a:txBody>
                    <a:bodyPr/>
                    <a:lstStyle/>
                    <a:p>
                      <a:pPr algn="ctr" fontAlgn="b"/>
                      <a:r>
                        <a:rPr lang="en-US" sz="1200" b="0" i="0" u="none" strike="noStrike">
                          <a:solidFill>
                            <a:srgbClr val="000000"/>
                          </a:solidFill>
                          <a:effectLst/>
                          <a:latin typeface="Calibri" panose="020F0502020204030204" pitchFamily="34" charset="0"/>
                        </a:rPr>
                        <a:t>0.1045</a:t>
                      </a:r>
                    </a:p>
                  </a:txBody>
                  <a:tcPr marL="9525" marR="9525" marT="9525" marB="0" anchor="ctr"/>
                </a:tc>
                <a:tc>
                  <a:txBody>
                    <a:bodyPr/>
                    <a:lstStyle/>
                    <a:p>
                      <a:pPr algn="ctr" fontAlgn="b"/>
                      <a:r>
                        <a:rPr lang="en-US" sz="1200" b="0" i="0" u="none" strike="noStrike">
                          <a:solidFill>
                            <a:srgbClr val="000000"/>
                          </a:solidFill>
                          <a:effectLst/>
                          <a:latin typeface="Calibri" panose="020F0502020204030204" pitchFamily="34" charset="0"/>
                        </a:rPr>
                        <a:t>0.0549</a:t>
                      </a:r>
                    </a:p>
                  </a:txBody>
                  <a:tcPr marL="9525" marR="9525" marT="9525" marB="0" anchor="ctr"/>
                </a:tc>
                <a:tc>
                  <a:txBody>
                    <a:bodyPr/>
                    <a:lstStyle/>
                    <a:p>
                      <a:pPr algn="ctr" fontAlgn="b"/>
                      <a:r>
                        <a:rPr lang="en-US" sz="1200" b="0" i="0" u="none" strike="noStrike" dirty="0">
                          <a:solidFill>
                            <a:srgbClr val="000000"/>
                          </a:solidFill>
                          <a:effectLst/>
                          <a:latin typeface="Calibri" panose="020F0502020204030204" pitchFamily="34" charset="0"/>
                        </a:rPr>
                        <a:t>0.1380</a:t>
                      </a:r>
                    </a:p>
                  </a:txBody>
                  <a:tcPr marL="9525" marR="9525" marT="9525" marB="0" anchor="ctr"/>
                </a:tc>
                <a:tc>
                  <a:txBody>
                    <a:bodyPr/>
                    <a:lstStyle/>
                    <a:p>
                      <a:pPr algn="ctr" fontAlgn="b"/>
                      <a:r>
                        <a:rPr lang="en-US" sz="1200" b="0" i="0" u="none" strike="noStrike">
                          <a:solidFill>
                            <a:srgbClr val="000000"/>
                          </a:solidFill>
                          <a:effectLst/>
                          <a:latin typeface="Calibri" panose="020F0502020204030204" pitchFamily="34" charset="0"/>
                        </a:rPr>
                        <a:t>0.0852</a:t>
                      </a:r>
                    </a:p>
                  </a:txBody>
                  <a:tcPr marL="9525" marR="9525" marT="9525" marB="0" anchor="ctr"/>
                </a:tc>
                <a:tc>
                  <a:txBody>
                    <a:bodyPr/>
                    <a:lstStyle/>
                    <a:p>
                      <a:pPr algn="ctr" fontAlgn="b"/>
                      <a:r>
                        <a:rPr lang="en-US" sz="1200" b="0" i="0" u="none" strike="noStrike">
                          <a:solidFill>
                            <a:srgbClr val="000000"/>
                          </a:solidFill>
                          <a:effectLst/>
                          <a:latin typeface="Calibri" panose="020F0502020204030204" pitchFamily="34" charset="0"/>
                        </a:rPr>
                        <a:t>0.2094</a:t>
                      </a:r>
                    </a:p>
                  </a:txBody>
                  <a:tcPr marL="9525" marR="9525" marT="9525" marB="0" anchor="ctr"/>
                </a:tc>
                <a:tc>
                  <a:txBody>
                    <a:bodyPr/>
                    <a:lstStyle/>
                    <a:p>
                      <a:pPr algn="ctr" fontAlgn="b"/>
                      <a:r>
                        <a:rPr lang="en-US" sz="1200" b="0" i="0" u="none" strike="noStrike" dirty="0">
                          <a:solidFill>
                            <a:srgbClr val="000000"/>
                          </a:solidFill>
                          <a:effectLst/>
                          <a:latin typeface="Calibri" panose="020F0502020204030204" pitchFamily="34" charset="0"/>
                        </a:rPr>
                        <a:t>-0.4429</a:t>
                      </a:r>
                    </a:p>
                  </a:txBody>
                  <a:tcPr marL="9525" marR="9525" marT="9525" marB="0" anchor="ctr"/>
                </a:tc>
                <a:tc>
                  <a:txBody>
                    <a:bodyPr/>
                    <a:lstStyle/>
                    <a:p>
                      <a:pPr algn="ctr" fontAlgn="b"/>
                      <a:r>
                        <a:rPr lang="en-US" sz="1200" b="0" i="0" u="none" strike="noStrike">
                          <a:solidFill>
                            <a:srgbClr val="000000"/>
                          </a:solidFill>
                          <a:effectLst/>
                          <a:latin typeface="Calibri" panose="020F0502020204030204" pitchFamily="34" charset="0"/>
                        </a:rPr>
                        <a:t>0.97</a:t>
                      </a:r>
                    </a:p>
                  </a:txBody>
                  <a:tcPr marL="9525" marR="9525" marT="9525" marB="0" anchor="ctr"/>
                </a:tc>
                <a:extLst>
                  <a:ext uri="{0D108BD9-81ED-4DB2-BD59-A6C34878D82A}">
                    <a16:rowId xmlns:a16="http://schemas.microsoft.com/office/drawing/2014/main" val="2700526644"/>
                  </a:ext>
                </a:extLst>
              </a:tr>
              <a:tr h="248848">
                <a:tc>
                  <a:txBody>
                    <a:bodyPr/>
                    <a:lstStyle/>
                    <a:p>
                      <a:pPr algn="ctr"/>
                      <a:r>
                        <a:rPr lang="en-US" sz="1200" dirty="0"/>
                        <a:t>5000</a:t>
                      </a:r>
                    </a:p>
                  </a:txBody>
                  <a:tcPr anchor="ctr"/>
                </a:tc>
                <a:tc>
                  <a:txBody>
                    <a:bodyPr/>
                    <a:lstStyle/>
                    <a:p>
                      <a:pPr algn="l"/>
                      <a:r>
                        <a:rPr lang="en-US" sz="1200" dirty="0"/>
                        <a:t>Binary</a:t>
                      </a:r>
                    </a:p>
                  </a:txBody>
                  <a:tcPr anchor="ctr"/>
                </a:tc>
                <a:tc>
                  <a:txBody>
                    <a:bodyPr/>
                    <a:lstStyle/>
                    <a:p>
                      <a:pPr algn="ctr" fontAlgn="b"/>
                      <a:r>
                        <a:rPr lang="en-US" sz="1200" b="0" i="0" u="none" strike="noStrike" dirty="0">
                          <a:solidFill>
                            <a:srgbClr val="000000"/>
                          </a:solidFill>
                          <a:effectLst/>
                          <a:latin typeface="Calibri" panose="020F0502020204030204" pitchFamily="34" charset="0"/>
                        </a:rPr>
                        <a:t>0.3677</a:t>
                      </a:r>
                    </a:p>
                  </a:txBody>
                  <a:tcPr marL="9525" marR="9525" marT="9525" marB="0" anchor="ctr"/>
                </a:tc>
                <a:tc>
                  <a:txBody>
                    <a:bodyPr/>
                    <a:lstStyle/>
                    <a:p>
                      <a:pPr algn="ctr" fontAlgn="b"/>
                      <a:r>
                        <a:rPr lang="en-US" sz="1200" b="0" i="0" u="none" strike="noStrike">
                          <a:solidFill>
                            <a:srgbClr val="000000"/>
                          </a:solidFill>
                          <a:effectLst/>
                          <a:latin typeface="Calibri" panose="020F0502020204030204" pitchFamily="34" charset="0"/>
                        </a:rPr>
                        <a:t>0.6323</a:t>
                      </a:r>
                    </a:p>
                  </a:txBody>
                  <a:tcPr marL="9525" marR="9525" marT="9525" marB="0" anchor="ctr"/>
                </a:tc>
                <a:tc>
                  <a:txBody>
                    <a:bodyPr/>
                    <a:lstStyle/>
                    <a:p>
                      <a:pPr algn="ctr" fontAlgn="b"/>
                      <a:r>
                        <a:rPr lang="en-US" sz="1200" b="0" i="0" u="none" strike="noStrike" dirty="0">
                          <a:solidFill>
                            <a:srgbClr val="000000"/>
                          </a:solidFill>
                          <a:effectLst/>
                          <a:latin typeface="Calibri" panose="020F0502020204030204" pitchFamily="34" charset="0"/>
                        </a:rPr>
                        <a:t>\</a:t>
                      </a:r>
                    </a:p>
                  </a:txBody>
                  <a:tcPr marL="9525" marR="9525" marT="9525" marB="0" anchor="ctr"/>
                </a:tc>
                <a:tc>
                  <a:txBody>
                    <a:bodyPr/>
                    <a:lstStyle/>
                    <a:p>
                      <a:pPr algn="ctr" fontAlgn="b"/>
                      <a:r>
                        <a:rPr lang="en-US" sz="1200" b="0" i="0" u="none" strike="noStrike" dirty="0">
                          <a:solidFill>
                            <a:srgbClr val="000000"/>
                          </a:solidFill>
                          <a:effectLst/>
                          <a:latin typeface="Calibri" panose="020F0502020204030204" pitchFamily="34" charset="0"/>
                        </a:rPr>
                        <a:t>\</a:t>
                      </a:r>
                    </a:p>
                  </a:txBody>
                  <a:tcPr marL="9525" marR="9525" marT="9525" marB="0" anchor="ctr"/>
                </a:tc>
                <a:tc>
                  <a:txBody>
                    <a:bodyPr/>
                    <a:lstStyle/>
                    <a:p>
                      <a:pPr algn="ctr" fontAlgn="b"/>
                      <a:r>
                        <a:rPr lang="en-US" sz="1200" b="0" i="0" u="none" strike="noStrike" dirty="0">
                          <a:solidFill>
                            <a:srgbClr val="000000"/>
                          </a:solidFill>
                          <a:effectLst/>
                          <a:latin typeface="Calibri" panose="020F0502020204030204" pitchFamily="34" charset="0"/>
                        </a:rPr>
                        <a:t>\</a:t>
                      </a:r>
                    </a:p>
                  </a:txBody>
                  <a:tcPr marL="9525" marR="9525" marT="9525" marB="0" anchor="ctr"/>
                </a:tc>
                <a:tc>
                  <a:txBody>
                    <a:bodyPr/>
                    <a:lstStyle/>
                    <a:p>
                      <a:pPr algn="ctr" fontAlgn="b"/>
                      <a:r>
                        <a:rPr lang="en-US" sz="1200" b="0" i="0" u="none" strike="noStrike" dirty="0">
                          <a:solidFill>
                            <a:srgbClr val="000000"/>
                          </a:solidFill>
                          <a:effectLst/>
                          <a:latin typeface="Calibri" panose="020F0502020204030204" pitchFamily="34" charset="0"/>
                        </a:rPr>
                        <a:t>\</a:t>
                      </a:r>
                    </a:p>
                  </a:txBody>
                  <a:tcPr marL="9525" marR="9525" marT="9525" marB="0" anchor="ctr"/>
                </a:tc>
                <a:tc>
                  <a:txBody>
                    <a:bodyPr/>
                    <a:lstStyle/>
                    <a:p>
                      <a:pPr algn="ctr" fontAlgn="b"/>
                      <a:r>
                        <a:rPr lang="en-US" sz="1200" b="0" i="0" u="none" strike="noStrike" dirty="0">
                          <a:solidFill>
                            <a:srgbClr val="000000"/>
                          </a:solidFill>
                          <a:effectLst/>
                          <a:latin typeface="Calibri" panose="020F0502020204030204" pitchFamily="34" charset="0"/>
                        </a:rPr>
                        <a:t>\</a:t>
                      </a:r>
                    </a:p>
                  </a:txBody>
                  <a:tcPr marL="9525" marR="9525" marT="9525" marB="0" anchor="ctr"/>
                </a:tc>
                <a:tc>
                  <a:txBody>
                    <a:bodyPr/>
                    <a:lstStyle/>
                    <a:p>
                      <a:pPr algn="ctr" fontAlgn="b"/>
                      <a:r>
                        <a:rPr lang="en-US" sz="1200" b="0" i="0" u="none" strike="noStrike" dirty="0">
                          <a:solidFill>
                            <a:srgbClr val="000000"/>
                          </a:solidFill>
                          <a:effectLst/>
                          <a:latin typeface="Calibri" panose="020F0502020204030204" pitchFamily="34" charset="0"/>
                        </a:rPr>
                        <a:t>-0.3597</a:t>
                      </a:r>
                    </a:p>
                  </a:txBody>
                  <a:tcPr marL="9525" marR="9525" marT="9525" marB="0" anchor="ctr"/>
                </a:tc>
                <a:tc>
                  <a:txBody>
                    <a:bodyPr/>
                    <a:lstStyle/>
                    <a:p>
                      <a:pPr algn="ctr" fontAlgn="b"/>
                      <a:r>
                        <a:rPr lang="en-US" sz="1200" b="0" i="0" u="none" strike="noStrike">
                          <a:solidFill>
                            <a:srgbClr val="000000"/>
                          </a:solidFill>
                          <a:effectLst/>
                          <a:latin typeface="Calibri" panose="020F0502020204030204" pitchFamily="34" charset="0"/>
                        </a:rPr>
                        <a:t>1</a:t>
                      </a:r>
                    </a:p>
                  </a:txBody>
                  <a:tcPr marL="9525" marR="9525" marT="9525" marB="0" anchor="ctr"/>
                </a:tc>
                <a:extLst>
                  <a:ext uri="{0D108BD9-81ED-4DB2-BD59-A6C34878D82A}">
                    <a16:rowId xmlns:a16="http://schemas.microsoft.com/office/drawing/2014/main" val="3660821652"/>
                  </a:ext>
                </a:extLst>
              </a:tr>
              <a:tr h="248848">
                <a:tc>
                  <a:txBody>
                    <a:bodyPr/>
                    <a:lstStyle/>
                    <a:p>
                      <a:pPr algn="ctr"/>
                      <a:endParaRPr lang="en-US" sz="12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Ordinal - Sum</a:t>
                      </a:r>
                    </a:p>
                  </a:txBody>
                  <a:tcPr anchor="ctr"/>
                </a:tc>
                <a:tc>
                  <a:txBody>
                    <a:bodyPr/>
                    <a:lstStyle/>
                    <a:p>
                      <a:pPr algn="ctr" fontAlgn="b"/>
                      <a:r>
                        <a:rPr lang="en-US" sz="1200" b="0" i="0" u="none" strike="noStrike" dirty="0">
                          <a:solidFill>
                            <a:srgbClr val="000000"/>
                          </a:solidFill>
                          <a:effectLst/>
                          <a:latin typeface="Calibri" panose="020F0502020204030204" pitchFamily="34" charset="0"/>
                        </a:rPr>
                        <a:t>0.3677</a:t>
                      </a:r>
                    </a:p>
                  </a:txBody>
                  <a:tcPr marL="9525" marR="9525" marT="9525" marB="0" anchor="ctr"/>
                </a:tc>
                <a:tc>
                  <a:txBody>
                    <a:bodyPr/>
                    <a:lstStyle/>
                    <a:p>
                      <a:pPr algn="ctr" fontAlgn="b"/>
                      <a:r>
                        <a:rPr lang="en-US" sz="1200" b="0" i="0" u="none" strike="noStrike" dirty="0">
                          <a:solidFill>
                            <a:srgbClr val="000000"/>
                          </a:solidFill>
                          <a:effectLst/>
                          <a:latin typeface="Calibri" panose="020F0502020204030204" pitchFamily="34" charset="0"/>
                        </a:rPr>
                        <a:t>0.4038</a:t>
                      </a:r>
                    </a:p>
                  </a:txBody>
                  <a:tcPr marL="9525" marR="9525" marT="9525" marB="0" anchor="ctr"/>
                </a:tc>
                <a:tc>
                  <a:txBody>
                    <a:bodyPr/>
                    <a:lstStyle/>
                    <a:p>
                      <a:pPr algn="ctr" fontAlgn="b"/>
                      <a:r>
                        <a:rPr lang="en-US" sz="1200" b="0" i="0" u="none" strike="noStrike">
                          <a:solidFill>
                            <a:srgbClr val="000000"/>
                          </a:solidFill>
                          <a:effectLst/>
                          <a:latin typeface="Calibri" panose="020F0502020204030204" pitchFamily="34" charset="0"/>
                        </a:rPr>
                        <a:t>0.1806</a:t>
                      </a:r>
                    </a:p>
                  </a:txBody>
                  <a:tcPr marL="9525" marR="9525" marT="9525" marB="0" anchor="ctr"/>
                </a:tc>
                <a:tc>
                  <a:txBody>
                    <a:bodyPr/>
                    <a:lstStyle/>
                    <a:p>
                      <a:pPr algn="ctr" fontAlgn="b"/>
                      <a:r>
                        <a:rPr lang="en-US" sz="1200" b="0" i="0" u="none" strike="noStrike">
                          <a:solidFill>
                            <a:srgbClr val="000000"/>
                          </a:solidFill>
                          <a:effectLst/>
                          <a:latin typeface="Calibri" panose="020F0502020204030204" pitchFamily="34" charset="0"/>
                        </a:rPr>
                        <a:t>0.0422</a:t>
                      </a:r>
                    </a:p>
                  </a:txBody>
                  <a:tcPr marL="9525" marR="9525" marT="9525" marB="0" anchor="ctr"/>
                </a:tc>
                <a:tc>
                  <a:txBody>
                    <a:bodyPr/>
                    <a:lstStyle/>
                    <a:p>
                      <a:pPr algn="ctr" fontAlgn="b"/>
                      <a:r>
                        <a:rPr lang="en-US" sz="1200" b="0" i="0" u="none" strike="noStrike">
                          <a:solidFill>
                            <a:srgbClr val="000000"/>
                          </a:solidFill>
                          <a:effectLst/>
                          <a:latin typeface="Calibri" panose="020F0502020204030204" pitchFamily="34" charset="0"/>
                        </a:rPr>
                        <a:t>0.0053</a:t>
                      </a:r>
                    </a:p>
                  </a:txBody>
                  <a:tcPr marL="9525" marR="9525" marT="9525" marB="0" anchor="ctr"/>
                </a:tc>
                <a:tc>
                  <a:txBody>
                    <a:bodyPr/>
                    <a:lstStyle/>
                    <a:p>
                      <a:pPr algn="ctr" fontAlgn="b"/>
                      <a:r>
                        <a:rPr lang="en-US" sz="1200" b="0" i="0" u="none" strike="noStrike" dirty="0">
                          <a:solidFill>
                            <a:srgbClr val="000000"/>
                          </a:solidFill>
                          <a:effectLst/>
                          <a:latin typeface="Calibri" panose="020F0502020204030204" pitchFamily="34" charset="0"/>
                        </a:rPr>
                        <a:t>0.0004</a:t>
                      </a:r>
                    </a:p>
                  </a:txBody>
                  <a:tcPr marL="9525" marR="9525" marT="9525" marB="0" anchor="ctr"/>
                </a:tc>
                <a:tc>
                  <a:txBody>
                    <a:bodyPr/>
                    <a:lstStyle/>
                    <a:p>
                      <a:pPr algn="ctr" fontAlgn="b"/>
                      <a:r>
                        <a:rPr lang="en-US" sz="1200" b="0" i="0" u="none" strike="noStrike" dirty="0">
                          <a:solidFill>
                            <a:srgbClr val="000000"/>
                          </a:solidFill>
                          <a:effectLst/>
                          <a:latin typeface="Calibri" panose="020F0502020204030204" pitchFamily="34" charset="0"/>
                        </a:rPr>
                        <a:t>0.0000</a:t>
                      </a:r>
                    </a:p>
                  </a:txBody>
                  <a:tcPr marL="9525" marR="9525" marT="9525" marB="0" anchor="ctr"/>
                </a:tc>
                <a:tc>
                  <a:txBody>
                    <a:bodyPr/>
                    <a:lstStyle/>
                    <a:p>
                      <a:pPr algn="ctr" fontAlgn="b"/>
                      <a:r>
                        <a:rPr lang="en-US" sz="1200" b="0" i="0" u="none" strike="noStrike" dirty="0">
                          <a:solidFill>
                            <a:srgbClr val="000000"/>
                          </a:solidFill>
                          <a:effectLst/>
                          <a:latin typeface="Calibri" panose="020F0502020204030204" pitchFamily="34" charset="0"/>
                        </a:rPr>
                        <a:t>-0.3901</a:t>
                      </a:r>
                    </a:p>
                  </a:txBody>
                  <a:tcPr marL="9525" marR="9525" marT="9525" marB="0" anchor="ctr"/>
                </a:tc>
                <a:tc>
                  <a:txBody>
                    <a:bodyPr/>
                    <a:lstStyle/>
                    <a:p>
                      <a:pPr algn="ctr" fontAlgn="b"/>
                      <a:r>
                        <a:rPr lang="en-US" sz="1200" b="0" i="0" u="none" strike="noStrike">
                          <a:solidFill>
                            <a:srgbClr val="000000"/>
                          </a:solidFill>
                          <a:effectLst/>
                          <a:latin typeface="Calibri" panose="020F0502020204030204" pitchFamily="34" charset="0"/>
                        </a:rPr>
                        <a:t>1</a:t>
                      </a:r>
                    </a:p>
                  </a:txBody>
                  <a:tcPr marL="9525" marR="9525" marT="9525" marB="0" anchor="ctr"/>
                </a:tc>
                <a:extLst>
                  <a:ext uri="{0D108BD9-81ED-4DB2-BD59-A6C34878D82A}">
                    <a16:rowId xmlns:a16="http://schemas.microsoft.com/office/drawing/2014/main" val="3993502870"/>
                  </a:ext>
                </a:extLst>
              </a:tr>
              <a:tr h="248848">
                <a:tc>
                  <a:txBody>
                    <a:bodyPr/>
                    <a:lstStyle/>
                    <a:p>
                      <a:pPr algn="ctr"/>
                      <a:endParaRPr lang="en-US" sz="1200" dirty="0"/>
                    </a:p>
                  </a:txBody>
                  <a:tcPr anchor="ctr"/>
                </a:tc>
                <a:tc>
                  <a:txBody>
                    <a:bodyPr/>
                    <a:lstStyle/>
                    <a:p>
                      <a:pPr algn="l"/>
                      <a:r>
                        <a:rPr lang="en-US" sz="1200" dirty="0"/>
                        <a:t>Ordinal -</a:t>
                      </a:r>
                      <a:r>
                        <a:rPr lang="zh-CN" altLang="en-US" sz="1200" dirty="0"/>
                        <a:t> </a:t>
                      </a:r>
                      <a:r>
                        <a:rPr lang="en-US" altLang="zh-CN" sz="1200" dirty="0"/>
                        <a:t>Order1</a:t>
                      </a:r>
                      <a:endParaRPr lang="en-US" sz="1200" dirty="0"/>
                    </a:p>
                  </a:txBody>
                  <a:tcPr anchor="ctr"/>
                </a:tc>
                <a:tc>
                  <a:txBody>
                    <a:bodyPr/>
                    <a:lstStyle/>
                    <a:p>
                      <a:pPr algn="ctr" fontAlgn="b"/>
                      <a:r>
                        <a:rPr lang="en-US" sz="1200" b="0" i="0" u="none" strike="noStrike" dirty="0">
                          <a:solidFill>
                            <a:srgbClr val="000000"/>
                          </a:solidFill>
                          <a:effectLst/>
                          <a:latin typeface="Calibri" panose="020F0502020204030204" pitchFamily="34" charset="0"/>
                        </a:rPr>
                        <a:t>0.3677</a:t>
                      </a:r>
                    </a:p>
                  </a:txBody>
                  <a:tcPr marL="9525" marR="9525" marT="9525" marB="0" anchor="ctr"/>
                </a:tc>
                <a:tc>
                  <a:txBody>
                    <a:bodyPr/>
                    <a:lstStyle/>
                    <a:p>
                      <a:pPr algn="ctr" fontAlgn="b"/>
                      <a:r>
                        <a:rPr lang="en-US" sz="1200" b="0" i="0" u="none" strike="noStrike" dirty="0">
                          <a:solidFill>
                            <a:srgbClr val="000000"/>
                          </a:solidFill>
                          <a:effectLst/>
                          <a:latin typeface="Calibri" panose="020F0502020204030204" pitchFamily="34" charset="0"/>
                        </a:rPr>
                        <a:t>0.0961</a:t>
                      </a:r>
                    </a:p>
                  </a:txBody>
                  <a:tcPr marL="9525" marR="9525" marT="9525" marB="0" anchor="ctr"/>
                </a:tc>
                <a:tc>
                  <a:txBody>
                    <a:bodyPr/>
                    <a:lstStyle/>
                    <a:p>
                      <a:pPr algn="ctr" fontAlgn="b"/>
                      <a:r>
                        <a:rPr lang="en-US" sz="1200" b="0" i="0" u="none" strike="noStrike" dirty="0">
                          <a:solidFill>
                            <a:srgbClr val="000000"/>
                          </a:solidFill>
                          <a:effectLst/>
                          <a:latin typeface="Calibri" panose="020F0502020204030204" pitchFamily="34" charset="0"/>
                        </a:rPr>
                        <a:t>0.0564</a:t>
                      </a:r>
                    </a:p>
                  </a:txBody>
                  <a:tcPr marL="9525" marR="9525" marT="9525" marB="0" anchor="ctr"/>
                </a:tc>
                <a:tc>
                  <a:txBody>
                    <a:bodyPr/>
                    <a:lstStyle/>
                    <a:p>
                      <a:pPr algn="ctr" fontAlgn="b"/>
                      <a:r>
                        <a:rPr lang="en-US" sz="1200" b="0" i="0" u="none" strike="noStrike">
                          <a:solidFill>
                            <a:srgbClr val="000000"/>
                          </a:solidFill>
                          <a:effectLst/>
                          <a:latin typeface="Calibri" panose="020F0502020204030204" pitchFamily="34" charset="0"/>
                        </a:rPr>
                        <a:t>0.1297</a:t>
                      </a:r>
                    </a:p>
                  </a:txBody>
                  <a:tcPr marL="9525" marR="9525" marT="9525" marB="0" anchor="ctr"/>
                </a:tc>
                <a:tc>
                  <a:txBody>
                    <a:bodyPr/>
                    <a:lstStyle/>
                    <a:p>
                      <a:pPr algn="ctr" fontAlgn="b"/>
                      <a:r>
                        <a:rPr lang="en-US" sz="1200" b="0" i="0" u="none" strike="noStrike">
                          <a:solidFill>
                            <a:srgbClr val="000000"/>
                          </a:solidFill>
                          <a:effectLst/>
                          <a:latin typeface="Calibri" panose="020F0502020204030204" pitchFamily="34" charset="0"/>
                        </a:rPr>
                        <a:t>0.0694</a:t>
                      </a:r>
                    </a:p>
                  </a:txBody>
                  <a:tcPr marL="9525" marR="9525" marT="9525" marB="0" anchor="ctr"/>
                </a:tc>
                <a:tc>
                  <a:txBody>
                    <a:bodyPr/>
                    <a:lstStyle/>
                    <a:p>
                      <a:pPr algn="ctr" fontAlgn="b"/>
                      <a:r>
                        <a:rPr lang="en-US" sz="1200" b="0" i="0" u="none" strike="noStrike">
                          <a:solidFill>
                            <a:srgbClr val="000000"/>
                          </a:solidFill>
                          <a:effectLst/>
                          <a:latin typeface="Calibri" panose="020F0502020204030204" pitchFamily="34" charset="0"/>
                        </a:rPr>
                        <a:t>0.1832</a:t>
                      </a:r>
                    </a:p>
                  </a:txBody>
                  <a:tcPr marL="9525" marR="9525" marT="9525" marB="0" anchor="ctr"/>
                </a:tc>
                <a:tc>
                  <a:txBody>
                    <a:bodyPr/>
                    <a:lstStyle/>
                    <a:p>
                      <a:pPr algn="ctr" fontAlgn="b"/>
                      <a:r>
                        <a:rPr lang="en-US" sz="1200" b="0" i="0" u="none" strike="noStrike">
                          <a:solidFill>
                            <a:srgbClr val="000000"/>
                          </a:solidFill>
                          <a:effectLst/>
                          <a:latin typeface="Calibri" panose="020F0502020204030204" pitchFamily="34" charset="0"/>
                        </a:rPr>
                        <a:t>0.0974</a:t>
                      </a:r>
                    </a:p>
                  </a:txBody>
                  <a:tcPr marL="9525" marR="9525" marT="9525" marB="0" anchor="ctr"/>
                </a:tc>
                <a:tc>
                  <a:txBody>
                    <a:bodyPr/>
                    <a:lstStyle/>
                    <a:p>
                      <a:pPr algn="ctr" fontAlgn="b"/>
                      <a:r>
                        <a:rPr lang="en-US" sz="1200" b="0" i="0" u="none" strike="noStrike" dirty="0">
                          <a:solidFill>
                            <a:srgbClr val="000000"/>
                          </a:solidFill>
                          <a:effectLst/>
                          <a:latin typeface="Calibri" panose="020F0502020204030204" pitchFamily="34" charset="0"/>
                        </a:rPr>
                        <a:t>-0.1820</a:t>
                      </a:r>
                    </a:p>
                  </a:txBody>
                  <a:tcPr marL="9525" marR="9525" marT="9525" marB="0" anchor="ctr"/>
                </a:tc>
                <a:tc>
                  <a:txBody>
                    <a:bodyPr/>
                    <a:lstStyle/>
                    <a:p>
                      <a:pPr algn="ctr" fontAlgn="b"/>
                      <a:r>
                        <a:rPr lang="en-US" sz="1200" b="0" i="0" u="none" strike="noStrike">
                          <a:solidFill>
                            <a:srgbClr val="000000"/>
                          </a:solidFill>
                          <a:effectLst/>
                          <a:latin typeface="Calibri" panose="020F0502020204030204" pitchFamily="34" charset="0"/>
                        </a:rPr>
                        <a:t>0.952</a:t>
                      </a:r>
                    </a:p>
                  </a:txBody>
                  <a:tcPr marL="9525" marR="9525" marT="9525" marB="0" anchor="ctr"/>
                </a:tc>
                <a:extLst>
                  <a:ext uri="{0D108BD9-81ED-4DB2-BD59-A6C34878D82A}">
                    <a16:rowId xmlns:a16="http://schemas.microsoft.com/office/drawing/2014/main" val="4083550186"/>
                  </a:ext>
                </a:extLst>
              </a:tr>
              <a:tr h="248848">
                <a:tc>
                  <a:txBody>
                    <a:bodyPr/>
                    <a:lstStyle/>
                    <a:p>
                      <a:pPr algn="ctr"/>
                      <a:endParaRPr lang="en-US" sz="1200" dirty="0"/>
                    </a:p>
                  </a:txBody>
                  <a:tcPr anchor="ctr"/>
                </a:tc>
                <a:tc>
                  <a:txBody>
                    <a:bodyPr/>
                    <a:lstStyle/>
                    <a:p>
                      <a:pPr algn="l"/>
                      <a:r>
                        <a:rPr lang="en-US" sz="1200" dirty="0"/>
                        <a:t>Ordinal -</a:t>
                      </a:r>
                      <a:r>
                        <a:rPr lang="zh-CN" altLang="en-US" sz="1200" dirty="0"/>
                        <a:t> </a:t>
                      </a:r>
                      <a:r>
                        <a:rPr lang="en-US" altLang="zh-CN" sz="1200" dirty="0"/>
                        <a:t>Order2</a:t>
                      </a:r>
                      <a:endParaRPr lang="en-US" sz="1200" dirty="0"/>
                    </a:p>
                  </a:txBody>
                  <a:tcPr anchor="ctr"/>
                </a:tc>
                <a:tc>
                  <a:txBody>
                    <a:bodyPr/>
                    <a:lstStyle/>
                    <a:p>
                      <a:pPr algn="ctr" fontAlgn="b"/>
                      <a:r>
                        <a:rPr lang="en-US" sz="1200" b="0" i="0" u="none" strike="noStrike" dirty="0">
                          <a:solidFill>
                            <a:srgbClr val="000000"/>
                          </a:solidFill>
                          <a:effectLst/>
                          <a:latin typeface="Calibri" panose="020F0502020204030204" pitchFamily="34" charset="0"/>
                        </a:rPr>
                        <a:t>0.3677</a:t>
                      </a:r>
                    </a:p>
                  </a:txBody>
                  <a:tcPr marL="9525" marR="9525" marT="9525" marB="0" anchor="ctr"/>
                </a:tc>
                <a:tc>
                  <a:txBody>
                    <a:bodyPr/>
                    <a:lstStyle/>
                    <a:p>
                      <a:pPr algn="ctr" fontAlgn="b"/>
                      <a:r>
                        <a:rPr lang="en-US" sz="1200" b="0" i="0" u="none" strike="noStrike" dirty="0">
                          <a:solidFill>
                            <a:srgbClr val="000000"/>
                          </a:solidFill>
                          <a:effectLst/>
                          <a:latin typeface="Calibri" panose="020F0502020204030204" pitchFamily="34" charset="0"/>
                        </a:rPr>
                        <a:t>0.0403</a:t>
                      </a:r>
                    </a:p>
                  </a:txBody>
                  <a:tcPr marL="9525" marR="9525" marT="9525" marB="0" anchor="ctr"/>
                </a:tc>
                <a:tc>
                  <a:txBody>
                    <a:bodyPr/>
                    <a:lstStyle/>
                    <a:p>
                      <a:pPr algn="ctr" fontAlgn="b"/>
                      <a:r>
                        <a:rPr lang="en-US" sz="1200" b="0" i="0" u="none" strike="noStrike" dirty="0">
                          <a:solidFill>
                            <a:srgbClr val="000000"/>
                          </a:solidFill>
                          <a:effectLst/>
                          <a:latin typeface="Calibri" panose="020F0502020204030204" pitchFamily="34" charset="0"/>
                        </a:rPr>
                        <a:t>0.1044</a:t>
                      </a:r>
                    </a:p>
                  </a:txBody>
                  <a:tcPr marL="9525" marR="9525" marT="9525" marB="0" anchor="ctr"/>
                </a:tc>
                <a:tc>
                  <a:txBody>
                    <a:bodyPr/>
                    <a:lstStyle/>
                    <a:p>
                      <a:pPr algn="ctr" fontAlgn="b"/>
                      <a:r>
                        <a:rPr lang="en-US" sz="1200" b="0" i="0" u="none" strike="noStrike">
                          <a:solidFill>
                            <a:srgbClr val="000000"/>
                          </a:solidFill>
                          <a:effectLst/>
                          <a:latin typeface="Calibri" panose="020F0502020204030204" pitchFamily="34" charset="0"/>
                        </a:rPr>
                        <a:t>0.0547</a:t>
                      </a:r>
                    </a:p>
                  </a:txBody>
                  <a:tcPr marL="9525" marR="9525" marT="9525" marB="0" anchor="ctr"/>
                </a:tc>
                <a:tc>
                  <a:txBody>
                    <a:bodyPr/>
                    <a:lstStyle/>
                    <a:p>
                      <a:pPr algn="ctr" fontAlgn="b"/>
                      <a:r>
                        <a:rPr lang="en-US" sz="1200" b="0" i="0" u="none" strike="noStrike">
                          <a:solidFill>
                            <a:srgbClr val="000000"/>
                          </a:solidFill>
                          <a:effectLst/>
                          <a:latin typeface="Calibri" panose="020F0502020204030204" pitchFamily="34" charset="0"/>
                        </a:rPr>
                        <a:t>0.1380</a:t>
                      </a:r>
                    </a:p>
                  </a:txBody>
                  <a:tcPr marL="9525" marR="9525" marT="9525" marB="0" anchor="ctr"/>
                </a:tc>
                <a:tc>
                  <a:txBody>
                    <a:bodyPr/>
                    <a:lstStyle/>
                    <a:p>
                      <a:pPr algn="ctr" fontAlgn="b"/>
                      <a:r>
                        <a:rPr lang="en-US" sz="1200" b="0" i="0" u="none" strike="noStrike" dirty="0">
                          <a:solidFill>
                            <a:srgbClr val="000000"/>
                          </a:solidFill>
                          <a:effectLst/>
                          <a:latin typeface="Calibri" panose="020F0502020204030204" pitchFamily="34" charset="0"/>
                        </a:rPr>
                        <a:t>0.0850</a:t>
                      </a:r>
                    </a:p>
                  </a:txBody>
                  <a:tcPr marL="9525" marR="9525" marT="9525" marB="0" anchor="ctr"/>
                </a:tc>
                <a:tc>
                  <a:txBody>
                    <a:bodyPr/>
                    <a:lstStyle/>
                    <a:p>
                      <a:pPr algn="ctr" fontAlgn="b"/>
                      <a:r>
                        <a:rPr lang="en-US" sz="1200" b="0" i="0" u="none" strike="noStrike" dirty="0">
                          <a:solidFill>
                            <a:srgbClr val="000000"/>
                          </a:solidFill>
                          <a:effectLst/>
                          <a:latin typeface="Calibri" panose="020F0502020204030204" pitchFamily="34" charset="0"/>
                        </a:rPr>
                        <a:t>0.2099</a:t>
                      </a:r>
                    </a:p>
                  </a:txBody>
                  <a:tcPr marL="9525" marR="9525" marT="9525" marB="0" anchor="ctr"/>
                </a:tc>
                <a:tc>
                  <a:txBody>
                    <a:bodyPr/>
                    <a:lstStyle/>
                    <a:p>
                      <a:pPr algn="ctr" fontAlgn="b"/>
                      <a:r>
                        <a:rPr lang="en-US" sz="1200" b="0" i="0" u="none" strike="noStrike" dirty="0">
                          <a:solidFill>
                            <a:srgbClr val="000000"/>
                          </a:solidFill>
                          <a:effectLst/>
                          <a:latin typeface="Calibri" panose="020F0502020204030204" pitchFamily="34" charset="0"/>
                        </a:rPr>
                        <a:t>-0.4444</a:t>
                      </a:r>
                    </a:p>
                  </a:txBody>
                  <a:tcPr marL="9525" marR="9525" marT="9525" marB="0" anchor="ctr"/>
                </a:tc>
                <a:tc>
                  <a:txBody>
                    <a:bodyPr/>
                    <a:lstStyle/>
                    <a:p>
                      <a:pPr algn="ctr" fontAlgn="b"/>
                      <a:r>
                        <a:rPr lang="en-US" sz="1200" b="0" i="0" u="none" strike="noStrike" dirty="0">
                          <a:solidFill>
                            <a:srgbClr val="000000"/>
                          </a:solidFill>
                          <a:effectLst/>
                          <a:latin typeface="Calibri" panose="020F0502020204030204" pitchFamily="34" charset="0"/>
                        </a:rPr>
                        <a:t>1</a:t>
                      </a:r>
                    </a:p>
                  </a:txBody>
                  <a:tcPr marL="9525" marR="9525" marT="9525" marB="0" anchor="ctr"/>
                </a:tc>
                <a:extLst>
                  <a:ext uri="{0D108BD9-81ED-4DB2-BD59-A6C34878D82A}">
                    <a16:rowId xmlns:a16="http://schemas.microsoft.com/office/drawing/2014/main" val="17720560"/>
                  </a:ext>
                </a:extLst>
              </a:tr>
            </a:tbl>
          </a:graphicData>
        </a:graphic>
      </p:graphicFrame>
      <p:sp>
        <p:nvSpPr>
          <p:cNvPr id="9" name="Donut 8">
            <a:extLst>
              <a:ext uri="{FF2B5EF4-FFF2-40B4-BE49-F238E27FC236}">
                <a16:creationId xmlns:a16="http://schemas.microsoft.com/office/drawing/2014/main" id="{87AD01DC-4E82-7A42-9897-9C01C85EC8AE}"/>
              </a:ext>
            </a:extLst>
          </p:cNvPr>
          <p:cNvSpPr/>
          <p:nvPr/>
        </p:nvSpPr>
        <p:spPr>
          <a:xfrm>
            <a:off x="9444446" y="2612571"/>
            <a:ext cx="1916263" cy="313412"/>
          </a:xfrm>
          <a:prstGeom prst="donut">
            <a:avLst>
              <a:gd name="adj" fmla="val 6648"/>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Donut 10">
            <a:extLst>
              <a:ext uri="{FF2B5EF4-FFF2-40B4-BE49-F238E27FC236}">
                <a16:creationId xmlns:a16="http://schemas.microsoft.com/office/drawing/2014/main" id="{519CCEE3-4BAF-F543-922D-75F15B3F9014}"/>
              </a:ext>
            </a:extLst>
          </p:cNvPr>
          <p:cNvSpPr/>
          <p:nvPr/>
        </p:nvSpPr>
        <p:spPr>
          <a:xfrm>
            <a:off x="3971109" y="2612571"/>
            <a:ext cx="783771" cy="283914"/>
          </a:xfrm>
          <a:prstGeom prst="donut">
            <a:avLst>
              <a:gd name="adj" fmla="val 6648"/>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Donut 11">
            <a:extLst>
              <a:ext uri="{FF2B5EF4-FFF2-40B4-BE49-F238E27FC236}">
                <a16:creationId xmlns:a16="http://schemas.microsoft.com/office/drawing/2014/main" id="{35E2E92D-B636-3048-B82E-2A0894FB9088}"/>
              </a:ext>
            </a:extLst>
          </p:cNvPr>
          <p:cNvSpPr/>
          <p:nvPr/>
        </p:nvSpPr>
        <p:spPr>
          <a:xfrm>
            <a:off x="3971108" y="3690187"/>
            <a:ext cx="783771" cy="283914"/>
          </a:xfrm>
          <a:prstGeom prst="donut">
            <a:avLst>
              <a:gd name="adj" fmla="val 6648"/>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Donut 12">
            <a:extLst>
              <a:ext uri="{FF2B5EF4-FFF2-40B4-BE49-F238E27FC236}">
                <a16:creationId xmlns:a16="http://schemas.microsoft.com/office/drawing/2014/main" id="{E7A38B94-8EE4-544B-8A09-E354B012A74A}"/>
              </a:ext>
            </a:extLst>
          </p:cNvPr>
          <p:cNvSpPr/>
          <p:nvPr/>
        </p:nvSpPr>
        <p:spPr>
          <a:xfrm>
            <a:off x="3971107" y="4803595"/>
            <a:ext cx="783771" cy="283914"/>
          </a:xfrm>
          <a:prstGeom prst="donut">
            <a:avLst>
              <a:gd name="adj" fmla="val 6648"/>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Donut 13">
            <a:extLst>
              <a:ext uri="{FF2B5EF4-FFF2-40B4-BE49-F238E27FC236}">
                <a16:creationId xmlns:a16="http://schemas.microsoft.com/office/drawing/2014/main" id="{D023A5B5-131E-B54E-AB3D-B5B07A2EE013}"/>
              </a:ext>
            </a:extLst>
          </p:cNvPr>
          <p:cNvSpPr/>
          <p:nvPr/>
        </p:nvSpPr>
        <p:spPr>
          <a:xfrm>
            <a:off x="9444446" y="3675438"/>
            <a:ext cx="1916263" cy="313412"/>
          </a:xfrm>
          <a:prstGeom prst="donut">
            <a:avLst>
              <a:gd name="adj" fmla="val 6648"/>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Donut 18">
            <a:extLst>
              <a:ext uri="{FF2B5EF4-FFF2-40B4-BE49-F238E27FC236}">
                <a16:creationId xmlns:a16="http://schemas.microsoft.com/office/drawing/2014/main" id="{836F785D-AF54-0D4F-8122-8D74D3E2D219}"/>
              </a:ext>
            </a:extLst>
          </p:cNvPr>
          <p:cNvSpPr/>
          <p:nvPr/>
        </p:nvSpPr>
        <p:spPr>
          <a:xfrm>
            <a:off x="9444446" y="4774097"/>
            <a:ext cx="1916263" cy="313412"/>
          </a:xfrm>
          <a:prstGeom prst="donut">
            <a:avLst>
              <a:gd name="adj" fmla="val 6648"/>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0" name="Donut 19">
            <a:extLst>
              <a:ext uri="{FF2B5EF4-FFF2-40B4-BE49-F238E27FC236}">
                <a16:creationId xmlns:a16="http://schemas.microsoft.com/office/drawing/2014/main" id="{2559E649-DCDB-7D41-9E4B-80D82A463B22}"/>
              </a:ext>
            </a:extLst>
          </p:cNvPr>
          <p:cNvSpPr/>
          <p:nvPr/>
        </p:nvSpPr>
        <p:spPr>
          <a:xfrm>
            <a:off x="9444446" y="3396005"/>
            <a:ext cx="1134458" cy="349731"/>
          </a:xfrm>
          <a:prstGeom prst="donut">
            <a:avLst>
              <a:gd name="adj" fmla="val 701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 name="Donut 20">
            <a:extLst>
              <a:ext uri="{FF2B5EF4-FFF2-40B4-BE49-F238E27FC236}">
                <a16:creationId xmlns:a16="http://schemas.microsoft.com/office/drawing/2014/main" id="{12F7F8BF-3F7D-2642-B969-381F5A9A3E92}"/>
              </a:ext>
            </a:extLst>
          </p:cNvPr>
          <p:cNvSpPr/>
          <p:nvPr/>
        </p:nvSpPr>
        <p:spPr>
          <a:xfrm>
            <a:off x="9414971" y="4465839"/>
            <a:ext cx="1134458" cy="349731"/>
          </a:xfrm>
          <a:prstGeom prst="donut">
            <a:avLst>
              <a:gd name="adj" fmla="val 701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Donut 21">
            <a:extLst>
              <a:ext uri="{FF2B5EF4-FFF2-40B4-BE49-F238E27FC236}">
                <a16:creationId xmlns:a16="http://schemas.microsoft.com/office/drawing/2014/main" id="{5DD5412C-6A5C-D044-92FC-C1F4994D2A06}"/>
              </a:ext>
            </a:extLst>
          </p:cNvPr>
          <p:cNvSpPr/>
          <p:nvPr/>
        </p:nvSpPr>
        <p:spPr>
          <a:xfrm>
            <a:off x="9444446" y="5600817"/>
            <a:ext cx="1134458" cy="349731"/>
          </a:xfrm>
          <a:prstGeom prst="donut">
            <a:avLst>
              <a:gd name="adj" fmla="val 701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970635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grpId="1" nodeType="clickEffect">
                                  <p:stCondLst>
                                    <p:cond delay="0"/>
                                  </p:stCondLst>
                                  <p:childTnLst>
                                    <p:set>
                                      <p:cBhvr>
                                        <p:cTn id="20" dur="1" fill="hold">
                                          <p:stCondLst>
                                            <p:cond delay="0"/>
                                          </p:stCondLst>
                                        </p:cTn>
                                        <p:tgtEl>
                                          <p:spTgt spid="9"/>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11"/>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12"/>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13"/>
                                        </p:tgtEl>
                                        <p:attrNameLst>
                                          <p:attrName>style.visibility</p:attrName>
                                        </p:attrNameLst>
                                      </p:cBhvr>
                                      <p:to>
                                        <p:strVal val="hidden"/>
                                      </p:to>
                                    </p:set>
                                  </p:childTnLst>
                                </p:cTn>
                              </p:par>
                              <p:par>
                                <p:cTn id="27" presetID="1" presetClass="exit" presetSubtype="0" fill="hold" grpId="1" nodeType="withEffect">
                                  <p:stCondLst>
                                    <p:cond delay="0"/>
                                  </p:stCondLst>
                                  <p:childTnLst>
                                    <p:set>
                                      <p:cBhvr>
                                        <p:cTn id="28" dur="1" fill="hold">
                                          <p:stCondLst>
                                            <p:cond delay="0"/>
                                          </p:stCondLst>
                                        </p:cTn>
                                        <p:tgtEl>
                                          <p:spTgt spid="14"/>
                                        </p:tgtEl>
                                        <p:attrNameLst>
                                          <p:attrName>style.visibility</p:attrName>
                                        </p:attrNameLst>
                                      </p:cBhvr>
                                      <p:to>
                                        <p:strVal val="hidden"/>
                                      </p:to>
                                    </p:set>
                                  </p:childTnLst>
                                </p:cTn>
                              </p:par>
                              <p:par>
                                <p:cTn id="29" presetID="1" presetClass="exit" presetSubtype="0" fill="hold" grpId="1" nodeType="withEffect">
                                  <p:stCondLst>
                                    <p:cond delay="0"/>
                                  </p:stCondLst>
                                  <p:childTnLst>
                                    <p:set>
                                      <p:cBhvr>
                                        <p:cTn id="30" dur="1" fill="hold">
                                          <p:stCondLst>
                                            <p:cond delay="0"/>
                                          </p:stCondLst>
                                        </p:cTn>
                                        <p:tgtEl>
                                          <p:spTgt spid="19"/>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1" nodeType="clickEffect">
                                  <p:stCondLst>
                                    <p:cond delay="0"/>
                                  </p:stCondLst>
                                  <p:childTnLst>
                                    <p:set>
                                      <p:cBhvr>
                                        <p:cTn id="42" dur="1" fill="hold">
                                          <p:stCondLst>
                                            <p:cond delay="0"/>
                                          </p:stCondLst>
                                        </p:cTn>
                                        <p:tgtEl>
                                          <p:spTgt spid="20"/>
                                        </p:tgtEl>
                                        <p:attrNameLst>
                                          <p:attrName>style.visibility</p:attrName>
                                        </p:attrNameLst>
                                      </p:cBhvr>
                                      <p:to>
                                        <p:strVal val="hidden"/>
                                      </p:to>
                                    </p:set>
                                  </p:childTnLst>
                                </p:cTn>
                              </p:par>
                              <p:par>
                                <p:cTn id="43" presetID="1" presetClass="exit" presetSubtype="0" fill="hold" grpId="1" nodeType="withEffect">
                                  <p:stCondLst>
                                    <p:cond delay="0"/>
                                  </p:stCondLst>
                                  <p:childTnLst>
                                    <p:set>
                                      <p:cBhvr>
                                        <p:cTn id="44" dur="1" fill="hold">
                                          <p:stCondLst>
                                            <p:cond delay="0"/>
                                          </p:stCondLst>
                                        </p:cTn>
                                        <p:tgtEl>
                                          <p:spTgt spid="21"/>
                                        </p:tgtEl>
                                        <p:attrNameLst>
                                          <p:attrName>style.visibility</p:attrName>
                                        </p:attrNameLst>
                                      </p:cBhvr>
                                      <p:to>
                                        <p:strVal val="hidden"/>
                                      </p:to>
                                    </p:set>
                                  </p:childTnLst>
                                </p:cTn>
                              </p:par>
                              <p:par>
                                <p:cTn id="45" presetID="1" presetClass="exit" presetSubtype="0" fill="hold" grpId="1" nodeType="withEffect">
                                  <p:stCondLst>
                                    <p:cond delay="0"/>
                                  </p:stCondLst>
                                  <p:childTnLst>
                                    <p:set>
                                      <p:cBhvr>
                                        <p:cTn id="46" dur="1" fill="hold">
                                          <p:stCondLst>
                                            <p:cond delay="0"/>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11" grpId="0" animBg="1"/>
      <p:bldP spid="11" grpId="1" animBg="1"/>
      <p:bldP spid="12" grpId="0" animBg="1"/>
      <p:bldP spid="12" grpId="1" animBg="1"/>
      <p:bldP spid="13" grpId="0" animBg="1"/>
      <p:bldP spid="13" grpId="1" animBg="1"/>
      <p:bldP spid="14" grpId="0" animBg="1"/>
      <p:bldP spid="14" grpId="1" animBg="1"/>
      <p:bldP spid="19" grpId="0" animBg="1"/>
      <p:bldP spid="19" grpId="1" animBg="1"/>
      <p:bldP spid="20" grpId="0" animBg="1"/>
      <p:bldP spid="20" grpId="1" animBg="1"/>
      <p:bldP spid="21" grpId="0" animBg="1"/>
      <p:bldP spid="21" grpId="1" animBg="1"/>
      <p:bldP spid="22" grpId="0" animBg="1"/>
      <p:bldP spid="22" grpId="1"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0D8C7-5CF7-9571-6B47-4F6B48CC0EB1}"/>
              </a:ext>
            </a:extLst>
          </p:cNvPr>
          <p:cNvSpPr>
            <a:spLocks noGrp="1"/>
          </p:cNvSpPr>
          <p:nvPr>
            <p:ph type="title"/>
          </p:nvPr>
        </p:nvSpPr>
        <p:spPr/>
        <p:txBody>
          <a:bodyPr>
            <a:normAutofit/>
          </a:bodyPr>
          <a:lstStyle/>
          <a:p>
            <a:r>
              <a:rPr lang="en-US" sz="5400" dirty="0"/>
              <a:t>Section 3: Plan for Paper 1 </a:t>
            </a:r>
            <a:br>
              <a:rPr lang="en-US" sz="5400" dirty="0"/>
            </a:br>
            <a:r>
              <a:rPr lang="en-US" sz="2800" dirty="0"/>
              <a:t>Power Consideration of Ordinal Composite Endpoints</a:t>
            </a:r>
          </a:p>
        </p:txBody>
      </p:sp>
      <p:sp>
        <p:nvSpPr>
          <p:cNvPr id="4" name="Slide Number Placeholder 3">
            <a:extLst>
              <a:ext uri="{FF2B5EF4-FFF2-40B4-BE49-F238E27FC236}">
                <a16:creationId xmlns:a16="http://schemas.microsoft.com/office/drawing/2014/main" id="{905CB41B-AE86-E2ED-3512-E2E4F222BD22}"/>
              </a:ext>
            </a:extLst>
          </p:cNvPr>
          <p:cNvSpPr>
            <a:spLocks noGrp="1"/>
          </p:cNvSpPr>
          <p:nvPr>
            <p:ph type="sldNum" sz="quarter" idx="12"/>
          </p:nvPr>
        </p:nvSpPr>
        <p:spPr/>
        <p:txBody>
          <a:bodyPr/>
          <a:lstStyle/>
          <a:p>
            <a:fld id="{432B1062-8B11-6348-831A-4A0BC9C55C11}" type="slidenum">
              <a:rPr lang="en-US" smtClean="0"/>
              <a:t>25</a:t>
            </a:fld>
            <a:endParaRPr lang="en-US"/>
          </a:p>
        </p:txBody>
      </p:sp>
    </p:spTree>
    <p:extLst>
      <p:ext uri="{BB962C8B-B14F-4D97-AF65-F5344CB8AC3E}">
        <p14:creationId xmlns:p14="http://schemas.microsoft.com/office/powerpoint/2010/main" val="11734078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DEA18BE-712C-5F4E-9C52-E1F1A9EBB3AD}"/>
              </a:ext>
            </a:extLst>
          </p:cNvPr>
          <p:cNvSpPr>
            <a:spLocks noGrp="1"/>
          </p:cNvSpPr>
          <p:nvPr>
            <p:ph idx="1"/>
          </p:nvPr>
        </p:nvSpPr>
        <p:spPr>
          <a:xfrm>
            <a:off x="675911" y="942998"/>
            <a:ext cx="9453927" cy="5072423"/>
          </a:xfrm>
        </p:spPr>
        <p:txBody>
          <a:bodyPr>
            <a:normAutofit/>
          </a:bodyPr>
          <a:lstStyle/>
          <a:p>
            <a:pPr marL="0" indent="0">
              <a:lnSpc>
                <a:spcPct val="150000"/>
              </a:lnSpc>
              <a:buNone/>
            </a:pPr>
            <a:r>
              <a:rPr lang="en-US" sz="2400" b="1" dirty="0">
                <a:solidFill>
                  <a:schemeClr val="tx1"/>
                </a:solidFill>
              </a:rPr>
              <a:t>3.1.1 Power of Ordinal Variable</a:t>
            </a:r>
          </a:p>
          <a:p>
            <a:pPr lvl="1">
              <a:lnSpc>
                <a:spcPct val="100000"/>
              </a:lnSpc>
              <a:buFont typeface="Courier New" panose="02070309020205020404" pitchFamily="49" charset="0"/>
              <a:buChar char="o"/>
            </a:pPr>
            <a:r>
              <a:rPr lang="en-US" sz="2000" dirty="0">
                <a:solidFill>
                  <a:schemeClr val="tx1"/>
                </a:solidFill>
              </a:rPr>
              <a:t>Whitehead J. Sample size calculations for ordered categorical data. Stat Med. 1993 Dec 30;12(24):2257-71. </a:t>
            </a:r>
            <a:r>
              <a:rPr lang="en-US" sz="2000" dirty="0" err="1">
                <a:solidFill>
                  <a:schemeClr val="tx1"/>
                </a:solidFill>
              </a:rPr>
              <a:t>doi</a:t>
            </a:r>
            <a:r>
              <a:rPr lang="en-US" sz="2000" dirty="0">
                <a:solidFill>
                  <a:schemeClr val="tx1"/>
                </a:solidFill>
              </a:rPr>
              <a:t>: 10.1002/sim.4780122404. Erratum in: Stat Med 1994 Apr 30;13(8):871. PMID: 8134732.</a:t>
            </a:r>
            <a:endParaRPr lang="en-US" dirty="0">
              <a:solidFill>
                <a:schemeClr val="tx1"/>
              </a:solidFill>
            </a:endParaRPr>
          </a:p>
          <a:p>
            <a:pPr lvl="1">
              <a:lnSpc>
                <a:spcPct val="100000"/>
              </a:lnSpc>
              <a:buFont typeface="Courier New" panose="02070309020205020404" pitchFamily="49" charset="0"/>
              <a:buChar char="o"/>
            </a:pPr>
            <a:r>
              <a:rPr lang="en-US" sz="2000" b="1" dirty="0">
                <a:solidFill>
                  <a:schemeClr val="tx1"/>
                </a:solidFill>
              </a:rPr>
              <a:t>Assumptions</a:t>
            </a:r>
          </a:p>
          <a:p>
            <a:pPr lvl="2">
              <a:lnSpc>
                <a:spcPct val="100000"/>
              </a:lnSpc>
              <a:buFont typeface="Wingdings" pitchFamily="2" charset="2"/>
              <a:buChar char="Ø"/>
            </a:pPr>
            <a:r>
              <a:rPr lang="en-US" dirty="0">
                <a:solidFill>
                  <a:schemeClr val="tx1"/>
                </a:solidFill>
              </a:rPr>
              <a:t>Proportional odds</a:t>
            </a:r>
          </a:p>
          <a:p>
            <a:pPr lvl="2">
              <a:lnSpc>
                <a:spcPct val="100000"/>
              </a:lnSpc>
              <a:buFont typeface="Wingdings" pitchFamily="2" charset="2"/>
              <a:buChar char="Ø"/>
            </a:pPr>
            <a:r>
              <a:rPr lang="en-US" dirty="0">
                <a:solidFill>
                  <a:schemeClr val="tx1"/>
                </a:solidFill>
              </a:rPr>
              <a:t>Normal approximation (accurate for moderate to large sample size)</a:t>
            </a:r>
          </a:p>
          <a:p>
            <a:pPr lvl="1">
              <a:lnSpc>
                <a:spcPct val="100000"/>
              </a:lnSpc>
              <a:buFont typeface="Courier New" panose="02070309020205020404" pitchFamily="49" charset="0"/>
              <a:buChar char="o"/>
            </a:pPr>
            <a:r>
              <a:rPr lang="en-US" sz="2000" b="1" dirty="0">
                <a:solidFill>
                  <a:schemeClr val="tx1"/>
                </a:solidFill>
              </a:rPr>
              <a:t>Requirements</a:t>
            </a:r>
          </a:p>
          <a:p>
            <a:pPr lvl="2">
              <a:lnSpc>
                <a:spcPct val="100000"/>
              </a:lnSpc>
              <a:buFont typeface="Wingdings" pitchFamily="2" charset="2"/>
              <a:buChar char="Ø"/>
            </a:pPr>
            <a:r>
              <a:rPr lang="en-US">
                <a:solidFill>
                  <a:schemeClr val="tx1"/>
                </a:solidFill>
              </a:rPr>
              <a:t>Know </a:t>
            </a:r>
            <a:r>
              <a:rPr lang="en-US" dirty="0">
                <a:solidFill>
                  <a:schemeClr val="tx1"/>
                </a:solidFill>
              </a:rPr>
              <a:t>the distribution (that is, the proportion of patients who will fall into each category of response) of the ordinal variable</a:t>
            </a:r>
          </a:p>
          <a:p>
            <a:pPr lvl="1"/>
            <a:endParaRPr lang="en-US" sz="2000" dirty="0">
              <a:latin typeface="Helvetica" pitchFamily="2" charset="0"/>
            </a:endParaRPr>
          </a:p>
        </p:txBody>
      </p:sp>
      <p:sp>
        <p:nvSpPr>
          <p:cNvPr id="4" name="Slide Number Placeholder 3">
            <a:extLst>
              <a:ext uri="{FF2B5EF4-FFF2-40B4-BE49-F238E27FC236}">
                <a16:creationId xmlns:a16="http://schemas.microsoft.com/office/drawing/2014/main" id="{08861B65-37BB-FB42-80A0-CB15AE6ABE6C}"/>
              </a:ext>
            </a:extLst>
          </p:cNvPr>
          <p:cNvSpPr>
            <a:spLocks noGrp="1"/>
          </p:cNvSpPr>
          <p:nvPr>
            <p:ph type="sldNum" sz="quarter" idx="12"/>
          </p:nvPr>
        </p:nvSpPr>
        <p:spPr/>
        <p:txBody>
          <a:bodyPr/>
          <a:lstStyle/>
          <a:p>
            <a:fld id="{432B1062-8B11-6348-831A-4A0BC9C55C11}" type="slidenum">
              <a:rPr lang="en-US" smtClean="0"/>
              <a:t>26</a:t>
            </a:fld>
            <a:endParaRPr lang="en-US"/>
          </a:p>
        </p:txBody>
      </p:sp>
      <p:sp>
        <p:nvSpPr>
          <p:cNvPr id="7" name="Title 1">
            <a:extLst>
              <a:ext uri="{FF2B5EF4-FFF2-40B4-BE49-F238E27FC236}">
                <a16:creationId xmlns:a16="http://schemas.microsoft.com/office/drawing/2014/main" id="{478792C5-4B90-E942-8457-0E97456516DC}"/>
              </a:ext>
            </a:extLst>
          </p:cNvPr>
          <p:cNvSpPr txBox="1">
            <a:spLocks/>
          </p:cNvSpPr>
          <p:nvPr/>
        </p:nvSpPr>
        <p:spPr>
          <a:xfrm>
            <a:off x="273093" y="7654"/>
            <a:ext cx="10854452" cy="355534"/>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6000" kern="1200">
                <a:solidFill>
                  <a:schemeClr val="bg2">
                    <a:lumMod val="25000"/>
                  </a:schemeClr>
                </a:solidFill>
                <a:latin typeface="+mj-lt"/>
                <a:ea typeface="+mj-ea"/>
                <a:cs typeface="+mj-cs"/>
              </a:defRPr>
            </a:lvl1pPr>
          </a:lstStyle>
          <a:p>
            <a:r>
              <a:rPr lang="en-US" sz="1600" b="1" dirty="0"/>
              <a:t>Section 3: Plan for Paper 1 - Power Consideration of Ordinal Composite Endpoints</a:t>
            </a:r>
          </a:p>
        </p:txBody>
      </p:sp>
      <p:cxnSp>
        <p:nvCxnSpPr>
          <p:cNvPr id="8" name="Straight Connector 7">
            <a:extLst>
              <a:ext uri="{FF2B5EF4-FFF2-40B4-BE49-F238E27FC236}">
                <a16:creationId xmlns:a16="http://schemas.microsoft.com/office/drawing/2014/main" id="{65666131-42BA-2344-A77B-1116641EA5EC}"/>
              </a:ext>
            </a:extLst>
          </p:cNvPr>
          <p:cNvCxnSpPr>
            <a:cxnSpLocks/>
          </p:cNvCxnSpPr>
          <p:nvPr/>
        </p:nvCxnSpPr>
        <p:spPr>
          <a:xfrm>
            <a:off x="395288" y="874758"/>
            <a:ext cx="9734550" cy="0"/>
          </a:xfrm>
          <a:prstGeom prst="line">
            <a:avLst/>
          </a:prstGeom>
          <a:ln>
            <a:headEnd type="none" w="med" len="med"/>
            <a:tailEnd type="none" w="med" len="med"/>
          </a:ln>
        </p:spPr>
        <p:style>
          <a:lnRef idx="3">
            <a:schemeClr val="accent3"/>
          </a:lnRef>
          <a:fillRef idx="0">
            <a:schemeClr val="accent3"/>
          </a:fillRef>
          <a:effectRef idx="2">
            <a:schemeClr val="accent3"/>
          </a:effectRef>
          <a:fontRef idx="minor">
            <a:schemeClr val="tx1"/>
          </a:fontRef>
        </p:style>
      </p:cxnSp>
      <p:sp>
        <p:nvSpPr>
          <p:cNvPr id="9" name="Content Placeholder 2">
            <a:extLst>
              <a:ext uri="{FF2B5EF4-FFF2-40B4-BE49-F238E27FC236}">
                <a16:creationId xmlns:a16="http://schemas.microsoft.com/office/drawing/2014/main" id="{D924CD87-F075-8D42-8772-0F2AC014FA70}"/>
              </a:ext>
            </a:extLst>
          </p:cNvPr>
          <p:cNvSpPr txBox="1">
            <a:spLocks/>
          </p:cNvSpPr>
          <p:nvPr/>
        </p:nvSpPr>
        <p:spPr>
          <a:xfrm>
            <a:off x="395288" y="390207"/>
            <a:ext cx="6258730" cy="72008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5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sz="2800" b="1" dirty="0">
                <a:solidFill>
                  <a:schemeClr val="tx1"/>
                </a:solidFill>
              </a:rPr>
              <a:t>3.1 Existing Methods and Limitations</a:t>
            </a:r>
            <a:endParaRPr lang="en-US" sz="2600" b="1" dirty="0">
              <a:solidFill>
                <a:schemeClr val="tx1"/>
              </a:solidFill>
            </a:endParaRPr>
          </a:p>
        </p:txBody>
      </p:sp>
    </p:spTree>
    <p:extLst>
      <p:ext uri="{BB962C8B-B14F-4D97-AF65-F5344CB8AC3E}">
        <p14:creationId xmlns:p14="http://schemas.microsoft.com/office/powerpoint/2010/main" val="149733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DEA18BE-712C-5F4E-9C52-E1F1A9EBB3AD}"/>
                  </a:ext>
                </a:extLst>
              </p:cNvPr>
              <p:cNvSpPr>
                <a:spLocks noGrp="1"/>
              </p:cNvSpPr>
              <p:nvPr>
                <p:ph idx="1"/>
              </p:nvPr>
            </p:nvSpPr>
            <p:spPr>
              <a:xfrm>
                <a:off x="676331" y="843384"/>
                <a:ext cx="8918045" cy="4004387"/>
              </a:xfrm>
            </p:spPr>
            <p:txBody>
              <a:bodyPr>
                <a:normAutofit fontScale="92500" lnSpcReduction="20000"/>
              </a:bodyPr>
              <a:lstStyle/>
              <a:p>
                <a:pPr marL="0" indent="0">
                  <a:lnSpc>
                    <a:spcPct val="150000"/>
                  </a:lnSpc>
                  <a:buNone/>
                </a:pPr>
                <a:r>
                  <a:rPr lang="en-US" sz="2600" b="1" dirty="0">
                    <a:solidFill>
                      <a:schemeClr val="tx1"/>
                    </a:solidFill>
                  </a:rPr>
                  <a:t>3.1.1 Power of Ordinal Variable (Cont.)</a:t>
                </a:r>
              </a:p>
              <a:p>
                <a:r>
                  <a:rPr lang="en-US" sz="2000" dirty="0">
                    <a:solidFill>
                      <a:schemeClr val="tx1"/>
                    </a:solidFill>
                  </a:rPr>
                  <a:t>Notations</a:t>
                </a:r>
              </a:p>
              <a:p>
                <a:pPr lvl="1">
                  <a:buFont typeface="Courier New" panose="02070309020205020404" pitchFamily="49" charset="0"/>
                  <a:buChar char="o"/>
                </a:pPr>
                <a14:m>
                  <m:oMath xmlns:m="http://schemas.openxmlformats.org/officeDocument/2006/math">
                    <m:sSub>
                      <m:sSubPr>
                        <m:ctrlPr>
                          <a:rPr lang="en-US" sz="1800" i="1" smtClean="0">
                            <a:solidFill>
                              <a:schemeClr val="tx1"/>
                            </a:solidFill>
                            <a:latin typeface="Cambria Math" panose="02040503050406030204" pitchFamily="18" charset="0"/>
                          </a:rPr>
                        </m:ctrlPr>
                      </m:sSubPr>
                      <m:e>
                        <m:r>
                          <a:rPr lang="en-US" sz="1800" b="0" i="1" smtClean="0">
                            <a:solidFill>
                              <a:schemeClr val="tx1"/>
                            </a:solidFill>
                            <a:latin typeface="Cambria Math" panose="02040503050406030204" pitchFamily="18" charset="0"/>
                          </a:rPr>
                          <m:t>𝐶</m:t>
                        </m:r>
                      </m:e>
                      <m:sub>
                        <m:r>
                          <a:rPr lang="en-US" sz="1800" b="0" i="1" smtClean="0">
                            <a:solidFill>
                              <a:schemeClr val="tx1"/>
                            </a:solidFill>
                            <a:latin typeface="Cambria Math" panose="02040503050406030204" pitchFamily="18" charset="0"/>
                          </a:rPr>
                          <m:t>1</m:t>
                        </m:r>
                      </m:sub>
                    </m:sSub>
                    <m:r>
                      <a:rPr lang="en-US" sz="1800" b="0" i="1" smtClean="0">
                        <a:solidFill>
                          <a:schemeClr val="tx1"/>
                        </a:solidFill>
                        <a:latin typeface="Cambria Math" panose="02040503050406030204" pitchFamily="18" charset="0"/>
                      </a:rPr>
                      <m:t>,</m:t>
                    </m:r>
                  </m:oMath>
                </a14:m>
                <a:r>
                  <a:rPr lang="en-US" sz="1800" dirty="0">
                    <a:solidFill>
                      <a:schemeClr val="tx1"/>
                    </a:solidFill>
                  </a:rPr>
                  <a:t> </a:t>
                </a:r>
                <a14:m>
                  <m:oMath xmlns:m="http://schemas.openxmlformats.org/officeDocument/2006/math">
                    <m:sSub>
                      <m:sSubPr>
                        <m:ctrlPr>
                          <a:rPr lang="en-US"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𝐶</m:t>
                        </m:r>
                      </m:e>
                      <m:sub>
                        <m:r>
                          <a:rPr lang="en-US" sz="1800" b="0" i="1" smtClean="0">
                            <a:solidFill>
                              <a:schemeClr val="tx1"/>
                            </a:solidFill>
                            <a:latin typeface="Cambria Math" panose="02040503050406030204" pitchFamily="18" charset="0"/>
                          </a:rPr>
                          <m:t>2</m:t>
                        </m:r>
                      </m:sub>
                    </m:sSub>
                    <m:r>
                      <a:rPr lang="en-US" sz="1800" b="0" i="1" smtClean="0">
                        <a:solidFill>
                          <a:schemeClr val="tx1"/>
                        </a:solidFill>
                        <a:latin typeface="Cambria Math" panose="02040503050406030204" pitchFamily="18" charset="0"/>
                      </a:rPr>
                      <m:t>,…, </m:t>
                    </m:r>
                  </m:oMath>
                </a14:m>
                <a:r>
                  <a:rPr lang="en-US" sz="1800" dirty="0">
                    <a:solidFill>
                      <a:schemeClr val="tx1"/>
                    </a:solidFill>
                  </a:rPr>
                  <a:t> </a:t>
                </a:r>
                <a14:m>
                  <m:oMath xmlns:m="http://schemas.openxmlformats.org/officeDocument/2006/math">
                    <m:sSub>
                      <m:sSubPr>
                        <m:ctrlPr>
                          <a:rPr lang="en-US"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𝐶</m:t>
                        </m:r>
                      </m:e>
                      <m:sub>
                        <m:r>
                          <a:rPr lang="en-US" sz="1800" b="0" i="1" smtClean="0">
                            <a:solidFill>
                              <a:schemeClr val="tx1"/>
                            </a:solidFill>
                            <a:latin typeface="Cambria Math" panose="02040503050406030204" pitchFamily="18" charset="0"/>
                          </a:rPr>
                          <m:t>𝑘</m:t>
                        </m:r>
                      </m:sub>
                    </m:sSub>
                    <m:r>
                      <a:rPr lang="en-US" sz="1800" b="0" i="1" smtClean="0">
                        <a:solidFill>
                          <a:schemeClr val="tx1"/>
                        </a:solidFill>
                        <a:latin typeface="Cambria Math" panose="02040503050406030204" pitchFamily="18" charset="0"/>
                      </a:rPr>
                      <m:t>:</m:t>
                    </m:r>
                    <m:r>
                      <m:rPr>
                        <m:nor/>
                      </m:rPr>
                      <a:rPr lang="en-US" sz="1800" dirty="0">
                        <a:solidFill>
                          <a:schemeClr val="tx1"/>
                        </a:solidFill>
                      </a:rPr>
                      <m:t>Categori</m:t>
                    </m:r>
                    <m:r>
                      <m:rPr>
                        <m:nor/>
                      </m:rPr>
                      <a:rPr lang="en-US" sz="1800" dirty="0" smtClean="0">
                        <a:solidFill>
                          <a:schemeClr val="tx1"/>
                        </a:solidFill>
                      </a:rPr>
                      <m:t>es</m:t>
                    </m:r>
                  </m:oMath>
                </a14:m>
                <a:endParaRPr lang="en-US" sz="1800" dirty="0">
                  <a:solidFill>
                    <a:schemeClr val="tx1"/>
                  </a:solidFill>
                </a:endParaRPr>
              </a:p>
              <a:p>
                <a:pPr lvl="2">
                  <a:buFont typeface="Courier New" panose="02070309020205020404" pitchFamily="49" charset="0"/>
                  <a:buChar char="o"/>
                </a:pPr>
                <a14:m>
                  <m:oMath xmlns:m="http://schemas.openxmlformats.org/officeDocument/2006/math">
                    <m:sSub>
                      <m:sSubPr>
                        <m:ctrlPr>
                          <a:rPr lang="en-US"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𝐶</m:t>
                        </m:r>
                      </m:e>
                      <m:sub>
                        <m:r>
                          <a:rPr lang="en-US" sz="1800" b="0" i="1" smtClean="0">
                            <a:solidFill>
                              <a:schemeClr val="tx1"/>
                            </a:solidFill>
                            <a:latin typeface="Cambria Math" panose="02040503050406030204" pitchFamily="18" charset="0"/>
                          </a:rPr>
                          <m:t>𝑖</m:t>
                        </m:r>
                      </m:sub>
                    </m:sSub>
                    <m:r>
                      <a:rPr lang="en-US" sz="1800" i="1">
                        <a:solidFill>
                          <a:schemeClr val="tx1"/>
                        </a:solidFill>
                        <a:latin typeface="Cambria Math" panose="02040503050406030204" pitchFamily="18" charset="0"/>
                      </a:rPr>
                      <m:t> </m:t>
                    </m:r>
                    <m:r>
                      <m:rPr>
                        <m:nor/>
                      </m:rPr>
                      <a:rPr lang="en-US" sz="1800">
                        <a:solidFill>
                          <a:schemeClr val="tx1"/>
                        </a:solidFill>
                      </a:rPr>
                      <m:t>being</m:t>
                    </m:r>
                    <m:r>
                      <m:rPr>
                        <m:nor/>
                      </m:rPr>
                      <a:rPr lang="en-US" sz="1800" b="0" i="0" smtClean="0">
                        <a:solidFill>
                          <a:schemeClr val="tx1"/>
                        </a:solidFill>
                      </a:rPr>
                      <m:t> </m:t>
                    </m:r>
                    <m:r>
                      <m:rPr>
                        <m:nor/>
                      </m:rPr>
                      <a:rPr lang="en-US" sz="1800">
                        <a:solidFill>
                          <a:schemeClr val="tx1"/>
                        </a:solidFill>
                      </a:rPr>
                      <m:t>more</m:t>
                    </m:r>
                    <m:r>
                      <m:rPr>
                        <m:nor/>
                      </m:rPr>
                      <a:rPr lang="en-US" sz="1800" b="0" i="0" smtClean="0">
                        <a:solidFill>
                          <a:schemeClr val="tx1"/>
                        </a:solidFill>
                      </a:rPr>
                      <m:t> </m:t>
                    </m:r>
                    <m:r>
                      <m:rPr>
                        <m:nor/>
                      </m:rPr>
                      <a:rPr lang="en-US" sz="1800">
                        <a:solidFill>
                          <a:schemeClr val="tx1"/>
                        </a:solidFill>
                      </a:rPr>
                      <m:t>desirable</m:t>
                    </m:r>
                    <m:r>
                      <m:rPr>
                        <m:nor/>
                      </m:rPr>
                      <a:rPr lang="en-US" sz="1800" b="0" i="0" smtClean="0">
                        <a:solidFill>
                          <a:schemeClr val="tx1"/>
                        </a:solidFill>
                      </a:rPr>
                      <m:t> </m:t>
                    </m:r>
                    <m:r>
                      <m:rPr>
                        <m:nor/>
                      </m:rPr>
                      <a:rPr lang="en-US" sz="1800">
                        <a:solidFill>
                          <a:schemeClr val="tx1"/>
                        </a:solidFill>
                      </a:rPr>
                      <m:t>than</m:t>
                    </m:r>
                    <m:r>
                      <m:rPr>
                        <m:nor/>
                      </m:rPr>
                      <a:rPr lang="en-US" sz="1800" b="0" i="0" smtClean="0">
                        <a:solidFill>
                          <a:schemeClr val="tx1"/>
                        </a:solidFill>
                      </a:rPr>
                      <m:t> </m:t>
                    </m:r>
                    <m:sSub>
                      <m:sSubPr>
                        <m:ctrlPr>
                          <a:rPr lang="en-US"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𝐶</m:t>
                        </m:r>
                      </m:e>
                      <m:sub>
                        <m:r>
                          <a:rPr lang="en-US" sz="1800" b="0" i="1" smtClean="0">
                            <a:solidFill>
                              <a:schemeClr val="tx1"/>
                            </a:solidFill>
                            <a:latin typeface="Cambria Math" panose="02040503050406030204" pitchFamily="18" charset="0"/>
                          </a:rPr>
                          <m:t>𝑗</m:t>
                        </m:r>
                      </m:sub>
                    </m:sSub>
                    <m:r>
                      <a:rPr lang="en-US" sz="1800" b="0" i="1" smtClean="0">
                        <a:solidFill>
                          <a:schemeClr val="tx1"/>
                        </a:solidFill>
                        <a:latin typeface="Cambria Math" panose="02040503050406030204" pitchFamily="18" charset="0"/>
                      </a:rPr>
                      <m:t> </m:t>
                    </m:r>
                    <m:r>
                      <m:rPr>
                        <m:nor/>
                      </m:rPr>
                      <a:rPr lang="en-US" sz="1800">
                        <a:solidFill>
                          <a:schemeClr val="tx1"/>
                        </a:solidFill>
                      </a:rPr>
                      <m:t>if</m:t>
                    </m:r>
                    <m:r>
                      <m:rPr>
                        <m:nor/>
                      </m:rPr>
                      <a:rPr lang="en-US" sz="1800" b="1" i="1" smtClean="0">
                        <a:solidFill>
                          <a:schemeClr val="tx1"/>
                        </a:solidFill>
                      </a:rPr>
                      <m:t> </m:t>
                    </m:r>
                    <m:r>
                      <m:rPr>
                        <m:nor/>
                      </m:rPr>
                      <a:rPr lang="en-US" sz="1800" b="1" i="1">
                        <a:solidFill>
                          <a:schemeClr val="tx1"/>
                        </a:solidFill>
                      </a:rPr>
                      <m:t> </m:t>
                    </m:r>
                    <m:r>
                      <a:rPr lang="en-US" sz="1800" b="0" i="1" dirty="0" smtClean="0">
                        <a:solidFill>
                          <a:schemeClr val="tx1"/>
                        </a:solidFill>
                        <a:latin typeface="Cambria Math" panose="02040503050406030204" pitchFamily="18" charset="0"/>
                      </a:rPr>
                      <m:t>𝑖</m:t>
                    </m:r>
                    <m:r>
                      <a:rPr lang="en-US" sz="1800" b="0" i="1" dirty="0" smtClean="0">
                        <a:solidFill>
                          <a:schemeClr val="tx1"/>
                        </a:solidFill>
                        <a:latin typeface="Cambria Math" panose="02040503050406030204" pitchFamily="18" charset="0"/>
                      </a:rPr>
                      <m:t>&lt;</m:t>
                    </m:r>
                    <m:r>
                      <a:rPr lang="en-US" sz="1800" b="0" i="1" dirty="0" smtClean="0">
                        <a:solidFill>
                          <a:schemeClr val="tx1"/>
                        </a:solidFill>
                        <a:latin typeface="Cambria Math" panose="02040503050406030204" pitchFamily="18" charset="0"/>
                      </a:rPr>
                      <m:t>𝑗</m:t>
                    </m:r>
                    <m:r>
                      <m:rPr>
                        <m:nor/>
                      </m:rPr>
                      <a:rPr lang="en-US" sz="1800" i="1" smtClean="0">
                        <a:solidFill>
                          <a:schemeClr val="tx1"/>
                        </a:solidFill>
                      </a:rPr>
                      <m:t>, </m:t>
                    </m:r>
                    <m:r>
                      <m:rPr>
                        <m:nor/>
                      </m:rPr>
                      <a:rPr lang="en-US" sz="1800" i="1" smtClean="0">
                        <a:solidFill>
                          <a:schemeClr val="tx1"/>
                        </a:solidFill>
                      </a:rPr>
                      <m:t>i</m:t>
                    </m:r>
                    <m:r>
                      <m:rPr>
                        <m:nor/>
                      </m:rPr>
                      <a:rPr lang="en-US" sz="1800" i="1" smtClean="0">
                        <a:solidFill>
                          <a:schemeClr val="tx1"/>
                        </a:solidFill>
                      </a:rPr>
                      <m:t>.</m:t>
                    </m:r>
                    <m:r>
                      <m:rPr>
                        <m:nor/>
                      </m:rPr>
                      <a:rPr lang="en-US" sz="1800" i="1" smtClean="0">
                        <a:solidFill>
                          <a:schemeClr val="tx1"/>
                        </a:solidFill>
                      </a:rPr>
                      <m:t>e</m:t>
                    </m:r>
                    <m:r>
                      <m:rPr>
                        <m:nor/>
                      </m:rPr>
                      <a:rPr lang="en-US" sz="1800" i="1" smtClean="0">
                        <a:solidFill>
                          <a:schemeClr val="tx1"/>
                        </a:solidFill>
                      </a:rPr>
                      <m:t>.,</m:t>
                    </m:r>
                    <m:sSub>
                      <m:sSubPr>
                        <m:ctrlPr>
                          <a:rPr lang="en-US" sz="1800" i="1">
                            <a:solidFill>
                              <a:schemeClr val="tx1"/>
                            </a:solidFill>
                            <a:latin typeface="Cambria Math" panose="02040503050406030204" pitchFamily="18" charset="0"/>
                          </a:rPr>
                        </m:ctrlPr>
                      </m:sSubPr>
                      <m:e>
                        <m:r>
                          <a:rPr lang="en-US" sz="1800" b="0" i="1">
                            <a:solidFill>
                              <a:schemeClr val="tx1"/>
                            </a:solidFill>
                            <a:latin typeface="Cambria Math" panose="02040503050406030204" pitchFamily="18" charset="0"/>
                          </a:rPr>
                          <m:t>𝐶</m:t>
                        </m:r>
                      </m:e>
                      <m:sub>
                        <m:r>
                          <a:rPr lang="en-US" sz="1800" b="0" i="1">
                            <a:solidFill>
                              <a:schemeClr val="tx1"/>
                            </a:solidFill>
                            <a:latin typeface="Cambria Math" panose="02040503050406030204" pitchFamily="18" charset="0"/>
                          </a:rPr>
                          <m:t>1</m:t>
                        </m:r>
                      </m:sub>
                    </m:sSub>
                    <m:r>
                      <m:rPr>
                        <m:nor/>
                      </m:rPr>
                      <a:rPr lang="en-US" sz="1800" dirty="0">
                        <a:solidFill>
                          <a:schemeClr val="tx1"/>
                        </a:solidFill>
                      </a:rPr>
                      <m:t> </m:t>
                    </m:r>
                    <m:r>
                      <m:rPr>
                        <m:nor/>
                      </m:rPr>
                      <a:rPr lang="en-US" sz="1800" dirty="0">
                        <a:solidFill>
                          <a:schemeClr val="tx1"/>
                        </a:solidFill>
                      </a:rPr>
                      <m:t>is</m:t>
                    </m:r>
                    <m:r>
                      <m:rPr>
                        <m:nor/>
                      </m:rPr>
                      <a:rPr lang="en-US" sz="1800" dirty="0">
                        <a:solidFill>
                          <a:schemeClr val="tx1"/>
                        </a:solidFill>
                      </a:rPr>
                      <m:t> </m:t>
                    </m:r>
                    <m:r>
                      <m:rPr>
                        <m:nor/>
                      </m:rPr>
                      <a:rPr lang="en-US" sz="1800" dirty="0">
                        <a:solidFill>
                          <a:schemeClr val="tx1"/>
                        </a:solidFill>
                      </a:rPr>
                      <m:t>the</m:t>
                    </m:r>
                    <m:r>
                      <m:rPr>
                        <m:nor/>
                      </m:rPr>
                      <a:rPr lang="en-US" sz="1800" dirty="0">
                        <a:solidFill>
                          <a:schemeClr val="tx1"/>
                        </a:solidFill>
                      </a:rPr>
                      <m:t> </m:t>
                    </m:r>
                    <m:r>
                      <m:rPr>
                        <m:nor/>
                      </m:rPr>
                      <a:rPr lang="en-US" sz="1800" dirty="0">
                        <a:solidFill>
                          <a:schemeClr val="tx1"/>
                        </a:solidFill>
                      </a:rPr>
                      <m:t>best</m:t>
                    </m:r>
                    <m:r>
                      <m:rPr>
                        <m:nor/>
                      </m:rPr>
                      <a:rPr lang="en-US" sz="1800" dirty="0">
                        <a:solidFill>
                          <a:schemeClr val="tx1"/>
                        </a:solidFill>
                      </a:rPr>
                      <m:t> </m:t>
                    </m:r>
                    <m:r>
                      <m:rPr>
                        <m:nor/>
                      </m:rPr>
                      <a:rPr lang="en-US" sz="1800" dirty="0">
                        <a:solidFill>
                          <a:schemeClr val="tx1"/>
                        </a:solidFill>
                      </a:rPr>
                      <m:t>outcome</m:t>
                    </m:r>
                    <m:r>
                      <m:rPr>
                        <m:nor/>
                      </m:rPr>
                      <a:rPr lang="en-US" sz="1800" dirty="0">
                        <a:solidFill>
                          <a:schemeClr val="tx1"/>
                        </a:solidFill>
                      </a:rPr>
                      <m:t>, </m:t>
                    </m:r>
                    <m:sSub>
                      <m:sSubPr>
                        <m:ctrlPr>
                          <a:rPr lang="en-US"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𝐶</m:t>
                        </m:r>
                      </m:e>
                      <m:sub>
                        <m:r>
                          <a:rPr lang="en-US" sz="1800" i="1">
                            <a:solidFill>
                              <a:schemeClr val="tx1"/>
                            </a:solidFill>
                            <a:latin typeface="Cambria Math" panose="02040503050406030204" pitchFamily="18" charset="0"/>
                          </a:rPr>
                          <m:t>𝑘</m:t>
                        </m:r>
                      </m:sub>
                    </m:sSub>
                    <m:r>
                      <m:rPr>
                        <m:nor/>
                      </m:rPr>
                      <a:rPr lang="en-US" sz="1800" dirty="0">
                        <a:solidFill>
                          <a:schemeClr val="tx1"/>
                        </a:solidFill>
                      </a:rPr>
                      <m:t> </m:t>
                    </m:r>
                    <m:r>
                      <m:rPr>
                        <m:nor/>
                      </m:rPr>
                      <a:rPr lang="en-US" sz="1800" dirty="0">
                        <a:solidFill>
                          <a:schemeClr val="tx1"/>
                        </a:solidFill>
                      </a:rPr>
                      <m:t>is</m:t>
                    </m:r>
                    <m:r>
                      <m:rPr>
                        <m:nor/>
                      </m:rPr>
                      <a:rPr lang="en-US" sz="1800" dirty="0">
                        <a:solidFill>
                          <a:schemeClr val="tx1"/>
                        </a:solidFill>
                      </a:rPr>
                      <m:t> </m:t>
                    </m:r>
                    <m:r>
                      <m:rPr>
                        <m:nor/>
                      </m:rPr>
                      <a:rPr lang="en-US" sz="1800" dirty="0">
                        <a:solidFill>
                          <a:schemeClr val="tx1"/>
                        </a:solidFill>
                      </a:rPr>
                      <m:t>the</m:t>
                    </m:r>
                    <m:r>
                      <m:rPr>
                        <m:nor/>
                      </m:rPr>
                      <a:rPr lang="en-US" sz="1800" dirty="0">
                        <a:solidFill>
                          <a:schemeClr val="tx1"/>
                        </a:solidFill>
                      </a:rPr>
                      <m:t> </m:t>
                    </m:r>
                    <m:r>
                      <m:rPr>
                        <m:nor/>
                      </m:rPr>
                      <a:rPr lang="en-US" sz="1800" dirty="0">
                        <a:solidFill>
                          <a:schemeClr val="tx1"/>
                        </a:solidFill>
                      </a:rPr>
                      <m:t>worst</m:t>
                    </m:r>
                  </m:oMath>
                </a14:m>
                <a:endParaRPr lang="en-US" sz="1800" dirty="0">
                  <a:solidFill>
                    <a:schemeClr val="tx1"/>
                  </a:solidFill>
                </a:endParaRPr>
              </a:p>
              <a:p>
                <a:pPr lvl="1">
                  <a:buFont typeface="Courier New" panose="02070309020205020404" pitchFamily="49" charset="0"/>
                  <a:buChar char="o"/>
                </a:pPr>
                <a14:m>
                  <m:oMath xmlns:m="http://schemas.openxmlformats.org/officeDocument/2006/math">
                    <m:sSub>
                      <m:sSubPr>
                        <m:ctrlPr>
                          <a:rPr lang="en-US" sz="1800" i="1">
                            <a:solidFill>
                              <a:schemeClr val="tx1"/>
                            </a:solidFill>
                            <a:latin typeface="Cambria Math" panose="02040503050406030204" pitchFamily="18" charset="0"/>
                            <a:ea typeface="Cambria Math" panose="02040503050406030204" pitchFamily="18" charset="0"/>
                          </a:rPr>
                        </m:ctrlPr>
                      </m:sSubPr>
                      <m:e>
                        <m:r>
                          <a:rPr lang="en-US" sz="1800" i="1">
                            <a:solidFill>
                              <a:schemeClr val="tx1"/>
                            </a:solidFill>
                            <a:latin typeface="Cambria Math" panose="02040503050406030204" pitchFamily="18" charset="0"/>
                            <a:ea typeface="Cambria Math" panose="02040503050406030204" pitchFamily="18" charset="0"/>
                          </a:rPr>
                          <m:t>𝜃</m:t>
                        </m:r>
                      </m:e>
                      <m:sub>
                        <m:r>
                          <a:rPr lang="en-US" sz="1800" i="1">
                            <a:solidFill>
                              <a:schemeClr val="tx1"/>
                            </a:solidFill>
                            <a:latin typeface="Cambria Math" panose="02040503050406030204" pitchFamily="18" charset="0"/>
                            <a:ea typeface="Cambria Math" panose="02040503050406030204" pitchFamily="18" charset="0"/>
                          </a:rPr>
                          <m:t>𝑅</m:t>
                        </m:r>
                      </m:sub>
                    </m:sSub>
                    <m:r>
                      <a:rPr lang="en-US" sz="1800" b="0" i="1" smtClean="0">
                        <a:solidFill>
                          <a:schemeClr val="tx1"/>
                        </a:solidFill>
                        <a:latin typeface="Cambria Math" panose="02040503050406030204" pitchFamily="18" charset="0"/>
                        <a:ea typeface="Cambria Math" panose="02040503050406030204" pitchFamily="18" charset="0"/>
                      </a:rPr>
                      <m:t>:  </m:t>
                    </m:r>
                  </m:oMath>
                </a14:m>
                <a:r>
                  <a:rPr lang="en-US" sz="1800" dirty="0">
                    <a:solidFill>
                      <a:schemeClr val="tx1"/>
                    </a:solidFill>
                    <a:effectLst/>
                  </a:rPr>
                  <a:t>Reference improvement, represents the </a:t>
                </a:r>
                <a:r>
                  <a:rPr lang="en-US" sz="1800" dirty="0">
                    <a:solidFill>
                      <a:schemeClr val="tx1"/>
                    </a:solidFill>
                  </a:rPr>
                  <a:t>expected </a:t>
                </a:r>
                <a:r>
                  <a:rPr lang="en-US" sz="1800" dirty="0">
                    <a:solidFill>
                      <a:schemeClr val="tx1"/>
                    </a:solidFill>
                    <a:effectLst/>
                  </a:rPr>
                  <a:t>advantage of treatment over control (common log-odds-ratio), prespecified.</a:t>
                </a:r>
              </a:p>
              <a:p>
                <a:pPr lvl="1">
                  <a:buFont typeface="Courier New" panose="02070309020205020404" pitchFamily="49" charset="0"/>
                  <a:buChar char="o"/>
                </a:pPr>
                <a:r>
                  <a:rPr lang="en-US" sz="1800" dirty="0">
                    <a:solidFill>
                      <a:schemeClr val="tx1"/>
                    </a:solidFill>
                  </a:rPr>
                  <a:t>n: Total sample size</a:t>
                </a:r>
                <a:endParaRPr lang="en-US" sz="1800" dirty="0">
                  <a:solidFill>
                    <a:schemeClr val="tx1"/>
                  </a:solidFill>
                  <a:effectLst/>
                </a:endParaRPr>
              </a:p>
              <a:p>
                <a:pPr lvl="1">
                  <a:buFont typeface="Courier New" panose="02070309020205020404" pitchFamily="49" charset="0"/>
                  <a:buChar char="o"/>
                </a:pPr>
                <a:r>
                  <a:rPr lang="en-US" sz="1800" dirty="0">
                    <a:solidFill>
                      <a:schemeClr val="tx1"/>
                    </a:solidFill>
                  </a:rPr>
                  <a:t>A: Allocation ratio, treatment/control = 1/A</a:t>
                </a:r>
              </a:p>
              <a:p>
                <a:pPr lvl="2">
                  <a:buFont typeface="Wingdings" pitchFamily="2" charset="2"/>
                  <a:buChar char="Ø"/>
                </a:pPr>
                <a14:m>
                  <m:oMath xmlns:m="http://schemas.openxmlformats.org/officeDocument/2006/math">
                    <m:sSub>
                      <m:sSubPr>
                        <m:ctrlPr>
                          <a:rPr lang="en-US" sz="1800" i="1" smtClean="0">
                            <a:solidFill>
                              <a:schemeClr val="tx1"/>
                            </a:solidFill>
                            <a:effectLst/>
                            <a:latin typeface="Cambria Math" panose="02040503050406030204" pitchFamily="18" charset="0"/>
                          </a:rPr>
                        </m:ctrlPr>
                      </m:sSubPr>
                      <m:e>
                        <m:r>
                          <a:rPr lang="en-US" sz="1800" b="0" i="1" smtClean="0">
                            <a:solidFill>
                              <a:schemeClr val="tx1"/>
                            </a:solidFill>
                            <a:effectLst/>
                            <a:latin typeface="Cambria Math" panose="02040503050406030204" pitchFamily="18" charset="0"/>
                          </a:rPr>
                          <m:t>𝑛</m:t>
                        </m:r>
                      </m:e>
                      <m:sub>
                        <m:r>
                          <a:rPr lang="en-US" sz="1800" b="0" i="1" smtClean="0">
                            <a:solidFill>
                              <a:schemeClr val="tx1"/>
                            </a:solidFill>
                            <a:effectLst/>
                            <a:latin typeface="Cambria Math" panose="02040503050406030204" pitchFamily="18" charset="0"/>
                          </a:rPr>
                          <m:t>𝑡𝑟𝑒𝑎𝑡</m:t>
                        </m:r>
                      </m:sub>
                    </m:sSub>
                    <m:r>
                      <a:rPr lang="en-US" sz="1800" b="0" i="1" smtClean="0">
                        <a:solidFill>
                          <a:schemeClr val="tx1"/>
                        </a:solidFill>
                        <a:effectLst/>
                        <a:latin typeface="Cambria Math" panose="02040503050406030204" pitchFamily="18" charset="0"/>
                      </a:rPr>
                      <m:t>= </m:t>
                    </m:r>
                    <m:box>
                      <m:boxPr>
                        <m:ctrlPr>
                          <a:rPr lang="en-US" sz="1800" b="0" i="1" smtClean="0">
                            <a:solidFill>
                              <a:schemeClr val="tx1"/>
                            </a:solidFill>
                            <a:effectLst/>
                            <a:latin typeface="Cambria Math" panose="02040503050406030204" pitchFamily="18" charset="0"/>
                          </a:rPr>
                        </m:ctrlPr>
                      </m:boxPr>
                      <m:e>
                        <m:argPr>
                          <m:argSz m:val="-1"/>
                        </m:argPr>
                        <m:f>
                          <m:fPr>
                            <m:ctrlPr>
                              <a:rPr lang="en-US" sz="1800" b="0" i="1" smtClean="0">
                                <a:solidFill>
                                  <a:schemeClr val="tx1"/>
                                </a:solidFill>
                                <a:effectLst/>
                                <a:latin typeface="Cambria Math" panose="02040503050406030204" pitchFamily="18" charset="0"/>
                              </a:rPr>
                            </m:ctrlPr>
                          </m:fPr>
                          <m:num>
                            <m:r>
                              <a:rPr lang="en-US" sz="1800" b="0" i="1" smtClean="0">
                                <a:solidFill>
                                  <a:schemeClr val="tx1"/>
                                </a:solidFill>
                                <a:effectLst/>
                                <a:latin typeface="Cambria Math" panose="02040503050406030204" pitchFamily="18" charset="0"/>
                              </a:rPr>
                              <m:t>1</m:t>
                            </m:r>
                          </m:num>
                          <m:den>
                            <m:r>
                              <a:rPr lang="en-US" sz="1800" b="0" i="1" smtClean="0">
                                <a:solidFill>
                                  <a:schemeClr val="tx1"/>
                                </a:solidFill>
                                <a:effectLst/>
                                <a:latin typeface="Cambria Math" panose="02040503050406030204" pitchFamily="18" charset="0"/>
                              </a:rPr>
                              <m:t>𝐴</m:t>
                            </m:r>
                            <m:r>
                              <a:rPr lang="en-US" sz="1800" b="0" i="1" smtClean="0">
                                <a:solidFill>
                                  <a:schemeClr val="tx1"/>
                                </a:solidFill>
                                <a:effectLst/>
                                <a:latin typeface="Cambria Math" panose="02040503050406030204" pitchFamily="18" charset="0"/>
                              </a:rPr>
                              <m:t>+1</m:t>
                            </m:r>
                          </m:den>
                        </m:f>
                        <m:r>
                          <a:rPr lang="en-US" sz="1800" b="0" i="1" smtClean="0">
                            <a:solidFill>
                              <a:schemeClr val="tx1"/>
                            </a:solidFill>
                            <a:effectLst/>
                            <a:latin typeface="Cambria Math" panose="02040503050406030204" pitchFamily="18" charset="0"/>
                          </a:rPr>
                          <m:t> </m:t>
                        </m:r>
                        <m:r>
                          <a:rPr lang="en-US" sz="1800" b="0" i="1" smtClean="0">
                            <a:solidFill>
                              <a:schemeClr val="tx1"/>
                            </a:solidFill>
                            <a:effectLst/>
                            <a:latin typeface="Cambria Math" panose="02040503050406030204" pitchFamily="18" charset="0"/>
                          </a:rPr>
                          <m:t>𝑛</m:t>
                        </m:r>
                      </m:e>
                    </m:box>
                  </m:oMath>
                </a14:m>
                <a:r>
                  <a:rPr lang="en-US" sz="1800" dirty="0">
                    <a:solidFill>
                      <a:schemeClr val="tx1"/>
                    </a:solidFill>
                    <a:effectLst/>
                  </a:rPr>
                  <a:t>, </a:t>
                </a:r>
                <a14:m>
                  <m:oMath xmlns:m="http://schemas.openxmlformats.org/officeDocument/2006/math">
                    <m:sSub>
                      <m:sSubPr>
                        <m:ctrlPr>
                          <a:rPr lang="en-US"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𝑛</m:t>
                        </m:r>
                      </m:e>
                      <m:sub>
                        <m:r>
                          <a:rPr lang="en-US" sz="1800" b="0" i="1" smtClean="0">
                            <a:solidFill>
                              <a:schemeClr val="tx1"/>
                            </a:solidFill>
                            <a:latin typeface="Cambria Math" panose="02040503050406030204" pitchFamily="18" charset="0"/>
                          </a:rPr>
                          <m:t>𝑐𝑜𝑛𝑡𝑟𝑜𝑙</m:t>
                        </m:r>
                      </m:sub>
                    </m:sSub>
                    <m:r>
                      <a:rPr lang="en-US" sz="1800" i="1">
                        <a:solidFill>
                          <a:schemeClr val="tx1"/>
                        </a:solidFill>
                        <a:latin typeface="Cambria Math" panose="02040503050406030204" pitchFamily="18" charset="0"/>
                      </a:rPr>
                      <m:t>= </m:t>
                    </m:r>
                    <m:box>
                      <m:boxPr>
                        <m:ctrlPr>
                          <a:rPr lang="en-US" sz="1800" i="1">
                            <a:solidFill>
                              <a:schemeClr val="tx1"/>
                            </a:solidFill>
                            <a:latin typeface="Cambria Math" panose="02040503050406030204" pitchFamily="18" charset="0"/>
                          </a:rPr>
                        </m:ctrlPr>
                      </m:boxPr>
                      <m:e>
                        <m:argPr>
                          <m:argSz m:val="-1"/>
                        </m:argPr>
                        <m:f>
                          <m:fPr>
                            <m:ctrlPr>
                              <a:rPr lang="en-US" sz="1800" i="1">
                                <a:solidFill>
                                  <a:schemeClr val="tx1"/>
                                </a:solidFill>
                                <a:latin typeface="Cambria Math" panose="02040503050406030204" pitchFamily="18" charset="0"/>
                              </a:rPr>
                            </m:ctrlPr>
                          </m:fPr>
                          <m:num>
                            <m:r>
                              <a:rPr lang="en-US" sz="1800" b="0" i="1" smtClean="0">
                                <a:solidFill>
                                  <a:schemeClr val="tx1"/>
                                </a:solidFill>
                                <a:latin typeface="Cambria Math" panose="02040503050406030204" pitchFamily="18" charset="0"/>
                              </a:rPr>
                              <m:t>𝐴</m:t>
                            </m:r>
                          </m:num>
                          <m:den>
                            <m:r>
                              <a:rPr lang="en-US" sz="1800" i="1">
                                <a:solidFill>
                                  <a:schemeClr val="tx1"/>
                                </a:solidFill>
                                <a:latin typeface="Cambria Math" panose="02040503050406030204" pitchFamily="18" charset="0"/>
                              </a:rPr>
                              <m:t>𝐴</m:t>
                            </m:r>
                            <m:r>
                              <a:rPr lang="en-US" sz="1800" i="1">
                                <a:solidFill>
                                  <a:schemeClr val="tx1"/>
                                </a:solidFill>
                                <a:latin typeface="Cambria Math" panose="02040503050406030204" pitchFamily="18" charset="0"/>
                              </a:rPr>
                              <m:t>+1</m:t>
                            </m:r>
                          </m:den>
                        </m:f>
                        <m:r>
                          <a:rPr lang="en-US" sz="1800" i="1">
                            <a:solidFill>
                              <a:schemeClr val="tx1"/>
                            </a:solidFill>
                            <a:latin typeface="Cambria Math" panose="02040503050406030204" pitchFamily="18" charset="0"/>
                          </a:rPr>
                          <m:t> </m:t>
                        </m:r>
                        <m:r>
                          <a:rPr lang="en-US" sz="1800" i="1">
                            <a:solidFill>
                              <a:schemeClr val="tx1"/>
                            </a:solidFill>
                            <a:latin typeface="Cambria Math" panose="02040503050406030204" pitchFamily="18" charset="0"/>
                          </a:rPr>
                          <m:t>𝑛</m:t>
                        </m:r>
                      </m:e>
                    </m:box>
                  </m:oMath>
                </a14:m>
                <a:endParaRPr lang="en-US" sz="1800" dirty="0">
                  <a:solidFill>
                    <a:schemeClr val="tx1"/>
                  </a:solidFill>
                  <a:effectLst/>
                </a:endParaRPr>
              </a:p>
              <a:p>
                <a:pPr lvl="1">
                  <a:buFont typeface="Courier New" panose="02070309020205020404" pitchFamily="49" charset="0"/>
                  <a:buChar char="o"/>
                </a:pPr>
                <a14:m>
                  <m:oMath xmlns:m="http://schemas.openxmlformats.org/officeDocument/2006/math">
                    <m:r>
                      <m:rPr>
                        <m:sty m:val="p"/>
                      </m:rPr>
                      <a:rPr lang="el-GR" sz="1800" i="1">
                        <a:solidFill>
                          <a:schemeClr val="tx1"/>
                        </a:solidFill>
                        <a:latin typeface="Cambria Math" panose="02040503050406030204" pitchFamily="18" charset="0"/>
                        <a:ea typeface="Cambria Math" panose="02040503050406030204" pitchFamily="18" charset="0"/>
                      </a:rPr>
                      <m:t>Φ</m:t>
                    </m:r>
                    <m:r>
                      <a:rPr lang="en-US" sz="1800" b="0" i="1" smtClean="0">
                        <a:solidFill>
                          <a:schemeClr val="tx1"/>
                        </a:solidFill>
                        <a:latin typeface="Cambria Math" panose="02040503050406030204" pitchFamily="18" charset="0"/>
                        <a:ea typeface="Cambria Math" panose="02040503050406030204" pitchFamily="18" charset="0"/>
                      </a:rPr>
                      <m:t>: </m:t>
                    </m:r>
                  </m:oMath>
                </a14:m>
                <a:r>
                  <a:rPr lang="en-US" sz="1800" dirty="0">
                    <a:solidFill>
                      <a:schemeClr val="tx1"/>
                    </a:solidFill>
                    <a:effectLst/>
                  </a:rPr>
                  <a:t>Normal distribution function</a:t>
                </a:r>
                <a:endParaRPr lang="en-US" sz="1800" dirty="0">
                  <a:solidFill>
                    <a:schemeClr val="tx1"/>
                  </a:solidFill>
                  <a:effectLst/>
                  <a:ea typeface="Cambria Math" panose="02040503050406030204" pitchFamily="18" charset="0"/>
                </a:endParaRPr>
              </a:p>
              <a:p>
                <a:pPr lvl="2">
                  <a:buFont typeface="Wingdings" pitchFamily="2" charset="2"/>
                  <a:buChar char="Ø"/>
                </a:pPr>
                <a14:m>
                  <m:oMath xmlns:m="http://schemas.openxmlformats.org/officeDocument/2006/math">
                    <m:sSub>
                      <m:sSubPr>
                        <m:ctrlPr>
                          <a:rPr lang="en-US"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ea typeface="Cambria Math" panose="02040503050406030204" pitchFamily="18" charset="0"/>
                          </a:rPr>
                          <m:t>𝜇</m:t>
                        </m:r>
                      </m:e>
                      <m:sub>
                        <m:r>
                          <a:rPr lang="en-US" sz="1800" i="1">
                            <a:solidFill>
                              <a:schemeClr val="tx1"/>
                            </a:solidFill>
                            <a:latin typeface="Cambria Math" panose="02040503050406030204" pitchFamily="18" charset="0"/>
                            <a:ea typeface="Cambria Math" panose="02040503050406030204" pitchFamily="18" charset="0"/>
                          </a:rPr>
                          <m:t>𝛾</m:t>
                        </m:r>
                      </m:sub>
                    </m:sSub>
                  </m:oMath>
                </a14:m>
                <a:r>
                  <a:rPr lang="en-US" sz="1800" dirty="0">
                    <a:solidFill>
                      <a:schemeClr val="tx1"/>
                    </a:solidFill>
                  </a:rPr>
                  <a:t>: 100 </a:t>
                </a:r>
                <a14:m>
                  <m:oMath xmlns:m="http://schemas.openxmlformats.org/officeDocument/2006/math">
                    <m:r>
                      <a:rPr lang="en-US" sz="1800" i="1" smtClean="0">
                        <a:solidFill>
                          <a:schemeClr val="tx1"/>
                        </a:solidFill>
                        <a:latin typeface="Cambria Math" panose="02040503050406030204" pitchFamily="18" charset="0"/>
                        <a:ea typeface="Cambria Math" panose="02040503050406030204" pitchFamily="18" charset="0"/>
                      </a:rPr>
                      <m:t>𝛾</m:t>
                    </m:r>
                  </m:oMath>
                </a14:m>
                <a:r>
                  <a:rPr lang="en-US" sz="1800" dirty="0" err="1">
                    <a:solidFill>
                      <a:schemeClr val="tx1"/>
                    </a:solidFill>
                  </a:rPr>
                  <a:t>th</a:t>
                </a:r>
                <a:r>
                  <a:rPr lang="en-US" sz="1800" dirty="0">
                    <a:solidFill>
                      <a:schemeClr val="tx1"/>
                    </a:solidFill>
                  </a:rPr>
                  <a:t> upper percentage of normal distribution, </a:t>
                </a:r>
                <a14:m>
                  <m:oMath xmlns:m="http://schemas.openxmlformats.org/officeDocument/2006/math">
                    <m:r>
                      <a:rPr lang="en-US" sz="1800" b="0" i="0" smtClean="0">
                        <a:solidFill>
                          <a:schemeClr val="tx1"/>
                        </a:solidFill>
                        <a:latin typeface="Cambria Math" panose="02040503050406030204" pitchFamily="18" charset="0"/>
                        <a:ea typeface="Cambria Math" panose="02040503050406030204" pitchFamily="18" charset="0"/>
                      </a:rPr>
                      <m:t>1−</m:t>
                    </m:r>
                    <m:r>
                      <m:rPr>
                        <m:sty m:val="p"/>
                      </m:rPr>
                      <a:rPr lang="el-GR" sz="1800" i="1">
                        <a:solidFill>
                          <a:schemeClr val="tx1"/>
                        </a:solidFill>
                        <a:latin typeface="Cambria Math" panose="02040503050406030204" pitchFamily="18" charset="0"/>
                        <a:ea typeface="Cambria Math" panose="02040503050406030204" pitchFamily="18" charset="0"/>
                      </a:rPr>
                      <m:t>Φ</m:t>
                    </m:r>
                    <m:r>
                      <a:rPr lang="en-US" sz="1800" b="0" i="1" smtClean="0">
                        <a:solidFill>
                          <a:schemeClr val="tx1"/>
                        </a:solidFill>
                        <a:latin typeface="Cambria Math" panose="02040503050406030204" pitchFamily="18" charset="0"/>
                        <a:ea typeface="Cambria Math" panose="02040503050406030204" pitchFamily="18" charset="0"/>
                      </a:rPr>
                      <m:t>(</m:t>
                    </m:r>
                    <m:sSub>
                      <m:sSubPr>
                        <m:ctrlPr>
                          <a:rPr lang="en-US"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ea typeface="Cambria Math" panose="02040503050406030204" pitchFamily="18" charset="0"/>
                          </a:rPr>
                          <m:t>𝜇</m:t>
                        </m:r>
                      </m:e>
                      <m:sub>
                        <m:r>
                          <a:rPr lang="en-US" sz="1800" i="1">
                            <a:solidFill>
                              <a:schemeClr val="tx1"/>
                            </a:solidFill>
                            <a:latin typeface="Cambria Math" panose="02040503050406030204" pitchFamily="18" charset="0"/>
                            <a:ea typeface="Cambria Math" panose="02040503050406030204" pitchFamily="18" charset="0"/>
                          </a:rPr>
                          <m:t>𝛾</m:t>
                        </m:r>
                      </m:sub>
                    </m:sSub>
                    <m:r>
                      <a:rPr lang="en-US" sz="1800" b="0" i="1" smtClean="0">
                        <a:solidFill>
                          <a:schemeClr val="tx1"/>
                        </a:solidFill>
                        <a:latin typeface="Cambria Math" panose="02040503050406030204" pitchFamily="18" charset="0"/>
                        <a:ea typeface="Cambria Math" panose="02040503050406030204" pitchFamily="18" charset="0"/>
                      </a:rPr>
                      <m:t>)</m:t>
                    </m:r>
                  </m:oMath>
                </a14:m>
                <a:r>
                  <a:rPr lang="en-US" sz="1800" dirty="0">
                    <a:solidFill>
                      <a:schemeClr val="tx1"/>
                    </a:solidFill>
                  </a:rPr>
                  <a:t> = </a:t>
                </a:r>
                <a14:m>
                  <m:oMath xmlns:m="http://schemas.openxmlformats.org/officeDocument/2006/math">
                    <m:r>
                      <a:rPr lang="en-US" sz="1800" i="1">
                        <a:solidFill>
                          <a:schemeClr val="tx1"/>
                        </a:solidFill>
                        <a:latin typeface="Cambria Math" panose="02040503050406030204" pitchFamily="18" charset="0"/>
                        <a:ea typeface="Cambria Math" panose="02040503050406030204" pitchFamily="18" charset="0"/>
                      </a:rPr>
                      <m:t>𝛾</m:t>
                    </m:r>
                  </m:oMath>
                </a14:m>
                <a:endParaRPr lang="en-US" sz="1800" dirty="0">
                  <a:solidFill>
                    <a:schemeClr val="tx1"/>
                  </a:solidFill>
                  <a:ea typeface="Cambria Math" panose="02040503050406030204" pitchFamily="18" charset="0"/>
                </a:endParaRPr>
              </a:p>
              <a:p>
                <a:pPr lvl="1">
                  <a:buFont typeface="Courier New" panose="02070309020205020404" pitchFamily="49" charset="0"/>
                  <a:buChar char="o"/>
                </a:pPr>
                <a14:m>
                  <m:oMath xmlns:m="http://schemas.openxmlformats.org/officeDocument/2006/math">
                    <m:r>
                      <a:rPr lang="en-US" sz="1800" i="1">
                        <a:solidFill>
                          <a:schemeClr val="tx1"/>
                        </a:solidFill>
                        <a:latin typeface="Cambria Math" panose="02040503050406030204" pitchFamily="18" charset="0"/>
                        <a:ea typeface="Cambria Math" panose="02040503050406030204" pitchFamily="18" charset="0"/>
                      </a:rPr>
                      <m:t>𝛽</m:t>
                    </m:r>
                  </m:oMath>
                </a14:m>
                <a:r>
                  <a:rPr lang="en-US" sz="1800" dirty="0">
                    <a:solidFill>
                      <a:schemeClr val="tx1"/>
                    </a:solidFill>
                  </a:rPr>
                  <a:t>: Type II error = 1-Power; </a:t>
                </a:r>
                <a14:m>
                  <m:oMath xmlns:m="http://schemas.openxmlformats.org/officeDocument/2006/math">
                    <m:r>
                      <a:rPr lang="en-US" sz="1800" i="1" smtClean="0">
                        <a:solidFill>
                          <a:schemeClr val="tx1"/>
                        </a:solidFill>
                        <a:latin typeface="Cambria Math" panose="02040503050406030204" pitchFamily="18" charset="0"/>
                        <a:ea typeface="Cambria Math" panose="02040503050406030204" pitchFamily="18" charset="0"/>
                      </a:rPr>
                      <m:t>𝛼</m:t>
                    </m:r>
                  </m:oMath>
                </a14:m>
                <a:r>
                  <a:rPr lang="en-US" sz="1800" dirty="0">
                    <a:solidFill>
                      <a:schemeClr val="tx1"/>
                    </a:solidFill>
                    <a:ea typeface="Cambria Math" panose="02040503050406030204" pitchFamily="18" charset="0"/>
                  </a:rPr>
                  <a:t>: Type I error, prespecified</a:t>
                </a:r>
              </a:p>
              <a:p>
                <a:pPr lvl="1">
                  <a:buFont typeface="Courier New" panose="02070309020205020404" pitchFamily="49" charset="0"/>
                  <a:buChar char="o"/>
                </a:pPr>
                <a14:m>
                  <m:oMath xmlns:m="http://schemas.openxmlformats.org/officeDocument/2006/math">
                    <m:acc>
                      <m:accPr>
                        <m:chr m:val="̅"/>
                        <m:ctrlPr>
                          <a:rPr lang="en-US" sz="1800" b="1" i="1" smtClean="0">
                            <a:solidFill>
                              <a:schemeClr val="tx1"/>
                            </a:solidFill>
                            <a:latin typeface="Cambria Math" panose="02040503050406030204" pitchFamily="18" charset="0"/>
                            <a:ea typeface="Cambria Math" panose="02040503050406030204" pitchFamily="18" charset="0"/>
                          </a:rPr>
                        </m:ctrlPr>
                      </m:accPr>
                      <m:e>
                        <m:sSub>
                          <m:sSubPr>
                            <m:ctrlPr>
                              <a:rPr lang="en-US" sz="1800" b="1" i="1">
                                <a:solidFill>
                                  <a:schemeClr val="tx1"/>
                                </a:solidFill>
                                <a:latin typeface="Cambria Math" panose="02040503050406030204" pitchFamily="18" charset="0"/>
                                <a:ea typeface="Cambria Math" panose="02040503050406030204" pitchFamily="18" charset="0"/>
                              </a:rPr>
                            </m:ctrlPr>
                          </m:sSubPr>
                          <m:e>
                            <m:r>
                              <a:rPr lang="en-US" sz="1800" b="1" i="1">
                                <a:solidFill>
                                  <a:schemeClr val="tx1"/>
                                </a:solidFill>
                                <a:latin typeface="Cambria Math" panose="02040503050406030204" pitchFamily="18" charset="0"/>
                                <a:ea typeface="Cambria Math" panose="02040503050406030204" pitchFamily="18" charset="0"/>
                              </a:rPr>
                              <m:t>𝒑</m:t>
                            </m:r>
                          </m:e>
                          <m:sub>
                            <m:r>
                              <a:rPr lang="en-US" sz="1800" b="1" i="1">
                                <a:solidFill>
                                  <a:schemeClr val="tx1"/>
                                </a:solidFill>
                                <a:latin typeface="Cambria Math" panose="02040503050406030204" pitchFamily="18" charset="0"/>
                                <a:ea typeface="Cambria Math" panose="02040503050406030204" pitchFamily="18" charset="0"/>
                              </a:rPr>
                              <m:t>𝒊</m:t>
                            </m:r>
                          </m:sub>
                        </m:sSub>
                      </m:e>
                    </m:acc>
                  </m:oMath>
                </a14:m>
                <a:r>
                  <a:rPr lang="en-US" sz="1800" b="1" dirty="0">
                    <a:solidFill>
                      <a:schemeClr val="tx1"/>
                    </a:solidFill>
                    <a:ea typeface="Cambria Math" panose="02040503050406030204" pitchFamily="18" charset="0"/>
                  </a:rPr>
                  <a:t>: proportion of patients in category </a:t>
                </a:r>
                <a14:m>
                  <m:oMath xmlns:m="http://schemas.openxmlformats.org/officeDocument/2006/math">
                    <m:sSub>
                      <m:sSubPr>
                        <m:ctrlPr>
                          <a:rPr lang="en-US" sz="1800" b="1" i="1">
                            <a:solidFill>
                              <a:schemeClr val="tx1"/>
                            </a:solidFill>
                            <a:latin typeface="Cambria Math" panose="02040503050406030204" pitchFamily="18" charset="0"/>
                          </a:rPr>
                        </m:ctrlPr>
                      </m:sSubPr>
                      <m:e>
                        <m:r>
                          <a:rPr lang="en-US" sz="1800" b="1" i="1">
                            <a:solidFill>
                              <a:schemeClr val="tx1"/>
                            </a:solidFill>
                            <a:latin typeface="Cambria Math" panose="02040503050406030204" pitchFamily="18" charset="0"/>
                          </a:rPr>
                          <m:t>𝑪</m:t>
                        </m:r>
                      </m:e>
                      <m:sub>
                        <m:r>
                          <a:rPr lang="en-US" sz="1800" b="1" i="1">
                            <a:solidFill>
                              <a:schemeClr val="tx1"/>
                            </a:solidFill>
                            <a:latin typeface="Cambria Math" panose="02040503050406030204" pitchFamily="18" charset="0"/>
                          </a:rPr>
                          <m:t>𝒊</m:t>
                        </m:r>
                      </m:sub>
                    </m:sSub>
                    <m:r>
                      <a:rPr lang="en-US" sz="1800" b="1" i="1">
                        <a:solidFill>
                          <a:schemeClr val="tx1"/>
                        </a:solidFill>
                        <a:latin typeface="Cambria Math" panose="02040503050406030204" pitchFamily="18" charset="0"/>
                      </a:rPr>
                      <m:t> </m:t>
                    </m:r>
                  </m:oMath>
                </a14:m>
                <a:endParaRPr lang="en-US" sz="1800" b="1" dirty="0">
                  <a:solidFill>
                    <a:schemeClr val="tx1"/>
                  </a:solidFill>
                  <a:ea typeface="Cambria Math" panose="02040503050406030204" pitchFamily="18" charset="0"/>
                </a:endParaRPr>
              </a:p>
            </p:txBody>
          </p:sp>
        </mc:Choice>
        <mc:Fallback xmlns="">
          <p:sp>
            <p:nvSpPr>
              <p:cNvPr id="3" name="Content Placeholder 2">
                <a:extLst>
                  <a:ext uri="{FF2B5EF4-FFF2-40B4-BE49-F238E27FC236}">
                    <a16:creationId xmlns:a16="http://schemas.microsoft.com/office/drawing/2014/main" id="{8DEA18BE-712C-5F4E-9C52-E1F1A9EBB3AD}"/>
                  </a:ext>
                </a:extLst>
              </p:cNvPr>
              <p:cNvSpPr>
                <a:spLocks noGrp="1" noRot="1" noChangeAspect="1" noMove="1" noResize="1" noEditPoints="1" noAdjustHandles="1" noChangeArrowheads="1" noChangeShapeType="1" noTextEdit="1"/>
              </p:cNvSpPr>
              <p:nvPr>
                <p:ph idx="1"/>
              </p:nvPr>
            </p:nvSpPr>
            <p:spPr>
              <a:xfrm>
                <a:off x="676331" y="843384"/>
                <a:ext cx="8918045" cy="4004387"/>
              </a:xfrm>
              <a:blipFill>
                <a:blip r:embed="rId3"/>
                <a:stretch>
                  <a:fillRect l="-996" r="-142"/>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08861B65-37BB-FB42-80A0-CB15AE6ABE6C}"/>
              </a:ext>
            </a:extLst>
          </p:cNvPr>
          <p:cNvSpPr>
            <a:spLocks noGrp="1"/>
          </p:cNvSpPr>
          <p:nvPr>
            <p:ph type="sldNum" sz="quarter" idx="12"/>
          </p:nvPr>
        </p:nvSpPr>
        <p:spPr/>
        <p:txBody>
          <a:bodyPr/>
          <a:lstStyle/>
          <a:p>
            <a:fld id="{432B1062-8B11-6348-831A-4A0BC9C55C11}" type="slidenum">
              <a:rPr lang="en-US" smtClean="0"/>
              <a:t>27</a:t>
            </a:fld>
            <a:endParaRPr lang="en-US"/>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1428EB38-DEBB-9A46-950E-0CF48CA8E480}"/>
                  </a:ext>
                </a:extLst>
              </p:cNvPr>
              <p:cNvSpPr txBox="1"/>
              <p:nvPr/>
            </p:nvSpPr>
            <p:spPr>
              <a:xfrm>
                <a:off x="171493" y="4879145"/>
                <a:ext cx="10540050" cy="626325"/>
              </a:xfrm>
              <a:prstGeom prst="rect">
                <a:avLst/>
              </a:prstGeom>
              <a:noFill/>
            </p:spPr>
            <p:txBody>
              <a:bodyPr wrap="square" lIns="0" tIns="0" rIns="0" bIns="0" rtlCol="0">
                <a:spAutoFit/>
              </a:bodyPr>
              <a:lstStyle/>
              <a:p>
                <a:pPr algn="ctr"/>
                <a14:m>
                  <m:oMath xmlns:m="http://schemas.openxmlformats.org/officeDocument/2006/math">
                    <m:r>
                      <a:rPr lang="en-US" sz="2000" b="1" i="0" smtClean="0">
                        <a:latin typeface="Cambria Math" panose="02040503050406030204" pitchFamily="18" charset="0"/>
                        <a:ea typeface="Cambria Math" panose="02040503050406030204" pitchFamily="18" charset="0"/>
                      </a:rPr>
                      <m:t>𝐏𝐨𝐰𝐞𝐫</m:t>
                    </m:r>
                    <m:r>
                      <a:rPr lang="en-US" sz="2000" b="1" i="0" smtClean="0">
                        <a:latin typeface="Cambria Math" panose="02040503050406030204" pitchFamily="18" charset="0"/>
                        <a:ea typeface="Cambria Math" panose="02040503050406030204" pitchFamily="18" charset="0"/>
                      </a:rPr>
                      <m:t>= </m:t>
                    </m:r>
                    <m:r>
                      <a:rPr lang="en-US" sz="2000" b="1" i="0" smtClean="0">
                        <a:latin typeface="Cambria Math" panose="02040503050406030204" pitchFamily="18" charset="0"/>
                        <a:ea typeface="Cambria Math" panose="02040503050406030204" pitchFamily="18" charset="0"/>
                      </a:rPr>
                      <m:t>𝟏</m:t>
                    </m:r>
                    <m:r>
                      <a:rPr lang="en-US" sz="2000" b="1" i="0" smtClean="0">
                        <a:latin typeface="Cambria Math" panose="02040503050406030204" pitchFamily="18" charset="0"/>
                        <a:ea typeface="Cambria Math" panose="02040503050406030204" pitchFamily="18" charset="0"/>
                      </a:rPr>
                      <m:t>−</m:t>
                    </m:r>
                    <m:r>
                      <a:rPr lang="en-US" sz="2000" b="1" i="1">
                        <a:latin typeface="Cambria Math" panose="02040503050406030204" pitchFamily="18" charset="0"/>
                        <a:ea typeface="Cambria Math" panose="02040503050406030204" pitchFamily="18" charset="0"/>
                      </a:rPr>
                      <m:t>𝜷</m:t>
                    </m:r>
                    <m:r>
                      <a:rPr lang="en-US" sz="2000" b="1" i="1" smtClean="0">
                        <a:latin typeface="Cambria Math" panose="02040503050406030204" pitchFamily="18" charset="0"/>
                        <a:ea typeface="Cambria Math" panose="02040503050406030204" pitchFamily="18" charset="0"/>
                      </a:rPr>
                      <m:t>=</m:t>
                    </m:r>
                  </m:oMath>
                </a14:m>
                <a:r>
                  <a:rPr lang="el-GR" sz="2000" b="1" dirty="0">
                    <a:ea typeface="Cambria Math" panose="02040503050406030204" pitchFamily="18" charset="0"/>
                  </a:rPr>
                  <a:t> </a:t>
                </a:r>
                <a14:m>
                  <m:oMath xmlns:m="http://schemas.openxmlformats.org/officeDocument/2006/math">
                    <m:r>
                      <a:rPr lang="el-GR" sz="2000" b="1" i="1">
                        <a:latin typeface="Cambria Math" panose="02040503050406030204" pitchFamily="18" charset="0"/>
                        <a:ea typeface="Cambria Math" panose="02040503050406030204" pitchFamily="18" charset="0"/>
                      </a:rPr>
                      <m:t>𝜱</m:t>
                    </m:r>
                    <m:r>
                      <a:rPr lang="en-US" sz="2000" b="1" i="0" smtClean="0">
                        <a:latin typeface="Cambria Math" panose="02040503050406030204" pitchFamily="18" charset="0"/>
                        <a:ea typeface="Cambria Math" panose="02040503050406030204" pitchFamily="18" charset="0"/>
                      </a:rPr>
                      <m:t>(</m:t>
                    </m:r>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𝝁</m:t>
                        </m:r>
                      </m:e>
                      <m:sub>
                        <m:r>
                          <a:rPr lang="en-US" sz="2000" b="1" i="1">
                            <a:latin typeface="Cambria Math" panose="02040503050406030204" pitchFamily="18" charset="0"/>
                            <a:ea typeface="Cambria Math" panose="02040503050406030204" pitchFamily="18" charset="0"/>
                          </a:rPr>
                          <m:t>𝜷</m:t>
                        </m:r>
                      </m:sub>
                    </m:sSub>
                    <m:r>
                      <a:rPr lang="en-US" sz="2000" b="1" i="1" smtClean="0">
                        <a:latin typeface="Cambria Math" panose="02040503050406030204" pitchFamily="18" charset="0"/>
                        <a:ea typeface="Cambria Math" panose="02040503050406030204" pitchFamily="18" charset="0"/>
                      </a:rPr>
                      <m:t>)=</m:t>
                    </m:r>
                  </m:oMath>
                </a14:m>
                <a:r>
                  <a:rPr lang="en-US" sz="2000" b="1" dirty="0"/>
                  <a:t> </a:t>
                </a:r>
                <a14:m>
                  <m:oMath xmlns:m="http://schemas.openxmlformats.org/officeDocument/2006/math">
                    <m:r>
                      <a:rPr lang="el-GR" sz="2000" b="1" i="1">
                        <a:latin typeface="Cambria Math" panose="02040503050406030204" pitchFamily="18" charset="0"/>
                        <a:ea typeface="Cambria Math" panose="02040503050406030204" pitchFamily="18" charset="0"/>
                      </a:rPr>
                      <m:t>𝜱</m:t>
                    </m:r>
                    <m:r>
                      <a:rPr lang="en-US" sz="2000" b="1">
                        <a:latin typeface="Cambria Math" panose="02040503050406030204" pitchFamily="18" charset="0"/>
                        <a:ea typeface="Cambria Math" panose="02040503050406030204" pitchFamily="18" charset="0"/>
                      </a:rPr>
                      <m:t>(</m:t>
                    </m:r>
                    <m:sSub>
                      <m:sSubPr>
                        <m:ctrlPr>
                          <a:rPr lang="en-US" sz="2000" b="1" i="1">
                            <a:latin typeface="Cambria Math" panose="02040503050406030204" pitchFamily="18" charset="0"/>
                            <a:ea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𝜽</m:t>
                        </m:r>
                      </m:e>
                      <m:sub>
                        <m:r>
                          <a:rPr lang="en-US" sz="2000" b="1" i="1">
                            <a:latin typeface="Cambria Math" panose="02040503050406030204" pitchFamily="18" charset="0"/>
                            <a:ea typeface="Cambria Math" panose="02040503050406030204" pitchFamily="18" charset="0"/>
                          </a:rPr>
                          <m:t>𝑹</m:t>
                        </m:r>
                      </m:sub>
                    </m:sSub>
                    <m:rad>
                      <m:radPr>
                        <m:degHide m:val="on"/>
                        <m:ctrlPr>
                          <a:rPr lang="en-US" sz="2000" b="1" i="1">
                            <a:latin typeface="Cambria Math" panose="02040503050406030204" pitchFamily="18" charset="0"/>
                            <a:ea typeface="Cambria Math" panose="02040503050406030204" pitchFamily="18" charset="0"/>
                          </a:rPr>
                        </m:ctrlPr>
                      </m:radPr>
                      <m:deg/>
                      <m:e>
                        <m:box>
                          <m:boxPr>
                            <m:ctrlPr>
                              <a:rPr lang="en-US" sz="2000" b="1" i="1">
                                <a:latin typeface="Cambria Math" panose="02040503050406030204" pitchFamily="18" charset="0"/>
                                <a:ea typeface="Cambria Math" panose="02040503050406030204" pitchFamily="18" charset="0"/>
                              </a:rPr>
                            </m:ctrlPr>
                          </m:boxPr>
                          <m:e>
                            <m:argPr>
                              <m:argSz m:val="-1"/>
                            </m:argPr>
                            <m:f>
                              <m:fPr>
                                <m:ctrlPr>
                                  <a:rPr lang="en-US" sz="2000" b="1" i="1">
                                    <a:latin typeface="Cambria Math" panose="02040503050406030204" pitchFamily="18" charset="0"/>
                                    <a:ea typeface="Cambria Math" panose="02040503050406030204" pitchFamily="18" charset="0"/>
                                  </a:rPr>
                                </m:ctrlPr>
                              </m:fPr>
                              <m:num>
                                <m:r>
                                  <a:rPr lang="en-US" sz="2000" b="1" i="1">
                                    <a:latin typeface="Cambria Math" panose="02040503050406030204" pitchFamily="18" charset="0"/>
                                    <a:ea typeface="Cambria Math" panose="02040503050406030204" pitchFamily="18" charset="0"/>
                                  </a:rPr>
                                  <m:t>𝑨</m:t>
                                </m:r>
                                <m:sSup>
                                  <m:sSupPr>
                                    <m:ctrlPr>
                                      <a:rPr lang="en-US" sz="2000" b="1" i="1">
                                        <a:latin typeface="Cambria Math" panose="02040503050406030204" pitchFamily="18" charset="0"/>
                                        <a:ea typeface="Cambria Math" panose="02040503050406030204" pitchFamily="18" charset="0"/>
                                      </a:rPr>
                                    </m:ctrlPr>
                                  </m:sSupPr>
                                  <m:e>
                                    <m:r>
                                      <a:rPr lang="en-US" sz="2000" b="1" i="1">
                                        <a:latin typeface="Cambria Math" panose="02040503050406030204" pitchFamily="18" charset="0"/>
                                        <a:ea typeface="Cambria Math" panose="02040503050406030204" pitchFamily="18" charset="0"/>
                                      </a:rPr>
                                      <m:t>𝒏</m:t>
                                    </m:r>
                                  </m:e>
                                  <m:sup>
                                    <m:r>
                                      <a:rPr lang="en-US" sz="2000" b="1" i="1">
                                        <a:latin typeface="Cambria Math" panose="02040503050406030204" pitchFamily="18" charset="0"/>
                                        <a:ea typeface="Cambria Math" panose="02040503050406030204" pitchFamily="18" charset="0"/>
                                      </a:rPr>
                                      <m:t>𝟑</m:t>
                                    </m:r>
                                  </m:sup>
                                </m:sSup>
                              </m:num>
                              <m:den>
                                <m:r>
                                  <a:rPr lang="en-US" sz="2000" b="1" i="1">
                                    <a:latin typeface="Cambria Math" panose="02040503050406030204" pitchFamily="18" charset="0"/>
                                    <a:ea typeface="Cambria Math" panose="02040503050406030204" pitchFamily="18" charset="0"/>
                                  </a:rPr>
                                  <m:t>𝟑</m:t>
                                </m:r>
                                <m:r>
                                  <a:rPr lang="en-US" sz="2000" b="1" i="1">
                                    <a:latin typeface="Cambria Math" panose="02040503050406030204" pitchFamily="18" charset="0"/>
                                    <a:ea typeface="Cambria Math" panose="02040503050406030204" pitchFamily="18" charset="0"/>
                                  </a:rPr>
                                  <m:t>(</m:t>
                                </m:r>
                                <m:sSup>
                                  <m:sSupPr>
                                    <m:ctrlPr>
                                      <a:rPr lang="en-US" sz="2000" b="1" i="1">
                                        <a:latin typeface="Cambria Math" panose="02040503050406030204" pitchFamily="18" charset="0"/>
                                        <a:ea typeface="Cambria Math" panose="02040503050406030204" pitchFamily="18" charset="0"/>
                                      </a:rPr>
                                    </m:ctrlPr>
                                  </m:sSupPr>
                                  <m:e>
                                    <m:r>
                                      <a:rPr lang="en-US" sz="2000" b="1" i="1">
                                        <a:latin typeface="Cambria Math" panose="02040503050406030204" pitchFamily="18" charset="0"/>
                                        <a:ea typeface="Cambria Math" panose="02040503050406030204" pitchFamily="18" charset="0"/>
                                      </a:rPr>
                                      <m:t>𝒏</m:t>
                                    </m:r>
                                    <m:r>
                                      <a:rPr lang="en-US" sz="2000" b="1" i="1">
                                        <a:latin typeface="Cambria Math" panose="02040503050406030204" pitchFamily="18" charset="0"/>
                                        <a:ea typeface="Cambria Math" panose="02040503050406030204" pitchFamily="18" charset="0"/>
                                      </a:rPr>
                                      <m:t>+</m:t>
                                    </m:r>
                                    <m:r>
                                      <a:rPr lang="en-US" sz="2000" b="1" i="1">
                                        <a:latin typeface="Cambria Math" panose="02040503050406030204" pitchFamily="18" charset="0"/>
                                        <a:ea typeface="Cambria Math" panose="02040503050406030204" pitchFamily="18" charset="0"/>
                                      </a:rPr>
                                      <m:t>𝟏</m:t>
                                    </m:r>
                                    <m:r>
                                      <a:rPr lang="en-US" sz="2000" b="1" i="1">
                                        <a:latin typeface="Cambria Math" panose="02040503050406030204" pitchFamily="18" charset="0"/>
                                        <a:ea typeface="Cambria Math" panose="02040503050406030204" pitchFamily="18" charset="0"/>
                                      </a:rPr>
                                      <m:t>)</m:t>
                                    </m:r>
                                  </m:e>
                                  <m:sup>
                                    <m:r>
                                      <a:rPr lang="en-US" sz="2000" b="1" i="1">
                                        <a:latin typeface="Cambria Math" panose="02040503050406030204" pitchFamily="18" charset="0"/>
                                        <a:ea typeface="Cambria Math" panose="02040503050406030204" pitchFamily="18" charset="0"/>
                                      </a:rPr>
                                      <m:t>𝟐</m:t>
                                    </m:r>
                                  </m:sup>
                                </m:sSup>
                                <m:r>
                                  <a:rPr lang="en-US" sz="2000" b="1" i="1">
                                    <a:latin typeface="Cambria Math" panose="02040503050406030204" pitchFamily="18" charset="0"/>
                                    <a:ea typeface="Cambria Math" panose="02040503050406030204" pitchFamily="18" charset="0"/>
                                  </a:rPr>
                                  <m:t>(</m:t>
                                </m:r>
                                <m:r>
                                  <a:rPr lang="en-US" sz="2000" b="1" i="1">
                                    <a:latin typeface="Cambria Math" panose="02040503050406030204" pitchFamily="18" charset="0"/>
                                    <a:ea typeface="Cambria Math" panose="02040503050406030204" pitchFamily="18" charset="0"/>
                                  </a:rPr>
                                  <m:t>𝑨</m:t>
                                </m:r>
                                <m:r>
                                  <a:rPr lang="en-US" sz="2000" b="1" i="1">
                                    <a:latin typeface="Cambria Math" panose="02040503050406030204" pitchFamily="18" charset="0"/>
                                    <a:ea typeface="Cambria Math" panose="02040503050406030204" pitchFamily="18" charset="0"/>
                                  </a:rPr>
                                  <m:t>+</m:t>
                                </m:r>
                                <m:sSup>
                                  <m:sSupPr>
                                    <m:ctrlPr>
                                      <a:rPr lang="en-US" sz="2000" b="1" i="1">
                                        <a:latin typeface="Cambria Math" panose="02040503050406030204" pitchFamily="18" charset="0"/>
                                        <a:ea typeface="Cambria Math" panose="02040503050406030204" pitchFamily="18" charset="0"/>
                                      </a:rPr>
                                    </m:ctrlPr>
                                  </m:sSupPr>
                                  <m:e>
                                    <m:r>
                                      <a:rPr lang="en-US" sz="2000" b="1" i="1">
                                        <a:latin typeface="Cambria Math" panose="02040503050406030204" pitchFamily="18" charset="0"/>
                                        <a:ea typeface="Cambria Math" panose="02040503050406030204" pitchFamily="18" charset="0"/>
                                      </a:rPr>
                                      <m:t>𝟏</m:t>
                                    </m:r>
                                    <m:r>
                                      <a:rPr lang="en-US" sz="2000" b="1" i="1">
                                        <a:latin typeface="Cambria Math" panose="02040503050406030204" pitchFamily="18" charset="0"/>
                                        <a:ea typeface="Cambria Math" panose="02040503050406030204" pitchFamily="18" charset="0"/>
                                      </a:rPr>
                                      <m:t>)</m:t>
                                    </m:r>
                                  </m:e>
                                  <m:sup>
                                    <m:r>
                                      <a:rPr lang="en-US" sz="2000" b="1" i="1">
                                        <a:latin typeface="Cambria Math" panose="02040503050406030204" pitchFamily="18" charset="0"/>
                                        <a:ea typeface="Cambria Math" panose="02040503050406030204" pitchFamily="18" charset="0"/>
                                      </a:rPr>
                                      <m:t>𝟐</m:t>
                                    </m:r>
                                  </m:sup>
                                </m:sSup>
                              </m:den>
                            </m:f>
                            <m:r>
                              <a:rPr lang="en-US" sz="2000" b="1" i="1">
                                <a:latin typeface="Cambria Math" panose="02040503050406030204" pitchFamily="18" charset="0"/>
                                <a:ea typeface="Cambria Math" panose="02040503050406030204" pitchFamily="18" charset="0"/>
                              </a:rPr>
                              <m:t>(</m:t>
                            </m:r>
                            <m:r>
                              <a:rPr lang="en-US" sz="2000" b="1" i="1">
                                <a:latin typeface="Cambria Math" panose="02040503050406030204" pitchFamily="18" charset="0"/>
                                <a:ea typeface="Cambria Math" panose="02040503050406030204" pitchFamily="18" charset="0"/>
                              </a:rPr>
                              <m:t>𝟏</m:t>
                            </m:r>
                            <m:r>
                              <a:rPr lang="en-US" sz="2000" b="1" i="1">
                                <a:latin typeface="Cambria Math" panose="02040503050406030204" pitchFamily="18" charset="0"/>
                                <a:ea typeface="Cambria Math" panose="02040503050406030204" pitchFamily="18" charset="0"/>
                              </a:rPr>
                              <m:t>−</m:t>
                            </m:r>
                            <m:nary>
                              <m:naryPr>
                                <m:chr m:val="∑"/>
                                <m:supHide m:val="on"/>
                                <m:ctrlPr>
                                  <a:rPr lang="en-US" sz="2000" b="1" i="1">
                                    <a:latin typeface="Cambria Math" panose="02040503050406030204" pitchFamily="18" charset="0"/>
                                    <a:ea typeface="Cambria Math" panose="02040503050406030204" pitchFamily="18" charset="0"/>
                                  </a:rPr>
                                </m:ctrlPr>
                              </m:naryPr>
                              <m:sub>
                                <m:r>
                                  <m:rPr>
                                    <m:brk m:alnAt="7"/>
                                  </m:rPr>
                                  <a:rPr lang="en-US" sz="2000" b="1" i="1">
                                    <a:latin typeface="Cambria Math" panose="02040503050406030204" pitchFamily="18" charset="0"/>
                                    <a:ea typeface="Cambria Math" panose="02040503050406030204" pitchFamily="18" charset="0"/>
                                  </a:rPr>
                                  <m:t>𝒊</m:t>
                                </m:r>
                              </m:sub>
                              <m:sup/>
                              <m:e>
                                <m:sSup>
                                  <m:sSupPr>
                                    <m:ctrlPr>
                                      <a:rPr lang="en-US" sz="2000" b="1" i="1">
                                        <a:latin typeface="Cambria Math" panose="02040503050406030204" pitchFamily="18" charset="0"/>
                                        <a:ea typeface="Cambria Math" panose="02040503050406030204" pitchFamily="18" charset="0"/>
                                      </a:rPr>
                                    </m:ctrlPr>
                                  </m:sSupPr>
                                  <m:e>
                                    <m:acc>
                                      <m:accPr>
                                        <m:chr m:val="̅"/>
                                        <m:ctrlPr>
                                          <a:rPr lang="en-US" sz="2000" b="1" i="1">
                                            <a:latin typeface="Cambria Math" panose="02040503050406030204" pitchFamily="18" charset="0"/>
                                            <a:ea typeface="Cambria Math" panose="02040503050406030204" pitchFamily="18" charset="0"/>
                                          </a:rPr>
                                        </m:ctrlPr>
                                      </m:accPr>
                                      <m:e>
                                        <m:sSub>
                                          <m:sSubPr>
                                            <m:ctrlPr>
                                              <a:rPr lang="en-US" sz="2000" b="1" i="1">
                                                <a:latin typeface="Cambria Math" panose="02040503050406030204" pitchFamily="18" charset="0"/>
                                                <a:ea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𝒑</m:t>
                                            </m:r>
                                          </m:e>
                                          <m:sub>
                                            <m:r>
                                              <a:rPr lang="en-US" sz="2000" b="1" i="1">
                                                <a:latin typeface="Cambria Math" panose="02040503050406030204" pitchFamily="18" charset="0"/>
                                                <a:ea typeface="Cambria Math" panose="02040503050406030204" pitchFamily="18" charset="0"/>
                                              </a:rPr>
                                              <m:t>𝒊</m:t>
                                            </m:r>
                                          </m:sub>
                                        </m:sSub>
                                      </m:e>
                                    </m:acc>
                                  </m:e>
                                  <m:sup>
                                    <m:r>
                                      <a:rPr lang="en-US" sz="2000" b="1" i="1">
                                        <a:latin typeface="Cambria Math" panose="02040503050406030204" pitchFamily="18" charset="0"/>
                                        <a:ea typeface="Cambria Math" panose="02040503050406030204" pitchFamily="18" charset="0"/>
                                      </a:rPr>
                                      <m:t>𝟑</m:t>
                                    </m:r>
                                  </m:sup>
                                </m:sSup>
                              </m:e>
                            </m:nary>
                            <m:r>
                              <a:rPr lang="en-US" sz="2000" b="1" i="1">
                                <a:latin typeface="Cambria Math" panose="02040503050406030204" pitchFamily="18" charset="0"/>
                                <a:ea typeface="Cambria Math" panose="02040503050406030204" pitchFamily="18" charset="0"/>
                              </a:rPr>
                              <m:t>)</m:t>
                            </m:r>
                          </m:e>
                        </m:box>
                      </m:e>
                    </m:rad>
                    <m:r>
                      <m:rPr>
                        <m:nor/>
                      </m:rPr>
                      <a:rPr lang="en-US" sz="2000" b="1" dirty="0"/>
                      <m:t>  </m:t>
                    </m:r>
                    <m:r>
                      <a:rPr lang="en-US" sz="2000" b="1" i="1" dirty="0">
                        <a:latin typeface="Cambria Math" panose="02040503050406030204" pitchFamily="18" charset="0"/>
                        <a:ea typeface="Cambria Math" panose="02040503050406030204" pitchFamily="18" charset="0"/>
                      </a:rPr>
                      <m:t>−</m:t>
                    </m:r>
                    <m:r>
                      <m:rPr>
                        <m:nor/>
                      </m:rPr>
                      <a:rPr lang="en-US" sz="2000" b="1" dirty="0"/>
                      <m:t> </m:t>
                    </m:r>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𝝁</m:t>
                        </m:r>
                      </m:e>
                      <m:sub>
                        <m:box>
                          <m:boxPr>
                            <m:ctrlPr>
                              <a:rPr lang="en-US" sz="2000" b="1" i="1">
                                <a:latin typeface="Cambria Math" panose="02040503050406030204" pitchFamily="18" charset="0"/>
                                <a:ea typeface="Cambria Math" panose="02040503050406030204" pitchFamily="18" charset="0"/>
                              </a:rPr>
                            </m:ctrlPr>
                          </m:boxPr>
                          <m:e>
                            <m:argPr>
                              <m:argSz m:val="-1"/>
                            </m:argPr>
                            <m:f>
                              <m:fPr>
                                <m:ctrlPr>
                                  <a:rPr lang="en-US" sz="2000" b="1" i="1">
                                    <a:latin typeface="Cambria Math" panose="02040503050406030204" pitchFamily="18" charset="0"/>
                                    <a:ea typeface="Cambria Math" panose="02040503050406030204" pitchFamily="18" charset="0"/>
                                  </a:rPr>
                                </m:ctrlPr>
                              </m:fPr>
                              <m:num>
                                <m:r>
                                  <a:rPr lang="en-US" sz="2000" b="1" i="1">
                                    <a:latin typeface="Cambria Math" panose="02040503050406030204" pitchFamily="18" charset="0"/>
                                    <a:ea typeface="Cambria Math" panose="02040503050406030204" pitchFamily="18" charset="0"/>
                                  </a:rPr>
                                  <m:t>𝜶</m:t>
                                </m:r>
                              </m:num>
                              <m:den>
                                <m:r>
                                  <a:rPr lang="en-US" sz="2000" b="1" i="1">
                                    <a:latin typeface="Cambria Math" panose="02040503050406030204" pitchFamily="18" charset="0"/>
                                    <a:ea typeface="Cambria Math" panose="02040503050406030204" pitchFamily="18" charset="0"/>
                                  </a:rPr>
                                  <m:t>𝟐</m:t>
                                </m:r>
                              </m:den>
                            </m:f>
                          </m:e>
                        </m:box>
                      </m:sub>
                    </m:sSub>
                    <m:r>
                      <m:rPr>
                        <m:nor/>
                      </m:rPr>
                      <a:rPr lang="en-US" sz="2000" b="1" dirty="0"/>
                      <m:t> </m:t>
                    </m:r>
                    <m:r>
                      <a:rPr lang="en-US" sz="2000" b="1" i="1">
                        <a:latin typeface="Cambria Math" panose="02040503050406030204" pitchFamily="18" charset="0"/>
                        <a:ea typeface="Cambria Math" panose="02040503050406030204" pitchFamily="18" charset="0"/>
                      </a:rPr>
                      <m:t>)</m:t>
                    </m:r>
                  </m:oMath>
                </a14:m>
                <a:r>
                  <a:rPr lang="en-US" sz="2000" b="1" dirty="0"/>
                  <a:t> </a:t>
                </a:r>
              </a:p>
            </p:txBody>
          </p:sp>
        </mc:Choice>
        <mc:Fallback xmlns="">
          <p:sp>
            <p:nvSpPr>
              <p:cNvPr id="5" name="TextBox 4">
                <a:extLst>
                  <a:ext uri="{FF2B5EF4-FFF2-40B4-BE49-F238E27FC236}">
                    <a16:creationId xmlns:a16="http://schemas.microsoft.com/office/drawing/2014/main" id="{1428EB38-DEBB-9A46-950E-0CF48CA8E480}"/>
                  </a:ext>
                </a:extLst>
              </p:cNvPr>
              <p:cNvSpPr txBox="1">
                <a:spLocks noRot="1" noChangeAspect="1" noMove="1" noResize="1" noEditPoints="1" noAdjustHandles="1" noChangeArrowheads="1" noChangeShapeType="1" noTextEdit="1"/>
              </p:cNvSpPr>
              <p:nvPr/>
            </p:nvSpPr>
            <p:spPr>
              <a:xfrm>
                <a:off x="171493" y="4879145"/>
                <a:ext cx="10540050" cy="626325"/>
              </a:xfrm>
              <a:prstGeom prst="rect">
                <a:avLst/>
              </a:prstGeom>
              <a:blipFill>
                <a:blip r:embed="rId4"/>
                <a:stretch>
                  <a:fillRect t="-28000" b="-68000"/>
                </a:stretch>
              </a:blipFill>
            </p:spPr>
            <p:txBody>
              <a:bodyPr/>
              <a:lstStyle/>
              <a:p>
                <a:r>
                  <a:rPr lang="en-US">
                    <a:noFill/>
                  </a:rPr>
                  <a:t> </a:t>
                </a:r>
              </a:p>
            </p:txBody>
          </p:sp>
        </mc:Fallback>
      </mc:AlternateContent>
      <p:sp>
        <p:nvSpPr>
          <p:cNvPr id="8" name="Title 1">
            <a:extLst>
              <a:ext uri="{FF2B5EF4-FFF2-40B4-BE49-F238E27FC236}">
                <a16:creationId xmlns:a16="http://schemas.microsoft.com/office/drawing/2014/main" id="{50A64426-686B-5E4D-BEC7-B5616E51E363}"/>
              </a:ext>
            </a:extLst>
          </p:cNvPr>
          <p:cNvSpPr txBox="1">
            <a:spLocks/>
          </p:cNvSpPr>
          <p:nvPr/>
        </p:nvSpPr>
        <p:spPr>
          <a:xfrm>
            <a:off x="273093" y="7654"/>
            <a:ext cx="10854452" cy="355534"/>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6000" kern="1200">
                <a:solidFill>
                  <a:schemeClr val="bg2">
                    <a:lumMod val="25000"/>
                  </a:schemeClr>
                </a:solidFill>
                <a:latin typeface="+mj-lt"/>
                <a:ea typeface="+mj-ea"/>
                <a:cs typeface="+mj-cs"/>
              </a:defRPr>
            </a:lvl1pPr>
          </a:lstStyle>
          <a:p>
            <a:r>
              <a:rPr lang="en-US" sz="1600" b="1" dirty="0"/>
              <a:t>Section 3: Plan for Paper 1 - Power Consideration of Ordinal Composite Endpoints</a:t>
            </a:r>
          </a:p>
        </p:txBody>
      </p:sp>
      <p:cxnSp>
        <p:nvCxnSpPr>
          <p:cNvPr id="9" name="Straight Connector 8">
            <a:extLst>
              <a:ext uri="{FF2B5EF4-FFF2-40B4-BE49-F238E27FC236}">
                <a16:creationId xmlns:a16="http://schemas.microsoft.com/office/drawing/2014/main" id="{4C64BB6B-D217-654D-8DD6-52B32267666D}"/>
              </a:ext>
            </a:extLst>
          </p:cNvPr>
          <p:cNvCxnSpPr>
            <a:cxnSpLocks/>
          </p:cNvCxnSpPr>
          <p:nvPr/>
        </p:nvCxnSpPr>
        <p:spPr>
          <a:xfrm>
            <a:off x="395288" y="874758"/>
            <a:ext cx="9734550" cy="0"/>
          </a:xfrm>
          <a:prstGeom prst="line">
            <a:avLst/>
          </a:prstGeom>
          <a:ln>
            <a:headEnd type="none" w="med" len="med"/>
            <a:tailEnd type="none" w="med" len="med"/>
          </a:ln>
        </p:spPr>
        <p:style>
          <a:lnRef idx="3">
            <a:schemeClr val="accent3"/>
          </a:lnRef>
          <a:fillRef idx="0">
            <a:schemeClr val="accent3"/>
          </a:fillRef>
          <a:effectRef idx="2">
            <a:schemeClr val="accent3"/>
          </a:effectRef>
          <a:fontRef idx="minor">
            <a:schemeClr val="tx1"/>
          </a:fontRef>
        </p:style>
      </p:cxnSp>
      <p:sp>
        <p:nvSpPr>
          <p:cNvPr id="10" name="Content Placeholder 2">
            <a:extLst>
              <a:ext uri="{FF2B5EF4-FFF2-40B4-BE49-F238E27FC236}">
                <a16:creationId xmlns:a16="http://schemas.microsoft.com/office/drawing/2014/main" id="{B8D659BE-0EC7-4B46-8E24-11B74047C83A}"/>
              </a:ext>
            </a:extLst>
          </p:cNvPr>
          <p:cNvSpPr txBox="1">
            <a:spLocks/>
          </p:cNvSpPr>
          <p:nvPr/>
        </p:nvSpPr>
        <p:spPr>
          <a:xfrm>
            <a:off x="395288" y="390207"/>
            <a:ext cx="7479470" cy="72008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5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sz="2800" b="1" dirty="0">
                <a:solidFill>
                  <a:schemeClr val="tx1"/>
                </a:solidFill>
              </a:rPr>
              <a:t>3.1 Existing Methods and Limitations</a:t>
            </a:r>
            <a:endParaRPr lang="en-US" sz="2600" b="1" dirty="0">
              <a:solidFill>
                <a:schemeClr val="tx1"/>
              </a:solidFill>
            </a:endParaRPr>
          </a:p>
        </p:txBody>
      </p:sp>
    </p:spTree>
    <p:extLst>
      <p:ext uri="{BB962C8B-B14F-4D97-AF65-F5344CB8AC3E}">
        <p14:creationId xmlns:p14="http://schemas.microsoft.com/office/powerpoint/2010/main" val="16455085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26B448-0414-B049-8AD3-DC4D609B8712}"/>
              </a:ext>
            </a:extLst>
          </p:cNvPr>
          <p:cNvSpPr>
            <a:spLocks noGrp="1"/>
          </p:cNvSpPr>
          <p:nvPr>
            <p:ph type="title"/>
          </p:nvPr>
        </p:nvSpPr>
        <p:spPr>
          <a:xfrm>
            <a:off x="667713" y="782738"/>
            <a:ext cx="10004838" cy="782126"/>
          </a:xfrm>
        </p:spPr>
        <p:txBody>
          <a:bodyPr>
            <a:normAutofit/>
          </a:bodyPr>
          <a:lstStyle/>
          <a:p>
            <a:r>
              <a:rPr lang="en-US" sz="2400" b="1" dirty="0">
                <a:solidFill>
                  <a:schemeClr val="tx1"/>
                </a:solidFill>
                <a:latin typeface="+mn-lt"/>
              </a:rPr>
              <a:t>3.1.2 Empirical Ordinal Composite Power - Simulation vs Whitehead Formula </a:t>
            </a:r>
          </a:p>
        </p:txBody>
      </p:sp>
      <p:sp>
        <p:nvSpPr>
          <p:cNvPr id="5" name="Slide Number Placeholder 4">
            <a:extLst>
              <a:ext uri="{FF2B5EF4-FFF2-40B4-BE49-F238E27FC236}">
                <a16:creationId xmlns:a16="http://schemas.microsoft.com/office/drawing/2014/main" id="{8FA393E0-75C2-FB44-A07B-2DF9CCC3D16E}"/>
              </a:ext>
            </a:extLst>
          </p:cNvPr>
          <p:cNvSpPr>
            <a:spLocks noGrp="1"/>
          </p:cNvSpPr>
          <p:nvPr>
            <p:ph type="sldNum" sz="quarter" idx="12"/>
          </p:nvPr>
        </p:nvSpPr>
        <p:spPr/>
        <p:txBody>
          <a:bodyPr/>
          <a:lstStyle/>
          <a:p>
            <a:fld id="{432B1062-8B11-6348-831A-4A0BC9C55C11}" type="slidenum">
              <a:rPr lang="en-US" smtClean="0"/>
              <a:t>28</a:t>
            </a:fld>
            <a:endParaRPr lang="en-US"/>
          </a:p>
        </p:txBody>
      </p:sp>
      <p:sp>
        <p:nvSpPr>
          <p:cNvPr id="11" name="Title 1">
            <a:extLst>
              <a:ext uri="{FF2B5EF4-FFF2-40B4-BE49-F238E27FC236}">
                <a16:creationId xmlns:a16="http://schemas.microsoft.com/office/drawing/2014/main" id="{833544C5-2DB4-404C-85D4-78A970556B4A}"/>
              </a:ext>
            </a:extLst>
          </p:cNvPr>
          <p:cNvSpPr txBox="1">
            <a:spLocks/>
          </p:cNvSpPr>
          <p:nvPr/>
        </p:nvSpPr>
        <p:spPr>
          <a:xfrm>
            <a:off x="273093" y="7654"/>
            <a:ext cx="10854452" cy="355534"/>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6000" kern="1200">
                <a:solidFill>
                  <a:schemeClr val="bg2">
                    <a:lumMod val="25000"/>
                  </a:schemeClr>
                </a:solidFill>
                <a:latin typeface="+mj-lt"/>
                <a:ea typeface="+mj-ea"/>
                <a:cs typeface="+mj-cs"/>
              </a:defRPr>
            </a:lvl1pPr>
          </a:lstStyle>
          <a:p>
            <a:r>
              <a:rPr lang="en-US" sz="1600" b="1" dirty="0"/>
              <a:t>Section 3: Plan for Paper 1 - Power Consideration of Ordinal Composite Endpoints</a:t>
            </a:r>
          </a:p>
        </p:txBody>
      </p:sp>
      <p:cxnSp>
        <p:nvCxnSpPr>
          <p:cNvPr id="12" name="Straight Connector 11">
            <a:extLst>
              <a:ext uri="{FF2B5EF4-FFF2-40B4-BE49-F238E27FC236}">
                <a16:creationId xmlns:a16="http://schemas.microsoft.com/office/drawing/2014/main" id="{AF17B224-3A94-1D41-B638-B735BE4C9430}"/>
              </a:ext>
            </a:extLst>
          </p:cNvPr>
          <p:cNvCxnSpPr>
            <a:cxnSpLocks/>
          </p:cNvCxnSpPr>
          <p:nvPr/>
        </p:nvCxnSpPr>
        <p:spPr>
          <a:xfrm>
            <a:off x="395288" y="874758"/>
            <a:ext cx="9734550" cy="0"/>
          </a:xfrm>
          <a:prstGeom prst="line">
            <a:avLst/>
          </a:prstGeom>
          <a:ln>
            <a:headEnd type="none" w="med" len="med"/>
            <a:tailEnd type="none" w="med" len="med"/>
          </a:ln>
        </p:spPr>
        <p:style>
          <a:lnRef idx="3">
            <a:schemeClr val="accent3"/>
          </a:lnRef>
          <a:fillRef idx="0">
            <a:schemeClr val="accent3"/>
          </a:fillRef>
          <a:effectRef idx="2">
            <a:schemeClr val="accent3"/>
          </a:effectRef>
          <a:fontRef idx="minor">
            <a:schemeClr val="tx1"/>
          </a:fontRef>
        </p:style>
      </p:cxnSp>
      <p:sp>
        <p:nvSpPr>
          <p:cNvPr id="13" name="Content Placeholder 2">
            <a:extLst>
              <a:ext uri="{FF2B5EF4-FFF2-40B4-BE49-F238E27FC236}">
                <a16:creationId xmlns:a16="http://schemas.microsoft.com/office/drawing/2014/main" id="{A69A3B2E-2CAC-634B-8CFE-FE28D7EDC0EE}"/>
              </a:ext>
            </a:extLst>
          </p:cNvPr>
          <p:cNvSpPr txBox="1">
            <a:spLocks/>
          </p:cNvSpPr>
          <p:nvPr/>
        </p:nvSpPr>
        <p:spPr>
          <a:xfrm>
            <a:off x="395288" y="390207"/>
            <a:ext cx="7479470" cy="72008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5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sz="2800" b="1" dirty="0">
                <a:solidFill>
                  <a:schemeClr val="tx1"/>
                </a:solidFill>
              </a:rPr>
              <a:t>3.1 Existing Methods and Limitations</a:t>
            </a:r>
            <a:endParaRPr lang="en-US" sz="2600" b="1" dirty="0">
              <a:solidFill>
                <a:schemeClr val="tx1"/>
              </a:solidFill>
            </a:endParaRPr>
          </a:p>
        </p:txBody>
      </p:sp>
      <p:graphicFrame>
        <p:nvGraphicFramePr>
          <p:cNvPr id="4" name="Table 3">
            <a:extLst>
              <a:ext uri="{FF2B5EF4-FFF2-40B4-BE49-F238E27FC236}">
                <a16:creationId xmlns:a16="http://schemas.microsoft.com/office/drawing/2014/main" id="{0F463889-C84F-E740-9AF1-F5BBFEFCB3A2}"/>
              </a:ext>
            </a:extLst>
          </p:cNvPr>
          <p:cNvGraphicFramePr>
            <a:graphicFrameLocks noGrp="1"/>
          </p:cNvGraphicFramePr>
          <p:nvPr>
            <p:extLst>
              <p:ext uri="{D42A27DB-BD31-4B8C-83A1-F6EECF244321}">
                <p14:modId xmlns:p14="http://schemas.microsoft.com/office/powerpoint/2010/main" val="208509800"/>
              </p:ext>
            </p:extLst>
          </p:nvPr>
        </p:nvGraphicFramePr>
        <p:xfrm>
          <a:off x="667713" y="1693761"/>
          <a:ext cx="5762171" cy="4085179"/>
        </p:xfrm>
        <a:graphic>
          <a:graphicData uri="http://schemas.openxmlformats.org/drawingml/2006/table">
            <a:tbl>
              <a:tblPr firstRow="1" bandRow="1">
                <a:tableStyleId>{5C22544A-7EE6-4342-B048-85BDC9FD1C3A}</a:tableStyleId>
              </a:tblPr>
              <a:tblGrid>
                <a:gridCol w="901332">
                  <a:extLst>
                    <a:ext uri="{9D8B030D-6E8A-4147-A177-3AD203B41FA5}">
                      <a16:colId xmlns:a16="http://schemas.microsoft.com/office/drawing/2014/main" val="3705701345"/>
                    </a:ext>
                  </a:extLst>
                </a:gridCol>
                <a:gridCol w="1441363">
                  <a:extLst>
                    <a:ext uri="{9D8B030D-6E8A-4147-A177-3AD203B41FA5}">
                      <a16:colId xmlns:a16="http://schemas.microsoft.com/office/drawing/2014/main" val="814153090"/>
                    </a:ext>
                  </a:extLst>
                </a:gridCol>
                <a:gridCol w="1156838">
                  <a:extLst>
                    <a:ext uri="{9D8B030D-6E8A-4147-A177-3AD203B41FA5}">
                      <a16:colId xmlns:a16="http://schemas.microsoft.com/office/drawing/2014/main" val="1854620910"/>
                    </a:ext>
                  </a:extLst>
                </a:gridCol>
                <a:gridCol w="1088788">
                  <a:extLst>
                    <a:ext uri="{9D8B030D-6E8A-4147-A177-3AD203B41FA5}">
                      <a16:colId xmlns:a16="http://schemas.microsoft.com/office/drawing/2014/main" val="4234172060"/>
                    </a:ext>
                  </a:extLst>
                </a:gridCol>
                <a:gridCol w="1173850">
                  <a:extLst>
                    <a:ext uri="{9D8B030D-6E8A-4147-A177-3AD203B41FA5}">
                      <a16:colId xmlns:a16="http://schemas.microsoft.com/office/drawing/2014/main" val="3127780647"/>
                    </a:ext>
                  </a:extLst>
                </a:gridCol>
              </a:tblGrid>
              <a:tr h="587563">
                <a:tc>
                  <a:txBody>
                    <a:bodyPr/>
                    <a:lstStyle/>
                    <a:p>
                      <a:pPr algn="ctr"/>
                      <a:r>
                        <a:rPr lang="en-US" sz="1200" dirty="0"/>
                        <a:t>n</a:t>
                      </a:r>
                    </a:p>
                  </a:txBody>
                  <a:tcPr anchor="ctr"/>
                </a:tc>
                <a:tc>
                  <a:txBody>
                    <a:bodyPr/>
                    <a:lstStyle/>
                    <a:p>
                      <a:pPr algn="ctr"/>
                      <a:r>
                        <a:rPr lang="en-US" sz="1200" dirty="0"/>
                        <a:t>Composite</a:t>
                      </a:r>
                    </a:p>
                  </a:txBody>
                  <a:tcPr anchor="ctr"/>
                </a:tc>
                <a:tc>
                  <a:txBody>
                    <a:bodyPr/>
                    <a:lstStyle/>
                    <a:p>
                      <a:pPr algn="ctr"/>
                      <a:r>
                        <a:rPr lang="en-US" sz="1200" dirty="0"/>
                        <a:t>Power </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t>Average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t>Power - WH</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t>Absolute Difference</a:t>
                      </a:r>
                    </a:p>
                  </a:txBody>
                  <a:tcPr anchor="ctr"/>
                </a:tc>
                <a:extLst>
                  <a:ext uri="{0D108BD9-81ED-4DB2-BD59-A6C34878D82A}">
                    <a16:rowId xmlns:a16="http://schemas.microsoft.com/office/drawing/2014/main" val="1345204483"/>
                  </a:ext>
                </a:extLst>
              </a:tr>
              <a:tr h="38862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t>500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Ordinal - Sum</a:t>
                      </a:r>
                    </a:p>
                  </a:txBody>
                  <a:tcPr anchor="ctr"/>
                </a:tc>
                <a:tc>
                  <a:txBody>
                    <a:bodyPr/>
                    <a:lstStyle/>
                    <a:p>
                      <a:pPr algn="ctr" fontAlgn="b"/>
                      <a:r>
                        <a:rPr lang="en-US" sz="1200" b="0" i="0" u="none" strike="noStrike" dirty="0">
                          <a:solidFill>
                            <a:srgbClr val="000000"/>
                          </a:solidFill>
                          <a:effectLst/>
                          <a:latin typeface="Calibri" panose="020F0502020204030204" pitchFamily="34" charset="0"/>
                        </a:rPr>
                        <a:t>0.646</a:t>
                      </a:r>
                    </a:p>
                  </a:txBody>
                  <a:tcPr marL="9525" marR="9525" marT="9525" marB="0" anchor="ctr"/>
                </a:tc>
                <a:tc>
                  <a:txBody>
                    <a:bodyPr/>
                    <a:lstStyle/>
                    <a:p>
                      <a:pPr algn="ctr" fontAlgn="b"/>
                      <a:r>
                        <a:rPr lang="en-US" sz="1200" b="0" i="0" u="none" strike="noStrike">
                          <a:solidFill>
                            <a:srgbClr val="000000"/>
                          </a:solidFill>
                          <a:effectLst/>
                          <a:latin typeface="Calibri" panose="020F0502020204030204" pitchFamily="34" charset="0"/>
                        </a:rPr>
                        <a:t>0.613</a:t>
                      </a:r>
                    </a:p>
                  </a:txBody>
                  <a:tcPr marL="9525" marR="9525" marT="9525" marB="0" anchor="ctr"/>
                </a:tc>
                <a:tc>
                  <a:txBody>
                    <a:bodyPr/>
                    <a:lstStyle/>
                    <a:p>
                      <a:pPr algn="ctr" fontAlgn="b"/>
                      <a:r>
                        <a:rPr lang="en-US" sz="1200" b="0" i="0" u="none" strike="noStrike">
                          <a:solidFill>
                            <a:srgbClr val="000000"/>
                          </a:solidFill>
                          <a:effectLst/>
                          <a:latin typeface="Calibri" panose="020F0502020204030204" pitchFamily="34" charset="0"/>
                        </a:rPr>
                        <a:t>0.033</a:t>
                      </a:r>
                    </a:p>
                  </a:txBody>
                  <a:tcPr marL="9525" marR="9525" marT="9525" marB="0" anchor="ctr"/>
                </a:tc>
                <a:extLst>
                  <a:ext uri="{0D108BD9-81ED-4DB2-BD59-A6C34878D82A}">
                    <a16:rowId xmlns:a16="http://schemas.microsoft.com/office/drawing/2014/main" val="2439567358"/>
                  </a:ext>
                </a:extLst>
              </a:tr>
              <a:tr h="388624">
                <a:tc>
                  <a:txBody>
                    <a:bodyPr/>
                    <a:lstStyle/>
                    <a:p>
                      <a:pPr algn="ctr"/>
                      <a:endParaRPr lang="en-US" sz="1200" dirty="0"/>
                    </a:p>
                  </a:txBody>
                  <a:tcPr anchor="ctr"/>
                </a:tc>
                <a:tc>
                  <a:txBody>
                    <a:bodyPr/>
                    <a:lstStyle/>
                    <a:p>
                      <a:pPr algn="l"/>
                      <a:r>
                        <a:rPr lang="en-US" sz="1200" dirty="0"/>
                        <a:t>Ordinal -</a:t>
                      </a:r>
                      <a:r>
                        <a:rPr lang="zh-CN" altLang="en-US" sz="1200" dirty="0"/>
                        <a:t> </a:t>
                      </a:r>
                      <a:r>
                        <a:rPr lang="en-US" altLang="zh-CN" sz="1200" dirty="0"/>
                        <a:t>Order1</a:t>
                      </a:r>
                      <a:endParaRPr lang="en-US" sz="1200" dirty="0"/>
                    </a:p>
                  </a:txBody>
                  <a:tcPr anchor="ctr"/>
                </a:tc>
                <a:tc>
                  <a:txBody>
                    <a:bodyPr/>
                    <a:lstStyle/>
                    <a:p>
                      <a:pPr algn="ctr" fontAlgn="b"/>
                      <a:r>
                        <a:rPr lang="en-US" sz="1200" b="0" i="0" u="none" strike="noStrike" dirty="0">
                          <a:solidFill>
                            <a:srgbClr val="000000"/>
                          </a:solidFill>
                          <a:effectLst/>
                          <a:latin typeface="Calibri" panose="020F0502020204030204" pitchFamily="34" charset="0"/>
                        </a:rPr>
                        <a:t>0.201</a:t>
                      </a:r>
                    </a:p>
                  </a:txBody>
                  <a:tcPr marL="9525" marR="9525" marT="9525" marB="0" anchor="ctr"/>
                </a:tc>
                <a:tc>
                  <a:txBody>
                    <a:bodyPr/>
                    <a:lstStyle/>
                    <a:p>
                      <a:pPr algn="ctr" fontAlgn="b"/>
                      <a:r>
                        <a:rPr lang="en-US" sz="1200" b="0" i="0" u="none" strike="noStrike">
                          <a:solidFill>
                            <a:srgbClr val="000000"/>
                          </a:solidFill>
                          <a:effectLst/>
                          <a:latin typeface="Calibri" panose="020F0502020204030204" pitchFamily="34" charset="0"/>
                        </a:rPr>
                        <a:t>0.278</a:t>
                      </a:r>
                    </a:p>
                  </a:txBody>
                  <a:tcPr marL="9525" marR="9525" marT="9525" marB="0" anchor="ctr"/>
                </a:tc>
                <a:tc>
                  <a:txBody>
                    <a:bodyPr/>
                    <a:lstStyle/>
                    <a:p>
                      <a:pPr algn="ctr" fontAlgn="b"/>
                      <a:r>
                        <a:rPr lang="en-US" sz="1200" b="0" i="0" u="none" strike="noStrike">
                          <a:solidFill>
                            <a:srgbClr val="000000"/>
                          </a:solidFill>
                          <a:effectLst/>
                          <a:latin typeface="Calibri" panose="020F0502020204030204" pitchFamily="34" charset="0"/>
                        </a:rPr>
                        <a:t>0.077</a:t>
                      </a:r>
                    </a:p>
                  </a:txBody>
                  <a:tcPr marL="9525" marR="9525" marT="9525" marB="0" anchor="ctr"/>
                </a:tc>
                <a:extLst>
                  <a:ext uri="{0D108BD9-81ED-4DB2-BD59-A6C34878D82A}">
                    <a16:rowId xmlns:a16="http://schemas.microsoft.com/office/drawing/2014/main" val="3743535594"/>
                  </a:ext>
                </a:extLst>
              </a:tr>
              <a:tr h="388624">
                <a:tc>
                  <a:txBody>
                    <a:bodyPr/>
                    <a:lstStyle/>
                    <a:p>
                      <a:pPr algn="ctr"/>
                      <a:endParaRPr lang="en-US" sz="1200" dirty="0"/>
                    </a:p>
                  </a:txBody>
                  <a:tcPr anchor="ctr"/>
                </a:tc>
                <a:tc>
                  <a:txBody>
                    <a:bodyPr/>
                    <a:lstStyle/>
                    <a:p>
                      <a:pPr algn="l"/>
                      <a:r>
                        <a:rPr lang="en-US" sz="1200" dirty="0"/>
                        <a:t>Ordinal -</a:t>
                      </a:r>
                      <a:r>
                        <a:rPr lang="zh-CN" altLang="en-US" sz="1200" dirty="0"/>
                        <a:t> </a:t>
                      </a:r>
                      <a:r>
                        <a:rPr lang="en-US" altLang="zh-CN" sz="1200" dirty="0"/>
                        <a:t>Order2</a:t>
                      </a:r>
                      <a:endParaRPr lang="en-US" sz="1200" dirty="0"/>
                    </a:p>
                  </a:txBody>
                  <a:tcPr anchor="ctr"/>
                </a:tc>
                <a:tc>
                  <a:txBody>
                    <a:bodyPr/>
                    <a:lstStyle/>
                    <a:p>
                      <a:pPr algn="ctr" fontAlgn="b"/>
                      <a:r>
                        <a:rPr lang="en-US" sz="1200" b="0" i="0" u="none" strike="noStrike">
                          <a:solidFill>
                            <a:srgbClr val="000000"/>
                          </a:solidFill>
                          <a:effectLst/>
                          <a:latin typeface="Calibri" panose="020F0502020204030204" pitchFamily="34" charset="0"/>
                        </a:rPr>
                        <a:t>0.806</a:t>
                      </a:r>
                    </a:p>
                  </a:txBody>
                  <a:tcPr marL="9525" marR="9525" marT="9525" marB="0" anchor="ctr"/>
                </a:tc>
                <a:tc>
                  <a:txBody>
                    <a:bodyPr/>
                    <a:lstStyle/>
                    <a:p>
                      <a:pPr algn="ctr" fontAlgn="b"/>
                      <a:r>
                        <a:rPr lang="en-US" sz="1200" b="0" i="0" u="none" strike="noStrike">
                          <a:solidFill>
                            <a:srgbClr val="000000"/>
                          </a:solidFill>
                          <a:effectLst/>
                          <a:latin typeface="Calibri" panose="020F0502020204030204" pitchFamily="34" charset="0"/>
                        </a:rPr>
                        <a:t>0.730</a:t>
                      </a:r>
                    </a:p>
                  </a:txBody>
                  <a:tcPr marL="9525" marR="9525" marT="9525" marB="0" anchor="ctr"/>
                </a:tc>
                <a:tc>
                  <a:txBody>
                    <a:bodyPr/>
                    <a:lstStyle/>
                    <a:p>
                      <a:pPr algn="ctr" fontAlgn="b"/>
                      <a:r>
                        <a:rPr lang="en-US" sz="1200" b="0" i="0" u="none" strike="noStrike">
                          <a:solidFill>
                            <a:srgbClr val="000000"/>
                          </a:solidFill>
                          <a:effectLst/>
                          <a:latin typeface="Calibri" panose="020F0502020204030204" pitchFamily="34" charset="0"/>
                        </a:rPr>
                        <a:t>0.076</a:t>
                      </a:r>
                    </a:p>
                  </a:txBody>
                  <a:tcPr marL="9525" marR="9525" marT="9525" marB="0" anchor="ctr"/>
                </a:tc>
                <a:extLst>
                  <a:ext uri="{0D108BD9-81ED-4DB2-BD59-A6C34878D82A}">
                    <a16:rowId xmlns:a16="http://schemas.microsoft.com/office/drawing/2014/main" val="1798354077"/>
                  </a:ext>
                </a:extLst>
              </a:tr>
              <a:tr h="38862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t>1000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Ordinal - Sum</a:t>
                      </a:r>
                    </a:p>
                  </a:txBody>
                  <a:tcPr anchor="ctr"/>
                </a:tc>
                <a:tc>
                  <a:txBody>
                    <a:bodyPr/>
                    <a:lstStyle/>
                    <a:p>
                      <a:pPr algn="ctr" fontAlgn="b"/>
                      <a:r>
                        <a:rPr lang="en-US" sz="1200" b="0" i="0" u="none" strike="noStrike">
                          <a:solidFill>
                            <a:srgbClr val="000000"/>
                          </a:solidFill>
                          <a:effectLst/>
                          <a:latin typeface="Calibri" panose="020F0502020204030204" pitchFamily="34" charset="0"/>
                        </a:rPr>
                        <a:t>0.915</a:t>
                      </a:r>
                    </a:p>
                  </a:txBody>
                  <a:tcPr marL="9525" marR="9525" marT="9525" marB="0" anchor="ctr"/>
                </a:tc>
                <a:tc>
                  <a:txBody>
                    <a:bodyPr/>
                    <a:lstStyle/>
                    <a:p>
                      <a:pPr algn="ctr" fontAlgn="b"/>
                      <a:r>
                        <a:rPr lang="en-US" sz="1200" b="0" i="0" u="none" strike="noStrike" dirty="0">
                          <a:solidFill>
                            <a:srgbClr val="000000"/>
                          </a:solidFill>
                          <a:effectLst/>
                          <a:latin typeface="Calibri" panose="020F0502020204030204" pitchFamily="34" charset="0"/>
                        </a:rPr>
                        <a:t>0.831</a:t>
                      </a:r>
                    </a:p>
                  </a:txBody>
                  <a:tcPr marL="9525" marR="9525" marT="9525" marB="0" anchor="ctr"/>
                </a:tc>
                <a:tc>
                  <a:txBody>
                    <a:bodyPr/>
                    <a:lstStyle/>
                    <a:p>
                      <a:pPr algn="ctr" fontAlgn="b"/>
                      <a:r>
                        <a:rPr lang="en-US" sz="1200" b="0" i="0" u="none" strike="noStrike">
                          <a:solidFill>
                            <a:srgbClr val="000000"/>
                          </a:solidFill>
                          <a:effectLst/>
                          <a:latin typeface="Calibri" panose="020F0502020204030204" pitchFamily="34" charset="0"/>
                        </a:rPr>
                        <a:t>0.084</a:t>
                      </a:r>
                    </a:p>
                  </a:txBody>
                  <a:tcPr marL="9525" marR="9525" marT="9525" marB="0" anchor="ctr"/>
                </a:tc>
                <a:extLst>
                  <a:ext uri="{0D108BD9-81ED-4DB2-BD59-A6C34878D82A}">
                    <a16:rowId xmlns:a16="http://schemas.microsoft.com/office/drawing/2014/main" val="2119905052"/>
                  </a:ext>
                </a:extLst>
              </a:tr>
              <a:tr h="388624">
                <a:tc>
                  <a:txBody>
                    <a:bodyPr/>
                    <a:lstStyle/>
                    <a:p>
                      <a:pPr algn="ctr"/>
                      <a:endParaRPr lang="en-US" sz="1200" dirty="0"/>
                    </a:p>
                  </a:txBody>
                  <a:tcPr anchor="ctr"/>
                </a:tc>
                <a:tc>
                  <a:txBody>
                    <a:bodyPr/>
                    <a:lstStyle/>
                    <a:p>
                      <a:pPr algn="l"/>
                      <a:r>
                        <a:rPr lang="en-US" sz="1200" dirty="0"/>
                        <a:t>Ordinal -</a:t>
                      </a:r>
                      <a:r>
                        <a:rPr lang="zh-CN" altLang="en-US" sz="1200" dirty="0"/>
                        <a:t> </a:t>
                      </a:r>
                      <a:r>
                        <a:rPr lang="en-US" altLang="zh-CN" sz="1200" dirty="0"/>
                        <a:t>Order1</a:t>
                      </a:r>
                      <a:endParaRPr lang="en-US" sz="1200" dirty="0"/>
                    </a:p>
                  </a:txBody>
                  <a:tcPr anchor="ctr"/>
                </a:tc>
                <a:tc>
                  <a:txBody>
                    <a:bodyPr/>
                    <a:lstStyle/>
                    <a:p>
                      <a:pPr algn="ctr" fontAlgn="b"/>
                      <a:r>
                        <a:rPr lang="en-US" sz="1200" b="0" i="0" u="none" strike="noStrike">
                          <a:solidFill>
                            <a:srgbClr val="000000"/>
                          </a:solidFill>
                          <a:effectLst/>
                          <a:latin typeface="Calibri" panose="020F0502020204030204" pitchFamily="34" charset="0"/>
                        </a:rPr>
                        <a:t>0.35</a:t>
                      </a:r>
                    </a:p>
                  </a:txBody>
                  <a:tcPr marL="9525" marR="9525" marT="9525" marB="0" anchor="ctr"/>
                </a:tc>
                <a:tc>
                  <a:txBody>
                    <a:bodyPr/>
                    <a:lstStyle/>
                    <a:p>
                      <a:pPr algn="ctr" fontAlgn="b"/>
                      <a:r>
                        <a:rPr lang="en-US" sz="1200" b="0" i="0" u="none" strike="noStrike" dirty="0">
                          <a:solidFill>
                            <a:srgbClr val="000000"/>
                          </a:solidFill>
                          <a:effectLst/>
                          <a:latin typeface="Calibri" panose="020F0502020204030204" pitchFamily="34" charset="0"/>
                        </a:rPr>
                        <a:t>0.397</a:t>
                      </a:r>
                    </a:p>
                  </a:txBody>
                  <a:tcPr marL="9525" marR="9525" marT="9525" marB="0" anchor="ctr"/>
                </a:tc>
                <a:tc>
                  <a:txBody>
                    <a:bodyPr/>
                    <a:lstStyle/>
                    <a:p>
                      <a:pPr algn="ctr" fontAlgn="b"/>
                      <a:r>
                        <a:rPr lang="en-US" sz="1200" b="0" i="0" u="none" strike="noStrike">
                          <a:solidFill>
                            <a:srgbClr val="000000"/>
                          </a:solidFill>
                          <a:effectLst/>
                          <a:latin typeface="Calibri" panose="020F0502020204030204" pitchFamily="34" charset="0"/>
                        </a:rPr>
                        <a:t>0.047</a:t>
                      </a:r>
                    </a:p>
                  </a:txBody>
                  <a:tcPr marL="9525" marR="9525" marT="9525" marB="0" anchor="ctr"/>
                </a:tc>
                <a:extLst>
                  <a:ext uri="{0D108BD9-81ED-4DB2-BD59-A6C34878D82A}">
                    <a16:rowId xmlns:a16="http://schemas.microsoft.com/office/drawing/2014/main" val="1242587655"/>
                  </a:ext>
                </a:extLst>
              </a:tr>
              <a:tr h="388624">
                <a:tc>
                  <a:txBody>
                    <a:bodyPr/>
                    <a:lstStyle/>
                    <a:p>
                      <a:pPr algn="ctr"/>
                      <a:endParaRPr lang="en-US" sz="1200" dirty="0"/>
                    </a:p>
                  </a:txBody>
                  <a:tcPr anchor="ctr"/>
                </a:tc>
                <a:tc>
                  <a:txBody>
                    <a:bodyPr/>
                    <a:lstStyle/>
                    <a:p>
                      <a:pPr algn="l"/>
                      <a:r>
                        <a:rPr lang="en-US" sz="1200" dirty="0"/>
                        <a:t>Ordinal -</a:t>
                      </a:r>
                      <a:r>
                        <a:rPr lang="zh-CN" altLang="en-US" sz="1200" dirty="0"/>
                        <a:t> </a:t>
                      </a:r>
                      <a:r>
                        <a:rPr lang="en-US" altLang="zh-CN" sz="1200" dirty="0"/>
                        <a:t>Order2</a:t>
                      </a:r>
                      <a:endParaRPr lang="en-US" sz="1200" dirty="0"/>
                    </a:p>
                  </a:txBody>
                  <a:tcPr anchor="ctr"/>
                </a:tc>
                <a:tc>
                  <a:txBody>
                    <a:bodyPr/>
                    <a:lstStyle/>
                    <a:p>
                      <a:pPr algn="ctr" fontAlgn="b"/>
                      <a:r>
                        <a:rPr lang="en-US" sz="1200" b="0" i="0" u="none" strike="noStrike">
                          <a:solidFill>
                            <a:srgbClr val="000000"/>
                          </a:solidFill>
                          <a:effectLst/>
                          <a:latin typeface="Calibri" panose="020F0502020204030204" pitchFamily="34" charset="0"/>
                        </a:rPr>
                        <a:t>0.97</a:t>
                      </a:r>
                    </a:p>
                  </a:txBody>
                  <a:tcPr marL="9525" marR="9525" marT="9525" marB="0" anchor="ctr"/>
                </a:tc>
                <a:tc>
                  <a:txBody>
                    <a:bodyPr/>
                    <a:lstStyle/>
                    <a:p>
                      <a:pPr algn="ctr" fontAlgn="b"/>
                      <a:r>
                        <a:rPr lang="en-US" sz="1200" b="0" i="0" u="none" strike="noStrike" dirty="0">
                          <a:solidFill>
                            <a:srgbClr val="000000"/>
                          </a:solidFill>
                          <a:effectLst/>
                          <a:latin typeface="Calibri" panose="020F0502020204030204" pitchFamily="34" charset="0"/>
                        </a:rPr>
                        <a:t>0.915</a:t>
                      </a:r>
                    </a:p>
                  </a:txBody>
                  <a:tcPr marL="9525" marR="9525" marT="9525" marB="0" anchor="ctr"/>
                </a:tc>
                <a:tc>
                  <a:txBody>
                    <a:bodyPr/>
                    <a:lstStyle/>
                    <a:p>
                      <a:pPr algn="ctr" fontAlgn="b"/>
                      <a:r>
                        <a:rPr lang="en-US" sz="1200" b="0" i="0" u="none" strike="noStrike">
                          <a:solidFill>
                            <a:srgbClr val="000000"/>
                          </a:solidFill>
                          <a:effectLst/>
                          <a:latin typeface="Calibri" panose="020F0502020204030204" pitchFamily="34" charset="0"/>
                        </a:rPr>
                        <a:t>0.055</a:t>
                      </a:r>
                    </a:p>
                  </a:txBody>
                  <a:tcPr marL="9525" marR="9525" marT="9525" marB="0" anchor="ctr"/>
                </a:tc>
                <a:extLst>
                  <a:ext uri="{0D108BD9-81ED-4DB2-BD59-A6C34878D82A}">
                    <a16:rowId xmlns:a16="http://schemas.microsoft.com/office/drawing/2014/main" val="1063009532"/>
                  </a:ext>
                </a:extLst>
              </a:tr>
              <a:tr h="38862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t>5000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Ordinal - Sum</a:t>
                      </a:r>
                    </a:p>
                  </a:txBody>
                  <a:tcPr anchor="ctr"/>
                </a:tc>
                <a:tc>
                  <a:txBody>
                    <a:bodyPr/>
                    <a:lstStyle/>
                    <a:p>
                      <a:pPr algn="ctr" fontAlgn="b"/>
                      <a:r>
                        <a:rPr lang="en-US" sz="1200" b="0" i="0" u="none" strike="noStrike">
                          <a:solidFill>
                            <a:srgbClr val="000000"/>
                          </a:solidFill>
                          <a:effectLst/>
                          <a:latin typeface="Calibri" panose="020F0502020204030204" pitchFamily="34" charset="0"/>
                        </a:rPr>
                        <a:t>1</a:t>
                      </a:r>
                    </a:p>
                  </a:txBody>
                  <a:tcPr marL="9525" marR="9525" marT="9525" marB="0" anchor="ctr"/>
                </a:tc>
                <a:tc>
                  <a:txBody>
                    <a:bodyPr/>
                    <a:lstStyle/>
                    <a:p>
                      <a:pPr algn="ctr" fontAlgn="b"/>
                      <a:r>
                        <a:rPr lang="en-US" sz="1200" b="0" i="0" u="none" strike="noStrike" dirty="0">
                          <a:solidFill>
                            <a:srgbClr val="000000"/>
                          </a:solidFill>
                          <a:effectLst/>
                          <a:latin typeface="Calibri" panose="020F0502020204030204" pitchFamily="34" charset="0"/>
                        </a:rPr>
                        <a:t>1</a:t>
                      </a:r>
                    </a:p>
                  </a:txBody>
                  <a:tcPr marL="9525" marR="9525" marT="9525" marB="0" anchor="ctr"/>
                </a:tc>
                <a:tc>
                  <a:txBody>
                    <a:bodyPr/>
                    <a:lstStyle/>
                    <a:p>
                      <a:pPr algn="ctr" fontAlgn="b"/>
                      <a:r>
                        <a:rPr lang="en-US" sz="1200" b="0" i="0" u="none" strike="noStrike" dirty="0">
                          <a:solidFill>
                            <a:srgbClr val="000000"/>
                          </a:solidFill>
                          <a:effectLst/>
                          <a:latin typeface="Calibri" panose="020F0502020204030204" pitchFamily="34" charset="0"/>
                        </a:rPr>
                        <a:t>0</a:t>
                      </a:r>
                    </a:p>
                  </a:txBody>
                  <a:tcPr marL="9525" marR="9525" marT="9525" marB="0" anchor="ctr"/>
                </a:tc>
                <a:extLst>
                  <a:ext uri="{0D108BD9-81ED-4DB2-BD59-A6C34878D82A}">
                    <a16:rowId xmlns:a16="http://schemas.microsoft.com/office/drawing/2014/main" val="3572691273"/>
                  </a:ext>
                </a:extLst>
              </a:tr>
              <a:tr h="388624">
                <a:tc>
                  <a:txBody>
                    <a:bodyPr/>
                    <a:lstStyle/>
                    <a:p>
                      <a:pPr algn="ctr"/>
                      <a:endParaRPr lang="en-US" sz="1200" dirty="0"/>
                    </a:p>
                  </a:txBody>
                  <a:tcPr anchor="ctr"/>
                </a:tc>
                <a:tc>
                  <a:txBody>
                    <a:bodyPr/>
                    <a:lstStyle/>
                    <a:p>
                      <a:pPr algn="l"/>
                      <a:r>
                        <a:rPr lang="en-US" sz="1200" dirty="0"/>
                        <a:t>Ordinal -</a:t>
                      </a:r>
                      <a:r>
                        <a:rPr lang="zh-CN" altLang="en-US" sz="1200" dirty="0"/>
                        <a:t> </a:t>
                      </a:r>
                      <a:r>
                        <a:rPr lang="en-US" altLang="zh-CN" sz="1200" dirty="0"/>
                        <a:t>Order1</a:t>
                      </a:r>
                      <a:endParaRPr lang="en-US" sz="1200" dirty="0"/>
                    </a:p>
                  </a:txBody>
                  <a:tcPr anchor="ctr"/>
                </a:tc>
                <a:tc>
                  <a:txBody>
                    <a:bodyPr/>
                    <a:lstStyle/>
                    <a:p>
                      <a:pPr algn="ctr" fontAlgn="b"/>
                      <a:r>
                        <a:rPr lang="en-US" sz="1200" b="0" i="0" u="none" strike="noStrike">
                          <a:solidFill>
                            <a:srgbClr val="000000"/>
                          </a:solidFill>
                          <a:effectLst/>
                          <a:latin typeface="Calibri" panose="020F0502020204030204" pitchFamily="34" charset="0"/>
                        </a:rPr>
                        <a:t>0.952</a:t>
                      </a:r>
                    </a:p>
                  </a:txBody>
                  <a:tcPr marL="9525" marR="9525" marT="9525" marB="0" anchor="ctr"/>
                </a:tc>
                <a:tc>
                  <a:txBody>
                    <a:bodyPr/>
                    <a:lstStyle/>
                    <a:p>
                      <a:pPr algn="ctr" fontAlgn="b"/>
                      <a:r>
                        <a:rPr lang="en-US" sz="1200" b="0" i="0" u="none" strike="noStrike">
                          <a:solidFill>
                            <a:srgbClr val="000000"/>
                          </a:solidFill>
                          <a:effectLst/>
                          <a:latin typeface="Calibri" panose="020F0502020204030204" pitchFamily="34" charset="0"/>
                        </a:rPr>
                        <a:t>0.877</a:t>
                      </a:r>
                    </a:p>
                  </a:txBody>
                  <a:tcPr marL="9525" marR="9525" marT="9525" marB="0" anchor="ctr"/>
                </a:tc>
                <a:tc>
                  <a:txBody>
                    <a:bodyPr/>
                    <a:lstStyle/>
                    <a:p>
                      <a:pPr algn="ctr" fontAlgn="b"/>
                      <a:r>
                        <a:rPr lang="en-US" sz="1200" b="0" i="0" u="none" strike="noStrike" dirty="0">
                          <a:solidFill>
                            <a:srgbClr val="000000"/>
                          </a:solidFill>
                          <a:effectLst/>
                          <a:latin typeface="Calibri" panose="020F0502020204030204" pitchFamily="34" charset="0"/>
                        </a:rPr>
                        <a:t>0.075</a:t>
                      </a:r>
                    </a:p>
                  </a:txBody>
                  <a:tcPr marL="9525" marR="9525" marT="9525" marB="0" anchor="ctr"/>
                </a:tc>
                <a:extLst>
                  <a:ext uri="{0D108BD9-81ED-4DB2-BD59-A6C34878D82A}">
                    <a16:rowId xmlns:a16="http://schemas.microsoft.com/office/drawing/2014/main" val="1064186546"/>
                  </a:ext>
                </a:extLst>
              </a:tr>
              <a:tr h="388624">
                <a:tc>
                  <a:txBody>
                    <a:bodyPr/>
                    <a:lstStyle/>
                    <a:p>
                      <a:pPr algn="ctr"/>
                      <a:endParaRPr lang="en-US" sz="1200" dirty="0"/>
                    </a:p>
                  </a:txBody>
                  <a:tcPr anchor="ctr"/>
                </a:tc>
                <a:tc>
                  <a:txBody>
                    <a:bodyPr/>
                    <a:lstStyle/>
                    <a:p>
                      <a:pPr algn="l"/>
                      <a:r>
                        <a:rPr lang="en-US" sz="1200" dirty="0"/>
                        <a:t>Ordinal -</a:t>
                      </a:r>
                      <a:r>
                        <a:rPr lang="zh-CN" altLang="en-US" sz="1200" dirty="0"/>
                        <a:t> </a:t>
                      </a:r>
                      <a:r>
                        <a:rPr lang="en-US" altLang="zh-CN" sz="1200" dirty="0"/>
                        <a:t>Order2</a:t>
                      </a:r>
                      <a:endParaRPr lang="en-US" sz="1200" dirty="0"/>
                    </a:p>
                  </a:txBody>
                  <a:tcPr anchor="ctr"/>
                </a:tc>
                <a:tc>
                  <a:txBody>
                    <a:bodyPr/>
                    <a:lstStyle/>
                    <a:p>
                      <a:pPr algn="ctr" fontAlgn="b"/>
                      <a:r>
                        <a:rPr lang="en-US" sz="1200" b="0" i="0" u="none" strike="noStrike">
                          <a:solidFill>
                            <a:srgbClr val="000000"/>
                          </a:solidFill>
                          <a:effectLst/>
                          <a:latin typeface="Calibri" panose="020F0502020204030204" pitchFamily="34" charset="0"/>
                        </a:rPr>
                        <a:t>1</a:t>
                      </a:r>
                    </a:p>
                  </a:txBody>
                  <a:tcPr marL="9525" marR="9525" marT="9525" marB="0" anchor="ctr"/>
                </a:tc>
                <a:tc>
                  <a:txBody>
                    <a:bodyPr/>
                    <a:lstStyle/>
                    <a:p>
                      <a:pPr algn="ctr" fontAlgn="b"/>
                      <a:r>
                        <a:rPr lang="en-US" sz="1200" b="0" i="0" u="none" strike="noStrike" dirty="0">
                          <a:solidFill>
                            <a:srgbClr val="000000"/>
                          </a:solidFill>
                          <a:effectLst/>
                          <a:latin typeface="Calibri" panose="020F0502020204030204" pitchFamily="34" charset="0"/>
                        </a:rPr>
                        <a:t>1</a:t>
                      </a:r>
                    </a:p>
                  </a:txBody>
                  <a:tcPr marL="9525" marR="9525" marT="9525" marB="0" anchor="ctr"/>
                </a:tc>
                <a:tc>
                  <a:txBody>
                    <a:bodyPr/>
                    <a:lstStyle/>
                    <a:p>
                      <a:pPr algn="ctr" fontAlgn="b"/>
                      <a:r>
                        <a:rPr lang="en-US" sz="1200" b="0" i="0" u="none" strike="noStrike" dirty="0">
                          <a:solidFill>
                            <a:srgbClr val="000000"/>
                          </a:solidFill>
                          <a:effectLst/>
                          <a:latin typeface="Calibri" panose="020F0502020204030204" pitchFamily="34" charset="0"/>
                        </a:rPr>
                        <a:t>0</a:t>
                      </a:r>
                    </a:p>
                  </a:txBody>
                  <a:tcPr marL="9525" marR="9525" marT="9525" marB="0" anchor="ctr"/>
                </a:tc>
                <a:extLst>
                  <a:ext uri="{0D108BD9-81ED-4DB2-BD59-A6C34878D82A}">
                    <a16:rowId xmlns:a16="http://schemas.microsoft.com/office/drawing/2014/main" val="1516093222"/>
                  </a:ext>
                </a:extLst>
              </a:tr>
            </a:tbl>
          </a:graphicData>
        </a:graphic>
      </p:graphicFrame>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B7F7BDDA-DD96-7441-8486-5D8D71983794}"/>
                  </a:ext>
                </a:extLst>
              </p:cNvPr>
              <p:cNvSpPr/>
              <p:nvPr/>
            </p:nvSpPr>
            <p:spPr>
              <a:xfrm>
                <a:off x="6966679" y="2334936"/>
                <a:ext cx="4770620" cy="2508379"/>
              </a:xfrm>
              <a:prstGeom prst="rect">
                <a:avLst/>
              </a:prstGeom>
            </p:spPr>
            <p:txBody>
              <a:bodyPr wrap="square">
                <a:spAutoFit/>
              </a:bodyPr>
              <a:lstStyle/>
              <a:p>
                <a:r>
                  <a:rPr lang="en-US" sz="2400" b="1" dirty="0"/>
                  <a:t>Results</a:t>
                </a:r>
              </a:p>
              <a:p>
                <a:pPr marL="285750" indent="-285750">
                  <a:lnSpc>
                    <a:spcPct val="200000"/>
                  </a:lnSpc>
                  <a:buFont typeface="Arial" panose="020B0604020202020204" pitchFamily="34" charset="0"/>
                  <a:buChar char="•"/>
                </a:pPr>
                <a:r>
                  <a:rPr lang="en-US" sz="2000" dirty="0"/>
                  <a:t>Mean absolute difference: 0.04 </a:t>
                </a:r>
                <a14:m>
                  <m:oMath xmlns:m="http://schemas.openxmlformats.org/officeDocument/2006/math">
                    <m:r>
                      <a:rPr lang="en-US" sz="2000">
                        <a:latin typeface="Cambria Math" panose="02040503050406030204" pitchFamily="18" charset="0"/>
                      </a:rPr>
                      <m:t>±</m:t>
                    </m:r>
                  </m:oMath>
                </a14:m>
                <a:r>
                  <a:rPr lang="en-US" sz="2000" dirty="0"/>
                  <a:t> 0.03 </a:t>
                </a:r>
              </a:p>
              <a:p>
                <a:endParaRPr lang="en-US" sz="2000" b="1" dirty="0"/>
              </a:p>
              <a:p>
                <a:r>
                  <a:rPr lang="en-US" sz="2400" b="1" dirty="0"/>
                  <a:t>Conclusion</a:t>
                </a:r>
              </a:p>
              <a:p>
                <a:endParaRPr lang="en-US" sz="900" b="1" dirty="0"/>
              </a:p>
              <a:p>
                <a:r>
                  <a:rPr lang="en-US" sz="2000" dirty="0"/>
                  <a:t>✅ Whitehead formula works fairly</a:t>
                </a:r>
                <a:endParaRPr lang="en-US" sz="2400" dirty="0">
                  <a:latin typeface="Helvetica" pitchFamily="2" charset="0"/>
                </a:endParaRPr>
              </a:p>
              <a:p>
                <a:endParaRPr lang="en-US" sz="2000" dirty="0"/>
              </a:p>
            </p:txBody>
          </p:sp>
        </mc:Choice>
        <mc:Fallback xmlns="">
          <p:sp>
            <p:nvSpPr>
              <p:cNvPr id="3" name="Rectangle 2">
                <a:extLst>
                  <a:ext uri="{FF2B5EF4-FFF2-40B4-BE49-F238E27FC236}">
                    <a16:creationId xmlns:a16="http://schemas.microsoft.com/office/drawing/2014/main" id="{B7F7BDDA-DD96-7441-8486-5D8D71983794}"/>
                  </a:ext>
                </a:extLst>
              </p:cNvPr>
              <p:cNvSpPr>
                <a:spLocks noRot="1" noChangeAspect="1" noMove="1" noResize="1" noEditPoints="1" noAdjustHandles="1" noChangeArrowheads="1" noChangeShapeType="1" noTextEdit="1"/>
              </p:cNvSpPr>
              <p:nvPr/>
            </p:nvSpPr>
            <p:spPr>
              <a:xfrm>
                <a:off x="6966679" y="2334936"/>
                <a:ext cx="4770620" cy="2508379"/>
              </a:xfrm>
              <a:prstGeom prst="rect">
                <a:avLst/>
              </a:prstGeom>
              <a:blipFill>
                <a:blip r:embed="rId3"/>
                <a:stretch>
                  <a:fillRect l="-2128" t="-1515"/>
                </a:stretch>
              </a:blipFill>
            </p:spPr>
            <p:txBody>
              <a:bodyPr/>
              <a:lstStyle/>
              <a:p>
                <a:r>
                  <a:rPr lang="en-US">
                    <a:noFill/>
                  </a:rPr>
                  <a:t> </a:t>
                </a:r>
              </a:p>
            </p:txBody>
          </p:sp>
        </mc:Fallback>
      </mc:AlternateContent>
    </p:spTree>
    <p:extLst>
      <p:ext uri="{BB962C8B-B14F-4D97-AF65-F5344CB8AC3E}">
        <p14:creationId xmlns:p14="http://schemas.microsoft.com/office/powerpoint/2010/main" val="29357831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DEA18BE-712C-5F4E-9C52-E1F1A9EBB3AD}"/>
              </a:ext>
            </a:extLst>
          </p:cNvPr>
          <p:cNvSpPr>
            <a:spLocks noGrp="1"/>
          </p:cNvSpPr>
          <p:nvPr>
            <p:ph idx="1"/>
          </p:nvPr>
        </p:nvSpPr>
        <p:spPr>
          <a:xfrm>
            <a:off x="936473" y="1564864"/>
            <a:ext cx="10905757" cy="4303044"/>
          </a:xfrm>
        </p:spPr>
        <p:txBody>
          <a:bodyPr>
            <a:normAutofit/>
          </a:bodyPr>
          <a:lstStyle/>
          <a:p>
            <a:r>
              <a:rPr lang="en-US" sz="2400" dirty="0">
                <a:solidFill>
                  <a:schemeClr val="tx1"/>
                </a:solidFill>
              </a:rPr>
              <a:t>Methods for Ordinal Composite defined as the Sum of Binary Variables</a:t>
            </a:r>
          </a:p>
          <a:p>
            <a:pPr lvl="1">
              <a:buFont typeface="Courier New" panose="02070309020205020404" pitchFamily="49" charset="0"/>
              <a:buChar char="o"/>
            </a:pPr>
            <a:r>
              <a:rPr lang="en-US" sz="2000" dirty="0">
                <a:solidFill>
                  <a:schemeClr val="tx1"/>
                </a:solidFill>
              </a:rPr>
              <a:t>Woodward, J. Arthur, and Christina GS Palmer. "On the exact convolution of discrete random variables." </a:t>
            </a:r>
            <a:r>
              <a:rPr lang="en-US" sz="2000" i="1" dirty="0">
                <a:solidFill>
                  <a:schemeClr val="tx1"/>
                </a:solidFill>
              </a:rPr>
              <a:t>Applied Mathematics and Computation</a:t>
            </a:r>
            <a:r>
              <a:rPr lang="en-US" sz="2000" dirty="0">
                <a:solidFill>
                  <a:schemeClr val="tx1"/>
                </a:solidFill>
              </a:rPr>
              <a:t> 83.1 (1997): 69-77. </a:t>
            </a:r>
          </a:p>
          <a:p>
            <a:pPr marL="457200" lvl="1" indent="0">
              <a:buNone/>
            </a:pPr>
            <a:r>
              <a:rPr lang="en-US" sz="2000" dirty="0">
                <a:solidFill>
                  <a:schemeClr val="tx1"/>
                </a:solidFill>
              </a:rPr>
              <a:t>    (Assumption: Independence, while success probabilities can be different)</a:t>
            </a:r>
          </a:p>
          <a:p>
            <a:pPr lvl="1">
              <a:buFont typeface="Courier New" panose="02070309020205020404" pitchFamily="49" charset="0"/>
              <a:buChar char="o"/>
            </a:pPr>
            <a:r>
              <a:rPr lang="en-US" sz="2000" dirty="0">
                <a:solidFill>
                  <a:schemeClr val="tx1"/>
                </a:solidFill>
              </a:rPr>
              <a:t>George, E. Olusegun, and Dale Bowman. "A full likelihood procedure for </a:t>
            </a:r>
            <a:r>
              <a:rPr lang="en-US" sz="2000" dirty="0" err="1">
                <a:solidFill>
                  <a:schemeClr val="tx1"/>
                </a:solidFill>
              </a:rPr>
              <a:t>analysing</a:t>
            </a:r>
            <a:r>
              <a:rPr lang="en-US" sz="2000" dirty="0">
                <a:solidFill>
                  <a:schemeClr val="tx1"/>
                </a:solidFill>
              </a:rPr>
              <a:t> exchangeable binary data." </a:t>
            </a:r>
            <a:r>
              <a:rPr lang="en-US" sz="2000" i="1" dirty="0">
                <a:solidFill>
                  <a:schemeClr val="tx1"/>
                </a:solidFill>
              </a:rPr>
              <a:t>Biometrics</a:t>
            </a:r>
            <a:r>
              <a:rPr lang="en-US" sz="2000" dirty="0">
                <a:solidFill>
                  <a:schemeClr val="tx1"/>
                </a:solidFill>
              </a:rPr>
              <a:t> (1995): 512-523. </a:t>
            </a:r>
          </a:p>
          <a:p>
            <a:pPr marL="457200" lvl="1" indent="0">
              <a:buNone/>
            </a:pPr>
            <a:r>
              <a:rPr lang="en-US" sz="2000" dirty="0">
                <a:solidFill>
                  <a:schemeClr val="tx1"/>
                </a:solidFill>
              </a:rPr>
              <a:t>    (Assumption: Exchangeability, i.e., common success probability and common correlation)</a:t>
            </a:r>
          </a:p>
          <a:p>
            <a:pPr lvl="1">
              <a:buFont typeface="Courier New" panose="02070309020205020404" pitchFamily="49" charset="0"/>
              <a:buChar char="o"/>
            </a:pPr>
            <a:r>
              <a:rPr lang="en-US" sz="2000" dirty="0">
                <a:solidFill>
                  <a:schemeClr val="tx1"/>
                </a:solidFill>
              </a:rPr>
              <a:t>Witt, Gary. "A simple distribution for the sum of correlated, exchangeable binary data." </a:t>
            </a:r>
            <a:r>
              <a:rPr lang="en-US" sz="2000" i="1" dirty="0">
                <a:solidFill>
                  <a:schemeClr val="tx1"/>
                </a:solidFill>
              </a:rPr>
              <a:t>Communications in Statistics-Theory and Methods</a:t>
            </a:r>
            <a:r>
              <a:rPr lang="en-US" sz="2000" dirty="0">
                <a:solidFill>
                  <a:schemeClr val="tx1"/>
                </a:solidFill>
              </a:rPr>
              <a:t> 43.20 (2014): 4265-4280. </a:t>
            </a:r>
          </a:p>
          <a:p>
            <a:pPr marL="457200" lvl="1" indent="0">
              <a:buNone/>
            </a:pPr>
            <a:r>
              <a:rPr lang="en-US" sz="2000" dirty="0">
                <a:solidFill>
                  <a:schemeClr val="tx1"/>
                </a:solidFill>
              </a:rPr>
              <a:t>    (Assumption: Exchangeability)</a:t>
            </a:r>
          </a:p>
          <a:p>
            <a:r>
              <a:rPr lang="en-US" sz="2400" dirty="0">
                <a:solidFill>
                  <a:schemeClr val="tx1"/>
                </a:solidFill>
              </a:rPr>
              <a:t>Methods for Ordinal Composite defined as the Ordered Binary Variables</a:t>
            </a:r>
          </a:p>
          <a:p>
            <a:pPr lvl="1">
              <a:buFont typeface="Courier New" panose="02070309020205020404" pitchFamily="49" charset="0"/>
              <a:buChar char="o"/>
            </a:pPr>
            <a:r>
              <a:rPr lang="en-US" sz="2000" dirty="0">
                <a:solidFill>
                  <a:schemeClr val="tx1"/>
                </a:solidFill>
              </a:rPr>
              <a:t>No existing literatures</a:t>
            </a:r>
          </a:p>
        </p:txBody>
      </p:sp>
      <p:sp>
        <p:nvSpPr>
          <p:cNvPr id="4" name="Slide Number Placeholder 3">
            <a:extLst>
              <a:ext uri="{FF2B5EF4-FFF2-40B4-BE49-F238E27FC236}">
                <a16:creationId xmlns:a16="http://schemas.microsoft.com/office/drawing/2014/main" id="{12122490-DB6F-E544-AF38-BE7D548E98E0}"/>
              </a:ext>
            </a:extLst>
          </p:cNvPr>
          <p:cNvSpPr>
            <a:spLocks noGrp="1"/>
          </p:cNvSpPr>
          <p:nvPr>
            <p:ph type="sldNum" sz="quarter" idx="12"/>
          </p:nvPr>
        </p:nvSpPr>
        <p:spPr/>
        <p:txBody>
          <a:bodyPr/>
          <a:lstStyle/>
          <a:p>
            <a:fld id="{432B1062-8B11-6348-831A-4A0BC9C55C11}" type="slidenum">
              <a:rPr lang="en-US" smtClean="0"/>
              <a:t>29</a:t>
            </a:fld>
            <a:endParaRPr lang="en-US"/>
          </a:p>
        </p:txBody>
      </p:sp>
      <p:sp>
        <p:nvSpPr>
          <p:cNvPr id="5" name="Title 1">
            <a:extLst>
              <a:ext uri="{FF2B5EF4-FFF2-40B4-BE49-F238E27FC236}">
                <a16:creationId xmlns:a16="http://schemas.microsoft.com/office/drawing/2014/main" id="{E76EC3F4-6526-D140-AA2F-7A88186264D4}"/>
              </a:ext>
            </a:extLst>
          </p:cNvPr>
          <p:cNvSpPr txBox="1">
            <a:spLocks/>
          </p:cNvSpPr>
          <p:nvPr/>
        </p:nvSpPr>
        <p:spPr>
          <a:xfrm>
            <a:off x="667713" y="782738"/>
            <a:ext cx="10004838" cy="78212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2">
                    <a:lumMod val="25000"/>
                  </a:schemeClr>
                </a:solidFill>
                <a:latin typeface="+mj-lt"/>
                <a:ea typeface="+mj-ea"/>
                <a:cs typeface="+mj-cs"/>
              </a:defRPr>
            </a:lvl1pPr>
          </a:lstStyle>
          <a:p>
            <a:r>
              <a:rPr lang="en-US" sz="2400" b="1" dirty="0">
                <a:solidFill>
                  <a:schemeClr val="tx1"/>
                </a:solidFill>
                <a:latin typeface="+mn-lt"/>
              </a:rPr>
              <a:t>3.1.3 Distribution Derivation for Ordinal Composites</a:t>
            </a:r>
          </a:p>
        </p:txBody>
      </p:sp>
      <p:sp>
        <p:nvSpPr>
          <p:cNvPr id="6" name="Title 1">
            <a:extLst>
              <a:ext uri="{FF2B5EF4-FFF2-40B4-BE49-F238E27FC236}">
                <a16:creationId xmlns:a16="http://schemas.microsoft.com/office/drawing/2014/main" id="{D620532A-3E6D-384B-99AD-96AA1262086B}"/>
              </a:ext>
            </a:extLst>
          </p:cNvPr>
          <p:cNvSpPr txBox="1">
            <a:spLocks/>
          </p:cNvSpPr>
          <p:nvPr/>
        </p:nvSpPr>
        <p:spPr>
          <a:xfrm>
            <a:off x="273093" y="7654"/>
            <a:ext cx="10854452" cy="355534"/>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6000" kern="1200">
                <a:solidFill>
                  <a:schemeClr val="bg2">
                    <a:lumMod val="25000"/>
                  </a:schemeClr>
                </a:solidFill>
                <a:latin typeface="+mj-lt"/>
                <a:ea typeface="+mj-ea"/>
                <a:cs typeface="+mj-cs"/>
              </a:defRPr>
            </a:lvl1pPr>
          </a:lstStyle>
          <a:p>
            <a:r>
              <a:rPr lang="en-US" sz="1600" b="1" dirty="0"/>
              <a:t>Section 3: Plan for Paper 1 - Power Consideration of Ordinal Composite Endpoints</a:t>
            </a:r>
          </a:p>
        </p:txBody>
      </p:sp>
      <p:cxnSp>
        <p:nvCxnSpPr>
          <p:cNvPr id="7" name="Straight Connector 6">
            <a:extLst>
              <a:ext uri="{FF2B5EF4-FFF2-40B4-BE49-F238E27FC236}">
                <a16:creationId xmlns:a16="http://schemas.microsoft.com/office/drawing/2014/main" id="{BEC3E32C-F8EE-4D4E-A6D5-A9576F353158}"/>
              </a:ext>
            </a:extLst>
          </p:cNvPr>
          <p:cNvCxnSpPr>
            <a:cxnSpLocks/>
          </p:cNvCxnSpPr>
          <p:nvPr/>
        </p:nvCxnSpPr>
        <p:spPr>
          <a:xfrm>
            <a:off x="395288" y="874758"/>
            <a:ext cx="9734550" cy="0"/>
          </a:xfrm>
          <a:prstGeom prst="line">
            <a:avLst/>
          </a:prstGeom>
          <a:ln>
            <a:headEnd type="none" w="med" len="med"/>
            <a:tailEnd type="none" w="med" len="med"/>
          </a:ln>
        </p:spPr>
        <p:style>
          <a:lnRef idx="3">
            <a:schemeClr val="accent3"/>
          </a:lnRef>
          <a:fillRef idx="0">
            <a:schemeClr val="accent3"/>
          </a:fillRef>
          <a:effectRef idx="2">
            <a:schemeClr val="accent3"/>
          </a:effectRef>
          <a:fontRef idx="minor">
            <a:schemeClr val="tx1"/>
          </a:fontRef>
        </p:style>
      </p:cxnSp>
      <p:sp>
        <p:nvSpPr>
          <p:cNvPr id="8" name="Content Placeholder 2">
            <a:extLst>
              <a:ext uri="{FF2B5EF4-FFF2-40B4-BE49-F238E27FC236}">
                <a16:creationId xmlns:a16="http://schemas.microsoft.com/office/drawing/2014/main" id="{48DE3C84-9088-A044-8DEB-FAB56C39D7F3}"/>
              </a:ext>
            </a:extLst>
          </p:cNvPr>
          <p:cNvSpPr txBox="1">
            <a:spLocks/>
          </p:cNvSpPr>
          <p:nvPr/>
        </p:nvSpPr>
        <p:spPr>
          <a:xfrm>
            <a:off x="395288" y="390207"/>
            <a:ext cx="7479470" cy="72008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5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sz="2800" b="1" dirty="0">
                <a:solidFill>
                  <a:schemeClr val="tx1"/>
                </a:solidFill>
              </a:rPr>
              <a:t>3.1 Existing Methods and Limitations</a:t>
            </a:r>
            <a:endParaRPr lang="en-US" sz="2600" b="1" dirty="0">
              <a:solidFill>
                <a:schemeClr val="tx1"/>
              </a:solidFill>
            </a:endParaRPr>
          </a:p>
        </p:txBody>
      </p:sp>
    </p:spTree>
    <p:extLst>
      <p:ext uri="{BB962C8B-B14F-4D97-AF65-F5344CB8AC3E}">
        <p14:creationId xmlns:p14="http://schemas.microsoft.com/office/powerpoint/2010/main" val="11371328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4F5B0E-5731-66EF-22C8-986C5AF40066}"/>
              </a:ext>
            </a:extLst>
          </p:cNvPr>
          <p:cNvSpPr>
            <a:spLocks noGrp="1"/>
          </p:cNvSpPr>
          <p:nvPr>
            <p:ph type="title"/>
          </p:nvPr>
        </p:nvSpPr>
        <p:spPr>
          <a:xfrm>
            <a:off x="838200" y="3446584"/>
            <a:ext cx="10515600" cy="1566057"/>
          </a:xfrm>
        </p:spPr>
        <p:txBody>
          <a:bodyPr>
            <a:normAutofit fontScale="90000"/>
          </a:bodyPr>
          <a:lstStyle/>
          <a:p>
            <a:r>
              <a:rPr lang="en-US" dirty="0"/>
              <a:t>Section 1: Background</a:t>
            </a:r>
            <a:br>
              <a:rPr lang="en-US" dirty="0"/>
            </a:br>
            <a:r>
              <a:rPr lang="en-US" sz="3100" dirty="0"/>
              <a:t>Trends in Use of Composite Endpoints in Clinical Trials: A Comparison between Acute Heart Failure Trials and COVID-19 Trials.</a:t>
            </a:r>
          </a:p>
        </p:txBody>
      </p:sp>
      <p:sp>
        <p:nvSpPr>
          <p:cNvPr id="4" name="Slide Number Placeholder 3">
            <a:extLst>
              <a:ext uri="{FF2B5EF4-FFF2-40B4-BE49-F238E27FC236}">
                <a16:creationId xmlns:a16="http://schemas.microsoft.com/office/drawing/2014/main" id="{3755298A-7DD3-BC39-EEE1-1B8B67D56D77}"/>
              </a:ext>
            </a:extLst>
          </p:cNvPr>
          <p:cNvSpPr>
            <a:spLocks noGrp="1"/>
          </p:cNvSpPr>
          <p:nvPr>
            <p:ph type="sldNum" sz="quarter" idx="12"/>
          </p:nvPr>
        </p:nvSpPr>
        <p:spPr/>
        <p:txBody>
          <a:bodyPr/>
          <a:lstStyle/>
          <a:p>
            <a:fld id="{432B1062-8B11-6348-831A-4A0BC9C55C11}" type="slidenum">
              <a:rPr lang="en-US" smtClean="0"/>
              <a:t>3</a:t>
            </a:fld>
            <a:endParaRPr lang="en-US"/>
          </a:p>
        </p:txBody>
      </p:sp>
    </p:spTree>
    <p:extLst>
      <p:ext uri="{BB962C8B-B14F-4D97-AF65-F5344CB8AC3E}">
        <p14:creationId xmlns:p14="http://schemas.microsoft.com/office/powerpoint/2010/main" val="347245169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2122490-DB6F-E544-AF38-BE7D548E98E0}"/>
              </a:ext>
            </a:extLst>
          </p:cNvPr>
          <p:cNvSpPr>
            <a:spLocks noGrp="1"/>
          </p:cNvSpPr>
          <p:nvPr>
            <p:ph type="sldNum" sz="quarter" idx="12"/>
          </p:nvPr>
        </p:nvSpPr>
        <p:spPr/>
        <p:txBody>
          <a:bodyPr/>
          <a:lstStyle/>
          <a:p>
            <a:fld id="{432B1062-8B11-6348-831A-4A0BC9C55C11}" type="slidenum">
              <a:rPr lang="en-US" smtClean="0"/>
              <a:t>30</a:t>
            </a:fld>
            <a:endParaRPr lang="en-US"/>
          </a:p>
        </p:txBody>
      </p:sp>
      <p:sp>
        <p:nvSpPr>
          <p:cNvPr id="5" name="Title 1">
            <a:extLst>
              <a:ext uri="{FF2B5EF4-FFF2-40B4-BE49-F238E27FC236}">
                <a16:creationId xmlns:a16="http://schemas.microsoft.com/office/drawing/2014/main" id="{E76EC3F4-6526-D140-AA2F-7A88186264D4}"/>
              </a:ext>
            </a:extLst>
          </p:cNvPr>
          <p:cNvSpPr txBox="1">
            <a:spLocks/>
          </p:cNvSpPr>
          <p:nvPr/>
        </p:nvSpPr>
        <p:spPr>
          <a:xfrm>
            <a:off x="667713" y="782738"/>
            <a:ext cx="10004838" cy="78212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2">
                    <a:lumMod val="25000"/>
                  </a:schemeClr>
                </a:solidFill>
                <a:latin typeface="+mj-lt"/>
                <a:ea typeface="+mj-ea"/>
                <a:cs typeface="+mj-cs"/>
              </a:defRPr>
            </a:lvl1pPr>
          </a:lstStyle>
          <a:p>
            <a:r>
              <a:rPr lang="en-US" sz="2400" b="1" dirty="0">
                <a:solidFill>
                  <a:schemeClr val="tx1"/>
                </a:solidFill>
                <a:latin typeface="+mn-lt"/>
              </a:rPr>
              <a:t>3.1.4 Summary of Limitations</a:t>
            </a:r>
          </a:p>
        </p:txBody>
      </p:sp>
      <p:sp>
        <p:nvSpPr>
          <p:cNvPr id="6" name="Title 1">
            <a:extLst>
              <a:ext uri="{FF2B5EF4-FFF2-40B4-BE49-F238E27FC236}">
                <a16:creationId xmlns:a16="http://schemas.microsoft.com/office/drawing/2014/main" id="{D620532A-3E6D-384B-99AD-96AA1262086B}"/>
              </a:ext>
            </a:extLst>
          </p:cNvPr>
          <p:cNvSpPr txBox="1">
            <a:spLocks/>
          </p:cNvSpPr>
          <p:nvPr/>
        </p:nvSpPr>
        <p:spPr>
          <a:xfrm>
            <a:off x="273093" y="7654"/>
            <a:ext cx="10854452" cy="355534"/>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6000" kern="1200">
                <a:solidFill>
                  <a:schemeClr val="bg2">
                    <a:lumMod val="25000"/>
                  </a:schemeClr>
                </a:solidFill>
                <a:latin typeface="+mj-lt"/>
                <a:ea typeface="+mj-ea"/>
                <a:cs typeface="+mj-cs"/>
              </a:defRPr>
            </a:lvl1pPr>
          </a:lstStyle>
          <a:p>
            <a:r>
              <a:rPr lang="en-US" sz="1600" b="1" dirty="0"/>
              <a:t>Section 3: Plan for Paper 1 - Power Consideration of Ordinal Composite Endpoints</a:t>
            </a:r>
          </a:p>
        </p:txBody>
      </p:sp>
      <p:cxnSp>
        <p:nvCxnSpPr>
          <p:cNvPr id="7" name="Straight Connector 6">
            <a:extLst>
              <a:ext uri="{FF2B5EF4-FFF2-40B4-BE49-F238E27FC236}">
                <a16:creationId xmlns:a16="http://schemas.microsoft.com/office/drawing/2014/main" id="{BEC3E32C-F8EE-4D4E-A6D5-A9576F353158}"/>
              </a:ext>
            </a:extLst>
          </p:cNvPr>
          <p:cNvCxnSpPr>
            <a:cxnSpLocks/>
          </p:cNvCxnSpPr>
          <p:nvPr/>
        </p:nvCxnSpPr>
        <p:spPr>
          <a:xfrm>
            <a:off x="395288" y="874758"/>
            <a:ext cx="9734550" cy="0"/>
          </a:xfrm>
          <a:prstGeom prst="line">
            <a:avLst/>
          </a:prstGeom>
          <a:ln>
            <a:headEnd type="none" w="med" len="med"/>
            <a:tailEnd type="none" w="med" len="med"/>
          </a:ln>
        </p:spPr>
        <p:style>
          <a:lnRef idx="3">
            <a:schemeClr val="accent3"/>
          </a:lnRef>
          <a:fillRef idx="0">
            <a:schemeClr val="accent3"/>
          </a:fillRef>
          <a:effectRef idx="2">
            <a:schemeClr val="accent3"/>
          </a:effectRef>
          <a:fontRef idx="minor">
            <a:schemeClr val="tx1"/>
          </a:fontRef>
        </p:style>
      </p:cxnSp>
      <p:sp>
        <p:nvSpPr>
          <p:cNvPr id="8" name="Content Placeholder 2">
            <a:extLst>
              <a:ext uri="{FF2B5EF4-FFF2-40B4-BE49-F238E27FC236}">
                <a16:creationId xmlns:a16="http://schemas.microsoft.com/office/drawing/2014/main" id="{48DE3C84-9088-A044-8DEB-FAB56C39D7F3}"/>
              </a:ext>
            </a:extLst>
          </p:cNvPr>
          <p:cNvSpPr txBox="1">
            <a:spLocks/>
          </p:cNvSpPr>
          <p:nvPr/>
        </p:nvSpPr>
        <p:spPr>
          <a:xfrm>
            <a:off x="395288" y="390207"/>
            <a:ext cx="7479470" cy="72008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5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sz="2800" b="1" dirty="0">
                <a:solidFill>
                  <a:schemeClr val="tx1"/>
                </a:solidFill>
              </a:rPr>
              <a:t>3.1 Existing Methods and Limitations</a:t>
            </a:r>
            <a:endParaRPr lang="en-US" sz="2600" b="1" dirty="0">
              <a:solidFill>
                <a:schemeClr val="tx1"/>
              </a:solidFill>
            </a:endParaRPr>
          </a:p>
        </p:txBody>
      </p:sp>
      <p:graphicFrame>
        <p:nvGraphicFramePr>
          <p:cNvPr id="10" name="Table 7">
            <a:extLst>
              <a:ext uri="{FF2B5EF4-FFF2-40B4-BE49-F238E27FC236}">
                <a16:creationId xmlns:a16="http://schemas.microsoft.com/office/drawing/2014/main" id="{8E473BAB-7350-E64F-95B3-427117006EF1}"/>
              </a:ext>
            </a:extLst>
          </p:cNvPr>
          <p:cNvGraphicFramePr>
            <a:graphicFrameLocks noGrp="1"/>
          </p:cNvGraphicFramePr>
          <p:nvPr>
            <p:extLst>
              <p:ext uri="{D42A27DB-BD31-4B8C-83A1-F6EECF244321}">
                <p14:modId xmlns:p14="http://schemas.microsoft.com/office/powerpoint/2010/main" val="2753027646"/>
              </p:ext>
            </p:extLst>
          </p:nvPr>
        </p:nvGraphicFramePr>
        <p:xfrm>
          <a:off x="525424" y="1556744"/>
          <a:ext cx="11353800" cy="2987040"/>
        </p:xfrm>
        <a:graphic>
          <a:graphicData uri="http://schemas.openxmlformats.org/drawingml/2006/table">
            <a:tbl>
              <a:tblPr firstRow="1" bandRow="1">
                <a:tableStyleId>{8799B23B-EC83-4686-B30A-512413B5E67A}</a:tableStyleId>
              </a:tblPr>
              <a:tblGrid>
                <a:gridCol w="2029977">
                  <a:extLst>
                    <a:ext uri="{9D8B030D-6E8A-4147-A177-3AD203B41FA5}">
                      <a16:colId xmlns:a16="http://schemas.microsoft.com/office/drawing/2014/main" val="3699129986"/>
                    </a:ext>
                  </a:extLst>
                </a:gridCol>
                <a:gridCol w="4730264">
                  <a:extLst>
                    <a:ext uri="{9D8B030D-6E8A-4147-A177-3AD203B41FA5}">
                      <a16:colId xmlns:a16="http://schemas.microsoft.com/office/drawing/2014/main" val="1639410212"/>
                    </a:ext>
                  </a:extLst>
                </a:gridCol>
                <a:gridCol w="4593559">
                  <a:extLst>
                    <a:ext uri="{9D8B030D-6E8A-4147-A177-3AD203B41FA5}">
                      <a16:colId xmlns:a16="http://schemas.microsoft.com/office/drawing/2014/main" val="1477666296"/>
                    </a:ext>
                  </a:extLst>
                </a:gridCol>
              </a:tblGrid>
              <a:tr h="378761">
                <a:tc>
                  <a:txBody>
                    <a:bodyPr/>
                    <a:lstStyle/>
                    <a:p>
                      <a:r>
                        <a:rPr lang="en-US" sz="2000" dirty="0"/>
                        <a:t>Methods</a:t>
                      </a:r>
                    </a:p>
                  </a:txBody>
                  <a:tcPr/>
                </a:tc>
                <a:tc>
                  <a:txBody>
                    <a:bodyPr/>
                    <a:lstStyle/>
                    <a:p>
                      <a:r>
                        <a:rPr lang="en-US" sz="2000" dirty="0"/>
                        <a:t>Utility</a:t>
                      </a:r>
                    </a:p>
                  </a:txBody>
                  <a:tcPr/>
                </a:tc>
                <a:tc>
                  <a:txBody>
                    <a:bodyPr/>
                    <a:lstStyle/>
                    <a:p>
                      <a:r>
                        <a:rPr lang="en-US" sz="2000" dirty="0"/>
                        <a:t>Major Limitation</a:t>
                      </a:r>
                    </a:p>
                  </a:txBody>
                  <a:tcPr/>
                </a:tc>
                <a:extLst>
                  <a:ext uri="{0D108BD9-81ED-4DB2-BD59-A6C34878D82A}">
                    <a16:rowId xmlns:a16="http://schemas.microsoft.com/office/drawing/2014/main" val="988559638"/>
                  </a:ext>
                </a:extLst>
              </a:tr>
              <a:tr h="761474">
                <a:tc>
                  <a:txBody>
                    <a:bodyPr/>
                    <a:lstStyle/>
                    <a:p>
                      <a:pPr algn="ctr"/>
                      <a:r>
                        <a:rPr lang="en-US" sz="2000" dirty="0"/>
                        <a:t>Whitehead 1993</a:t>
                      </a:r>
                    </a:p>
                  </a:txBody>
                  <a:tcPr anchor="ctr"/>
                </a:tc>
                <a:tc>
                  <a:txBody>
                    <a:bodyPr/>
                    <a:lstStyle/>
                    <a:p>
                      <a:pPr algn="l"/>
                      <a:r>
                        <a:rPr lang="en-US" sz="2000" dirty="0"/>
                        <a:t>Power Formula for Ordinal Variable</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Requires knowing the distribution of the ordinal variable; Proportional odds assumption; Normal approximation</a:t>
                      </a:r>
                    </a:p>
                  </a:txBody>
                  <a:tcPr anchor="ctr"/>
                </a:tc>
                <a:extLst>
                  <a:ext uri="{0D108BD9-81ED-4DB2-BD59-A6C34878D82A}">
                    <a16:rowId xmlns:a16="http://schemas.microsoft.com/office/drawing/2014/main" val="2583872591"/>
                  </a:ext>
                </a:extLst>
              </a:tr>
              <a:tr h="383983">
                <a:tc>
                  <a:txBody>
                    <a:bodyPr/>
                    <a:lstStyle/>
                    <a:p>
                      <a:pPr algn="ctr"/>
                      <a:r>
                        <a:rPr lang="en-US" sz="2000" dirty="0">
                          <a:solidFill>
                            <a:schemeClr val="tx1"/>
                          </a:solidFill>
                        </a:rPr>
                        <a:t>Woodward 1997</a:t>
                      </a:r>
                      <a:endParaRPr lang="en-US" sz="2000" dirty="0"/>
                    </a:p>
                  </a:txBody>
                  <a:tcPr anchor="ctr"/>
                </a:tc>
                <a:tc>
                  <a:txBody>
                    <a:bodyPr/>
                    <a:lstStyle/>
                    <a:p>
                      <a:pPr algn="l"/>
                      <a:r>
                        <a:rPr lang="en-US" sz="2000" dirty="0"/>
                        <a:t>Distribution of the </a:t>
                      </a:r>
                      <a:r>
                        <a:rPr lang="en-US" sz="2000" dirty="0">
                          <a:solidFill>
                            <a:schemeClr val="tx1"/>
                          </a:solidFill>
                        </a:rPr>
                        <a:t>Sum of Binary Variables</a:t>
                      </a:r>
                      <a:endParaRPr lang="en-US" sz="2000" dirty="0"/>
                    </a:p>
                  </a:txBody>
                  <a:tcPr anchor="ctr"/>
                </a:tc>
                <a:tc>
                  <a:txBody>
                    <a:bodyPr/>
                    <a:lstStyle/>
                    <a:p>
                      <a:pPr algn="l"/>
                      <a:r>
                        <a:rPr lang="en-US" sz="2000" dirty="0">
                          <a:solidFill>
                            <a:schemeClr val="tx1"/>
                          </a:solidFill>
                        </a:rPr>
                        <a:t>Assumption: Independence</a:t>
                      </a:r>
                      <a:endParaRPr lang="en-US" sz="2000" b="1" dirty="0"/>
                    </a:p>
                  </a:txBody>
                  <a:tcPr anchor="ctr"/>
                </a:tc>
                <a:extLst>
                  <a:ext uri="{0D108BD9-81ED-4DB2-BD59-A6C34878D82A}">
                    <a16:rowId xmlns:a16="http://schemas.microsoft.com/office/drawing/2014/main" val="2664391734"/>
                  </a:ext>
                </a:extLst>
              </a:tr>
              <a:tr h="299803">
                <a:tc>
                  <a:txBody>
                    <a:bodyPr/>
                    <a:lstStyle/>
                    <a:p>
                      <a:pPr algn="ctr"/>
                      <a:r>
                        <a:rPr lang="en-US" sz="2000" dirty="0">
                          <a:solidFill>
                            <a:schemeClr val="tx1"/>
                          </a:solidFill>
                        </a:rPr>
                        <a:t>George 1995</a:t>
                      </a:r>
                      <a:endParaRPr lang="en-US" sz="20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Distribution of the </a:t>
                      </a:r>
                      <a:r>
                        <a:rPr lang="en-US" sz="2000" dirty="0">
                          <a:solidFill>
                            <a:schemeClr val="tx1"/>
                          </a:solidFill>
                        </a:rPr>
                        <a:t>Sum of Binary Variables</a:t>
                      </a:r>
                      <a:endParaRPr lang="en-US" sz="2000" dirty="0"/>
                    </a:p>
                  </a:txBody>
                  <a:tcPr anchor="ctr"/>
                </a:tc>
                <a:tc>
                  <a:txBody>
                    <a:bodyPr/>
                    <a:lstStyle/>
                    <a:p>
                      <a:r>
                        <a:rPr lang="en-US" sz="2000" dirty="0">
                          <a:solidFill>
                            <a:schemeClr val="tx1"/>
                          </a:solidFill>
                        </a:rPr>
                        <a:t>Assumption: Exchangeability</a:t>
                      </a:r>
                      <a:endParaRPr lang="en-US" sz="2000" b="1" dirty="0"/>
                    </a:p>
                  </a:txBody>
                  <a:tcPr anchor="ctr"/>
                </a:tc>
                <a:extLst>
                  <a:ext uri="{0D108BD9-81ED-4DB2-BD59-A6C34878D82A}">
                    <a16:rowId xmlns:a16="http://schemas.microsoft.com/office/drawing/2014/main" val="2004980684"/>
                  </a:ext>
                </a:extLst>
              </a:tr>
              <a:tr h="322051">
                <a:tc>
                  <a:txBody>
                    <a:bodyPr/>
                    <a:lstStyle/>
                    <a:p>
                      <a:pPr algn="ctr"/>
                      <a:r>
                        <a:rPr lang="en-US" sz="2000" dirty="0">
                          <a:solidFill>
                            <a:schemeClr val="tx1"/>
                          </a:solidFill>
                        </a:rPr>
                        <a:t>Witt 2014</a:t>
                      </a:r>
                      <a:endParaRPr lang="en-US" sz="20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Distribution of the </a:t>
                      </a:r>
                      <a:r>
                        <a:rPr lang="en-US" sz="2000" dirty="0">
                          <a:solidFill>
                            <a:schemeClr val="tx1"/>
                          </a:solidFill>
                        </a:rPr>
                        <a:t>Sum of Binary Variables</a:t>
                      </a:r>
                      <a:endParaRPr lang="en-US" sz="2000" dirty="0"/>
                    </a:p>
                  </a:txBody>
                  <a:tcPr anchor="ctr"/>
                </a:tc>
                <a:tc>
                  <a:txBody>
                    <a:bodyPr/>
                    <a:lstStyle/>
                    <a:p>
                      <a:r>
                        <a:rPr lang="en-US" sz="2000" dirty="0">
                          <a:solidFill>
                            <a:schemeClr val="tx1"/>
                          </a:solidFill>
                        </a:rPr>
                        <a:t>Assumption: Exchangeability</a:t>
                      </a:r>
                      <a:endParaRPr lang="en-US" sz="2000" b="1" dirty="0"/>
                    </a:p>
                  </a:txBody>
                  <a:tcPr anchor="ctr"/>
                </a:tc>
                <a:extLst>
                  <a:ext uri="{0D108BD9-81ED-4DB2-BD59-A6C34878D82A}">
                    <a16:rowId xmlns:a16="http://schemas.microsoft.com/office/drawing/2014/main" val="83920892"/>
                  </a:ext>
                </a:extLst>
              </a:tr>
              <a:tr h="322051">
                <a:tc>
                  <a:txBody>
                    <a:bodyPr/>
                    <a:lstStyle/>
                    <a:p>
                      <a:pPr algn="ctr"/>
                      <a:r>
                        <a:rPr lang="en-US" sz="2000" dirty="0"/>
                        <a:t>\</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Distribution of the </a:t>
                      </a:r>
                      <a:r>
                        <a:rPr lang="en-US" sz="2000" dirty="0">
                          <a:solidFill>
                            <a:schemeClr val="tx1"/>
                          </a:solidFill>
                        </a:rPr>
                        <a:t>Ordered Binary Variables</a:t>
                      </a:r>
                      <a:endParaRPr lang="en-US" sz="2000" dirty="0"/>
                    </a:p>
                  </a:txBody>
                  <a:tcPr anchor="ctr"/>
                </a:tc>
                <a:tc>
                  <a:txBody>
                    <a:bodyPr/>
                    <a:lstStyle/>
                    <a:p>
                      <a:r>
                        <a:rPr lang="en-US" sz="2000" b="0" dirty="0"/>
                        <a:t>No existing work</a:t>
                      </a:r>
                    </a:p>
                  </a:txBody>
                  <a:tcPr anchor="ctr"/>
                </a:tc>
                <a:extLst>
                  <a:ext uri="{0D108BD9-81ED-4DB2-BD59-A6C34878D82A}">
                    <a16:rowId xmlns:a16="http://schemas.microsoft.com/office/drawing/2014/main" val="2928665594"/>
                  </a:ext>
                </a:extLst>
              </a:tr>
            </a:tbl>
          </a:graphicData>
        </a:graphic>
      </p:graphicFrame>
      <p:sp>
        <p:nvSpPr>
          <p:cNvPr id="9" name="TextBox 8">
            <a:extLst>
              <a:ext uri="{FF2B5EF4-FFF2-40B4-BE49-F238E27FC236}">
                <a16:creationId xmlns:a16="http://schemas.microsoft.com/office/drawing/2014/main" id="{04CAA6B6-D8FC-5342-A7D0-C89F6865144B}"/>
              </a:ext>
            </a:extLst>
          </p:cNvPr>
          <p:cNvSpPr txBox="1"/>
          <p:nvPr/>
        </p:nvSpPr>
        <p:spPr>
          <a:xfrm>
            <a:off x="855001" y="4798983"/>
            <a:ext cx="11167111" cy="707886"/>
          </a:xfrm>
          <a:prstGeom prst="rect">
            <a:avLst/>
          </a:prstGeom>
          <a:noFill/>
        </p:spPr>
        <p:txBody>
          <a:bodyPr wrap="square" rtlCol="0">
            <a:spAutoFit/>
          </a:bodyPr>
          <a:lstStyle/>
          <a:p>
            <a:r>
              <a:rPr lang="en-US" sz="2000" b="1" dirty="0">
                <a:solidFill>
                  <a:srgbClr val="FF0000"/>
                </a:solidFill>
              </a:rPr>
              <a:t>Our solution: find other way to obtain the distribution of the ordinal composite and use whitehead formula to get power.</a:t>
            </a:r>
          </a:p>
        </p:txBody>
      </p:sp>
      <p:sp>
        <p:nvSpPr>
          <p:cNvPr id="2" name="Frame 1">
            <a:extLst>
              <a:ext uri="{FF2B5EF4-FFF2-40B4-BE49-F238E27FC236}">
                <a16:creationId xmlns:a16="http://schemas.microsoft.com/office/drawing/2014/main" id="{3EFB992F-2818-9A47-85D6-8951B2E5CBA5}"/>
              </a:ext>
            </a:extLst>
          </p:cNvPr>
          <p:cNvSpPr/>
          <p:nvPr/>
        </p:nvSpPr>
        <p:spPr>
          <a:xfrm>
            <a:off x="500218" y="1927415"/>
            <a:ext cx="11379006" cy="1092869"/>
          </a:xfrm>
          <a:prstGeom prst="frame">
            <a:avLst>
              <a:gd name="adj1" fmla="val 427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1" name="Straight Connector 10">
            <a:extLst>
              <a:ext uri="{FF2B5EF4-FFF2-40B4-BE49-F238E27FC236}">
                <a16:creationId xmlns:a16="http://schemas.microsoft.com/office/drawing/2014/main" id="{51A8A4C7-CE99-434E-B971-584414C2BD7C}"/>
              </a:ext>
            </a:extLst>
          </p:cNvPr>
          <p:cNvCxnSpPr>
            <a:cxnSpLocks/>
            <a:stCxn id="10" idx="1"/>
          </p:cNvCxnSpPr>
          <p:nvPr/>
        </p:nvCxnSpPr>
        <p:spPr>
          <a:xfrm>
            <a:off x="525424" y="3050264"/>
            <a:ext cx="11353800" cy="1493520"/>
          </a:xfrm>
          <a:prstGeom prst="line">
            <a:avLst/>
          </a:prstGeom>
          <a:ln w="38100">
            <a:solidFill>
              <a:schemeClr val="accent5"/>
            </a:solidFill>
          </a:ln>
        </p:spPr>
        <p:style>
          <a:lnRef idx="3">
            <a:schemeClr val="accent1"/>
          </a:lnRef>
          <a:fillRef idx="0">
            <a:schemeClr val="accent1"/>
          </a:fillRef>
          <a:effectRef idx="2">
            <a:schemeClr val="accent1"/>
          </a:effectRef>
          <a:fontRef idx="minor">
            <a:schemeClr val="tx1"/>
          </a:fontRef>
        </p:style>
      </p:cxnSp>
      <p:cxnSp>
        <p:nvCxnSpPr>
          <p:cNvPr id="13" name="Straight Connector 12">
            <a:extLst>
              <a:ext uri="{FF2B5EF4-FFF2-40B4-BE49-F238E27FC236}">
                <a16:creationId xmlns:a16="http://schemas.microsoft.com/office/drawing/2014/main" id="{1E3224CD-1DFA-2B42-99F5-FB6E2755302B}"/>
              </a:ext>
            </a:extLst>
          </p:cNvPr>
          <p:cNvCxnSpPr>
            <a:cxnSpLocks/>
            <a:endCxn id="10" idx="3"/>
          </p:cNvCxnSpPr>
          <p:nvPr/>
        </p:nvCxnSpPr>
        <p:spPr>
          <a:xfrm flipV="1">
            <a:off x="525424" y="3050264"/>
            <a:ext cx="11353800" cy="1493520"/>
          </a:xfrm>
          <a:prstGeom prst="line">
            <a:avLst/>
          </a:prstGeom>
          <a:ln w="38100">
            <a:solidFill>
              <a:schemeClr val="accent5"/>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583698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DEA18BE-712C-5F4E-9C52-E1F1A9EBB3AD}"/>
                  </a:ext>
                </a:extLst>
              </p:cNvPr>
              <p:cNvSpPr>
                <a:spLocks noGrp="1"/>
              </p:cNvSpPr>
              <p:nvPr>
                <p:ph idx="1"/>
              </p:nvPr>
            </p:nvSpPr>
            <p:spPr>
              <a:xfrm>
                <a:off x="777690" y="1008364"/>
                <a:ext cx="9845258" cy="2747138"/>
              </a:xfrm>
            </p:spPr>
            <p:txBody>
              <a:bodyPr>
                <a:normAutofit/>
              </a:bodyPr>
              <a:lstStyle/>
              <a:p>
                <a:pPr marL="0" indent="0">
                  <a:buNone/>
                </a:pPr>
                <a:r>
                  <a:rPr lang="en-US" sz="2400" b="1" dirty="0">
                    <a:solidFill>
                      <a:schemeClr val="tx1"/>
                    </a:solidFill>
                  </a:rPr>
                  <a:t>3.2.0 Copula </a:t>
                </a:r>
              </a:p>
              <a:p>
                <a:pPr lvl="1"/>
                <a:r>
                  <a:rPr lang="en-US" dirty="0">
                    <a:solidFill>
                      <a:schemeClr val="tx1"/>
                    </a:solidFill>
                  </a:rPr>
                  <a:t>A statistical tool to flexibly describe the relationship or dependence between two or more random variables</a:t>
                </a:r>
              </a:p>
              <a:p>
                <a:pPr marL="457200" lvl="1" indent="0">
                  <a:buNone/>
                </a:pPr>
                <a:endParaRPr lang="en-US" dirty="0">
                  <a:solidFill>
                    <a:schemeClr val="tx1"/>
                  </a:solidFill>
                </a:endParaRPr>
              </a:p>
              <a:p>
                <a:pPr lvl="1"/>
                <a:r>
                  <a:rPr lang="en-US" dirty="0">
                    <a:solidFill>
                      <a:schemeClr val="tx1"/>
                    </a:solidFill>
                  </a:rPr>
                  <a:t>Definition - A copula </a:t>
                </a:r>
                <a:r>
                  <a:rPr lang="en-US" i="1" dirty="0">
                    <a:solidFill>
                      <a:schemeClr val="tx1"/>
                    </a:solidFill>
                  </a:rPr>
                  <a:t>C</a:t>
                </a:r>
                <a:r>
                  <a:rPr lang="en-US" dirty="0">
                    <a:solidFill>
                      <a:schemeClr val="tx1"/>
                    </a:solidFill>
                  </a:rPr>
                  <a:t>: [0,1]</a:t>
                </a:r>
                <a:r>
                  <a:rPr lang="en-US" baseline="30000" dirty="0">
                    <a:solidFill>
                      <a:schemeClr val="tx1"/>
                    </a:solidFill>
                  </a:rPr>
                  <a:t>d </a:t>
                </a:r>
                <a14:m>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rPr>
                      <m:t>→</m:t>
                    </m:r>
                  </m:oMath>
                </a14:m>
                <a:r>
                  <a:rPr lang="en-US" dirty="0">
                    <a:solidFill>
                      <a:schemeClr val="tx1"/>
                    </a:solidFill>
                  </a:rPr>
                  <a:t>[0,1] is a d-dimensional copula if C is a joint cumulative distribution function (CDF) of a d-dimensional random vector on the unit cube [0,1]</a:t>
                </a:r>
                <a:r>
                  <a:rPr lang="en-US" baseline="30000" dirty="0">
                    <a:solidFill>
                      <a:schemeClr val="tx1"/>
                    </a:solidFill>
                  </a:rPr>
                  <a:t>d </a:t>
                </a:r>
                <a:r>
                  <a:rPr lang="en-US" dirty="0">
                    <a:solidFill>
                      <a:schemeClr val="tx1"/>
                    </a:solidFill>
                  </a:rPr>
                  <a:t>with uniform marginals. </a:t>
                </a:r>
              </a:p>
              <a:p>
                <a:endParaRPr lang="en-US" sz="2400" dirty="0">
                  <a:solidFill>
                    <a:schemeClr val="tx1"/>
                  </a:solidFill>
                </a:endParaRPr>
              </a:p>
            </p:txBody>
          </p:sp>
        </mc:Choice>
        <mc:Fallback xmlns="">
          <p:sp>
            <p:nvSpPr>
              <p:cNvPr id="3" name="Content Placeholder 2">
                <a:extLst>
                  <a:ext uri="{FF2B5EF4-FFF2-40B4-BE49-F238E27FC236}">
                    <a16:creationId xmlns:a16="http://schemas.microsoft.com/office/drawing/2014/main" id="{8DEA18BE-712C-5F4E-9C52-E1F1A9EBB3AD}"/>
                  </a:ext>
                </a:extLst>
              </p:cNvPr>
              <p:cNvSpPr>
                <a:spLocks noGrp="1" noRot="1" noChangeAspect="1" noMove="1" noResize="1" noEditPoints="1" noAdjustHandles="1" noChangeArrowheads="1" noChangeShapeType="1" noTextEdit="1"/>
              </p:cNvSpPr>
              <p:nvPr>
                <p:ph idx="1"/>
              </p:nvPr>
            </p:nvSpPr>
            <p:spPr>
              <a:xfrm>
                <a:off x="777690" y="1008364"/>
                <a:ext cx="9845258" cy="2747138"/>
              </a:xfrm>
              <a:blipFill>
                <a:blip r:embed="rId3"/>
                <a:stretch>
                  <a:fillRect l="-902" t="-2294"/>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E3673B3B-6BD5-8F4B-B30C-443618481A4D}"/>
              </a:ext>
            </a:extLst>
          </p:cNvPr>
          <p:cNvSpPr>
            <a:spLocks noGrp="1"/>
          </p:cNvSpPr>
          <p:nvPr>
            <p:ph type="sldNum" sz="quarter" idx="12"/>
          </p:nvPr>
        </p:nvSpPr>
        <p:spPr/>
        <p:txBody>
          <a:bodyPr/>
          <a:lstStyle/>
          <a:p>
            <a:fld id="{432B1062-8B11-6348-831A-4A0BC9C55C11}" type="slidenum">
              <a:rPr lang="en-US" smtClean="0"/>
              <a:t>31</a:t>
            </a:fld>
            <a:endParaRPr lang="en-US"/>
          </a:p>
        </p:txBody>
      </p:sp>
      <p:sp>
        <p:nvSpPr>
          <p:cNvPr id="7" name="Title 1">
            <a:extLst>
              <a:ext uri="{FF2B5EF4-FFF2-40B4-BE49-F238E27FC236}">
                <a16:creationId xmlns:a16="http://schemas.microsoft.com/office/drawing/2014/main" id="{DDFE2C41-D242-6444-80EF-51BFE78E8564}"/>
              </a:ext>
            </a:extLst>
          </p:cNvPr>
          <p:cNvSpPr txBox="1">
            <a:spLocks/>
          </p:cNvSpPr>
          <p:nvPr/>
        </p:nvSpPr>
        <p:spPr>
          <a:xfrm>
            <a:off x="273093" y="7654"/>
            <a:ext cx="10854452" cy="355534"/>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6000" kern="1200">
                <a:solidFill>
                  <a:schemeClr val="bg2">
                    <a:lumMod val="25000"/>
                  </a:schemeClr>
                </a:solidFill>
                <a:latin typeface="+mj-lt"/>
                <a:ea typeface="+mj-ea"/>
                <a:cs typeface="+mj-cs"/>
              </a:defRPr>
            </a:lvl1pPr>
          </a:lstStyle>
          <a:p>
            <a:r>
              <a:rPr lang="en-US" sz="1600" b="1" dirty="0"/>
              <a:t>Section 3: Plan for Paper 1 - Power Consideration of Ordinal Composite Endpoints</a:t>
            </a:r>
          </a:p>
        </p:txBody>
      </p:sp>
      <p:cxnSp>
        <p:nvCxnSpPr>
          <p:cNvPr id="8" name="Straight Connector 7">
            <a:extLst>
              <a:ext uri="{FF2B5EF4-FFF2-40B4-BE49-F238E27FC236}">
                <a16:creationId xmlns:a16="http://schemas.microsoft.com/office/drawing/2014/main" id="{36B8C3AB-93AE-F048-B6A6-BEA73E372823}"/>
              </a:ext>
            </a:extLst>
          </p:cNvPr>
          <p:cNvCxnSpPr>
            <a:cxnSpLocks/>
          </p:cNvCxnSpPr>
          <p:nvPr/>
        </p:nvCxnSpPr>
        <p:spPr>
          <a:xfrm>
            <a:off x="395288" y="874758"/>
            <a:ext cx="9734550" cy="0"/>
          </a:xfrm>
          <a:prstGeom prst="line">
            <a:avLst/>
          </a:prstGeom>
          <a:ln>
            <a:headEnd type="none" w="med" len="med"/>
            <a:tailEnd type="none" w="med" len="med"/>
          </a:ln>
        </p:spPr>
        <p:style>
          <a:lnRef idx="3">
            <a:schemeClr val="accent3"/>
          </a:lnRef>
          <a:fillRef idx="0">
            <a:schemeClr val="accent3"/>
          </a:fillRef>
          <a:effectRef idx="2">
            <a:schemeClr val="accent3"/>
          </a:effectRef>
          <a:fontRef idx="minor">
            <a:schemeClr val="tx1"/>
          </a:fontRef>
        </p:style>
      </p:cxnSp>
      <p:sp>
        <p:nvSpPr>
          <p:cNvPr id="9" name="Content Placeholder 2">
            <a:extLst>
              <a:ext uri="{FF2B5EF4-FFF2-40B4-BE49-F238E27FC236}">
                <a16:creationId xmlns:a16="http://schemas.microsoft.com/office/drawing/2014/main" id="{A051142F-2B99-BD46-8CEA-F35162432566}"/>
              </a:ext>
            </a:extLst>
          </p:cNvPr>
          <p:cNvSpPr txBox="1">
            <a:spLocks/>
          </p:cNvSpPr>
          <p:nvPr/>
        </p:nvSpPr>
        <p:spPr>
          <a:xfrm>
            <a:off x="395287" y="390207"/>
            <a:ext cx="11655685" cy="72008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5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sz="2800" b="1" dirty="0">
                <a:solidFill>
                  <a:schemeClr val="tx1"/>
                </a:solidFill>
              </a:rPr>
              <a:t>3.2 Proposed Work Based on Joint Distribution of the Binary Components </a:t>
            </a:r>
            <a:endParaRPr lang="en-US" sz="2600" b="1" dirty="0">
              <a:solidFill>
                <a:schemeClr val="tx1"/>
              </a:solidFill>
            </a:endParaRPr>
          </a:p>
        </p:txBody>
      </p:sp>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42C38978-FDE2-B542-A732-555C33BE766D}"/>
                  </a:ext>
                </a:extLst>
              </p:cNvPr>
              <p:cNvSpPr txBox="1">
                <a:spLocks/>
              </p:cNvSpPr>
              <p:nvPr/>
            </p:nvSpPr>
            <p:spPr>
              <a:xfrm>
                <a:off x="1249667" y="3962259"/>
                <a:ext cx="10619245" cy="17360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500"/>
                  </a:spcBef>
                  <a:buFont typeface="Arial" panose="020B0604020202020204" pitchFamily="34" charset="0"/>
                  <a:buChar char="•"/>
                  <a:defRPr sz="2800" kern="1200">
                    <a:solidFill>
                      <a:schemeClr val="bg2">
                        <a:lumMod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2">
                        <a:lumMod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2">
                        <a:lumMod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2">
                        <a:lumMod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2">
                        <a:lumMod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b="1" dirty="0">
                    <a:solidFill>
                      <a:schemeClr val="tx1"/>
                    </a:solidFill>
                  </a:rPr>
                  <a:t>Theorem of </a:t>
                </a:r>
                <a:r>
                  <a:rPr lang="en-US" sz="2400" b="1" dirty="0" err="1">
                    <a:solidFill>
                      <a:schemeClr val="tx1"/>
                    </a:solidFill>
                  </a:rPr>
                  <a:t>Sklar</a:t>
                </a:r>
                <a:r>
                  <a:rPr lang="en-US" sz="2400" b="1" dirty="0">
                    <a:solidFill>
                      <a:schemeClr val="tx1"/>
                    </a:solidFill>
                  </a:rPr>
                  <a:t> (1959): every joint multivariate CDF </a:t>
                </a:r>
              </a:p>
              <a:p>
                <a:pPr marL="0" indent="0">
                  <a:buNone/>
                </a:pPr>
                <a:endParaRPr lang="en-US" sz="800" b="1" i="1" dirty="0">
                  <a:solidFill>
                    <a:schemeClr val="tx1"/>
                  </a:solidFill>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sz="2400" b="1" i="1" smtClean="0">
                          <a:solidFill>
                            <a:schemeClr val="tx1"/>
                          </a:solidFill>
                          <a:latin typeface="Cambria Math" panose="02040503050406030204" pitchFamily="18" charset="0"/>
                        </a:rPr>
                        <m:t> </m:t>
                      </m:r>
                      <m:r>
                        <a:rPr lang="en-US" sz="2400" b="1" i="1" smtClean="0">
                          <a:solidFill>
                            <a:schemeClr val="tx1"/>
                          </a:solidFill>
                          <a:latin typeface="Cambria Math" panose="02040503050406030204" pitchFamily="18" charset="0"/>
                        </a:rPr>
                        <m:t>𝑭</m:t>
                      </m:r>
                      <m:d>
                        <m:dPr>
                          <m:ctrlPr>
                            <a:rPr lang="en-US" sz="2400" b="1" i="1">
                              <a:solidFill>
                                <a:schemeClr val="tx1"/>
                              </a:solidFill>
                              <a:latin typeface="Cambria Math" panose="02040503050406030204" pitchFamily="18" charset="0"/>
                            </a:rPr>
                          </m:ctrlPr>
                        </m:dPr>
                        <m:e>
                          <m:sSub>
                            <m:sSubPr>
                              <m:ctrlPr>
                                <a:rPr lang="en-US" sz="2400" b="1" i="1">
                                  <a:solidFill>
                                    <a:schemeClr val="tx1"/>
                                  </a:solidFill>
                                  <a:latin typeface="Cambria Math" panose="02040503050406030204" pitchFamily="18" charset="0"/>
                                </a:rPr>
                              </m:ctrlPr>
                            </m:sSubPr>
                            <m:e>
                              <m:r>
                                <a:rPr lang="en-US" sz="2400" b="1" i="1" smtClean="0">
                                  <a:solidFill>
                                    <a:schemeClr val="tx1"/>
                                  </a:solidFill>
                                  <a:latin typeface="Cambria Math" panose="02040503050406030204" pitchFamily="18" charset="0"/>
                                </a:rPr>
                                <m:t>𝒚</m:t>
                              </m:r>
                            </m:e>
                            <m:sub>
                              <m:r>
                                <a:rPr lang="en-US" sz="2400" b="1" i="1" smtClean="0">
                                  <a:solidFill>
                                    <a:schemeClr val="tx1"/>
                                  </a:solidFill>
                                  <a:latin typeface="Cambria Math" panose="02040503050406030204" pitchFamily="18" charset="0"/>
                                </a:rPr>
                                <m:t>𝟏</m:t>
                              </m:r>
                            </m:sub>
                          </m:sSub>
                          <m:r>
                            <a:rPr lang="en-US" sz="2400" b="1" i="1" smtClean="0">
                              <a:solidFill>
                                <a:schemeClr val="tx1"/>
                              </a:solidFill>
                              <a:latin typeface="Cambria Math" panose="02040503050406030204" pitchFamily="18" charset="0"/>
                            </a:rPr>
                            <m:t>,…,</m:t>
                          </m:r>
                          <m:sSub>
                            <m:sSubPr>
                              <m:ctrlPr>
                                <a:rPr lang="en-US" sz="2400" b="1" i="1">
                                  <a:solidFill>
                                    <a:schemeClr val="tx1"/>
                                  </a:solidFill>
                                  <a:latin typeface="Cambria Math" panose="02040503050406030204" pitchFamily="18" charset="0"/>
                                </a:rPr>
                              </m:ctrlPr>
                            </m:sSubPr>
                            <m:e>
                              <m:r>
                                <a:rPr lang="en-US" sz="2400" b="1" i="1" smtClean="0">
                                  <a:solidFill>
                                    <a:schemeClr val="tx1"/>
                                  </a:solidFill>
                                  <a:latin typeface="Cambria Math" panose="02040503050406030204" pitchFamily="18" charset="0"/>
                                </a:rPr>
                                <m:t>𝒚</m:t>
                              </m:r>
                            </m:e>
                            <m:sub>
                              <m:r>
                                <a:rPr lang="en-US" sz="2400" b="1" i="1" smtClean="0">
                                  <a:solidFill>
                                    <a:schemeClr val="tx1"/>
                                  </a:solidFill>
                                  <a:latin typeface="Cambria Math" panose="02040503050406030204" pitchFamily="18" charset="0"/>
                                </a:rPr>
                                <m:t>𝒅</m:t>
                              </m:r>
                            </m:sub>
                          </m:sSub>
                        </m:e>
                      </m:d>
                      <m:r>
                        <a:rPr lang="en-US" sz="2400" b="1" i="1" smtClean="0">
                          <a:solidFill>
                            <a:schemeClr val="tx1"/>
                          </a:solidFill>
                          <a:latin typeface="Cambria Math" panose="02040503050406030204" pitchFamily="18" charset="0"/>
                        </a:rPr>
                        <m:t>=</m:t>
                      </m:r>
                      <m:r>
                        <a:rPr lang="en-US" sz="2400" b="1" i="1" smtClean="0">
                          <a:solidFill>
                            <a:schemeClr val="tx1"/>
                          </a:solidFill>
                          <a:latin typeface="Cambria Math" panose="02040503050406030204" pitchFamily="18" charset="0"/>
                        </a:rPr>
                        <m:t>𝑪</m:t>
                      </m:r>
                      <m:r>
                        <a:rPr lang="en-US" sz="2400" b="1" i="1" smtClean="0">
                          <a:solidFill>
                            <a:schemeClr val="tx1"/>
                          </a:solidFill>
                          <a:latin typeface="Cambria Math" panose="02040503050406030204" pitchFamily="18" charset="0"/>
                        </a:rPr>
                        <m:t>(</m:t>
                      </m:r>
                      <m:sSub>
                        <m:sSubPr>
                          <m:ctrlPr>
                            <a:rPr lang="en-US" sz="2400" b="1" i="1">
                              <a:solidFill>
                                <a:schemeClr val="tx1"/>
                              </a:solidFill>
                              <a:latin typeface="Cambria Math" panose="02040503050406030204" pitchFamily="18" charset="0"/>
                            </a:rPr>
                          </m:ctrlPr>
                        </m:sSubPr>
                        <m:e>
                          <m:r>
                            <a:rPr lang="en-US" sz="2400" b="1" i="1" smtClean="0">
                              <a:solidFill>
                                <a:schemeClr val="tx1"/>
                              </a:solidFill>
                              <a:latin typeface="Cambria Math" panose="02040503050406030204" pitchFamily="18" charset="0"/>
                            </a:rPr>
                            <m:t>𝑭</m:t>
                          </m:r>
                        </m:e>
                        <m:sub>
                          <m:r>
                            <a:rPr lang="en-US" sz="2400" b="1" i="1" smtClean="0">
                              <a:solidFill>
                                <a:schemeClr val="tx1"/>
                              </a:solidFill>
                              <a:latin typeface="Cambria Math" panose="02040503050406030204" pitchFamily="18" charset="0"/>
                            </a:rPr>
                            <m:t>𝟏</m:t>
                          </m:r>
                        </m:sub>
                      </m:sSub>
                      <m:d>
                        <m:dPr>
                          <m:ctrlPr>
                            <a:rPr lang="en-US" sz="2400" b="1" i="1">
                              <a:solidFill>
                                <a:schemeClr val="tx1"/>
                              </a:solidFill>
                              <a:latin typeface="Cambria Math" panose="02040503050406030204" pitchFamily="18" charset="0"/>
                            </a:rPr>
                          </m:ctrlPr>
                        </m:dPr>
                        <m:e>
                          <m:sSub>
                            <m:sSubPr>
                              <m:ctrlPr>
                                <a:rPr lang="en-US" sz="2400" b="1" i="1">
                                  <a:solidFill>
                                    <a:schemeClr val="tx1"/>
                                  </a:solidFill>
                                  <a:latin typeface="Cambria Math" panose="02040503050406030204" pitchFamily="18" charset="0"/>
                                </a:rPr>
                              </m:ctrlPr>
                            </m:sSubPr>
                            <m:e>
                              <m:r>
                                <a:rPr lang="en-US" sz="2400" b="1" i="1" smtClean="0">
                                  <a:solidFill>
                                    <a:schemeClr val="tx1"/>
                                  </a:solidFill>
                                  <a:latin typeface="Cambria Math" panose="02040503050406030204" pitchFamily="18" charset="0"/>
                                </a:rPr>
                                <m:t>𝒚</m:t>
                              </m:r>
                            </m:e>
                            <m:sub>
                              <m:r>
                                <a:rPr lang="en-US" sz="2400" b="1" i="1" smtClean="0">
                                  <a:solidFill>
                                    <a:schemeClr val="tx1"/>
                                  </a:solidFill>
                                  <a:latin typeface="Cambria Math" panose="02040503050406030204" pitchFamily="18" charset="0"/>
                                </a:rPr>
                                <m:t>𝟏</m:t>
                              </m:r>
                            </m:sub>
                          </m:sSub>
                        </m:e>
                      </m:d>
                      <m:r>
                        <a:rPr lang="en-US" sz="2400" b="1" i="1" smtClean="0">
                          <a:solidFill>
                            <a:schemeClr val="tx1"/>
                          </a:solidFill>
                          <a:latin typeface="Cambria Math" panose="02040503050406030204" pitchFamily="18" charset="0"/>
                        </a:rPr>
                        <m:t>,…,</m:t>
                      </m:r>
                      <m:sSub>
                        <m:sSubPr>
                          <m:ctrlPr>
                            <a:rPr lang="en-US" sz="2400" b="1" i="1">
                              <a:solidFill>
                                <a:schemeClr val="tx1"/>
                              </a:solidFill>
                              <a:latin typeface="Cambria Math" panose="02040503050406030204" pitchFamily="18" charset="0"/>
                            </a:rPr>
                          </m:ctrlPr>
                        </m:sSubPr>
                        <m:e>
                          <m:r>
                            <a:rPr lang="en-US" sz="2400" b="1" i="1" smtClean="0">
                              <a:solidFill>
                                <a:schemeClr val="tx1"/>
                              </a:solidFill>
                              <a:latin typeface="Cambria Math" panose="02040503050406030204" pitchFamily="18" charset="0"/>
                            </a:rPr>
                            <m:t>𝑭</m:t>
                          </m:r>
                        </m:e>
                        <m:sub>
                          <m:r>
                            <a:rPr lang="en-US" sz="2400" b="1" i="1" smtClean="0">
                              <a:solidFill>
                                <a:schemeClr val="tx1"/>
                              </a:solidFill>
                              <a:latin typeface="Cambria Math" panose="02040503050406030204" pitchFamily="18" charset="0"/>
                            </a:rPr>
                            <m:t>𝒅</m:t>
                          </m:r>
                        </m:sub>
                      </m:sSub>
                      <m:d>
                        <m:dPr>
                          <m:ctrlPr>
                            <a:rPr lang="en-US" sz="2400" b="1" i="1">
                              <a:solidFill>
                                <a:schemeClr val="tx1"/>
                              </a:solidFill>
                              <a:latin typeface="Cambria Math" panose="02040503050406030204" pitchFamily="18" charset="0"/>
                            </a:rPr>
                          </m:ctrlPr>
                        </m:dPr>
                        <m:e>
                          <m:sSub>
                            <m:sSubPr>
                              <m:ctrlPr>
                                <a:rPr lang="en-US" sz="2400" b="1" i="1">
                                  <a:solidFill>
                                    <a:schemeClr val="tx1"/>
                                  </a:solidFill>
                                  <a:latin typeface="Cambria Math" panose="02040503050406030204" pitchFamily="18" charset="0"/>
                                </a:rPr>
                              </m:ctrlPr>
                            </m:sSubPr>
                            <m:e>
                              <m:r>
                                <a:rPr lang="en-US" sz="2400" b="1" i="1" smtClean="0">
                                  <a:solidFill>
                                    <a:schemeClr val="tx1"/>
                                  </a:solidFill>
                                  <a:latin typeface="Cambria Math" panose="02040503050406030204" pitchFamily="18" charset="0"/>
                                </a:rPr>
                                <m:t>𝒚</m:t>
                              </m:r>
                            </m:e>
                            <m:sub>
                              <m:r>
                                <a:rPr lang="en-US" sz="2400" b="1" i="1" smtClean="0">
                                  <a:solidFill>
                                    <a:schemeClr val="tx1"/>
                                  </a:solidFill>
                                  <a:latin typeface="Cambria Math" panose="02040503050406030204" pitchFamily="18" charset="0"/>
                                </a:rPr>
                                <m:t>𝒅</m:t>
                              </m:r>
                            </m:sub>
                          </m:sSub>
                        </m:e>
                      </m:d>
                      <m:r>
                        <a:rPr lang="en-US" sz="2400" b="1" i="1" smtClean="0">
                          <a:solidFill>
                            <a:schemeClr val="tx1"/>
                          </a:solidFill>
                          <a:latin typeface="Cambria Math" panose="02040503050406030204" pitchFamily="18" charset="0"/>
                        </a:rPr>
                        <m:t>)</m:t>
                      </m:r>
                    </m:oMath>
                  </m:oMathPara>
                </a14:m>
                <a:endParaRPr lang="en-US" sz="2400" b="1" dirty="0">
                  <a:solidFill>
                    <a:schemeClr val="tx1"/>
                  </a:solidFill>
                </a:endParaRPr>
              </a:p>
              <a:p>
                <a:pPr marL="457200" lvl="1" indent="0">
                  <a:buNone/>
                </a:pPr>
                <a:endParaRPr lang="en-US" sz="800" b="1" dirty="0">
                  <a:solidFill>
                    <a:schemeClr val="tx1"/>
                  </a:solidFill>
                </a:endParaRPr>
              </a:p>
              <a:p>
                <a:pPr lvl="1">
                  <a:buFont typeface="Courier New" panose="02070309020205020404" pitchFamily="49" charset="0"/>
                  <a:buChar char="o"/>
                </a:pPr>
                <a:r>
                  <a:rPr lang="en-US" sz="2000" b="1" dirty="0">
                    <a:solidFill>
                      <a:schemeClr val="tx1"/>
                    </a:solidFill>
                  </a:rPr>
                  <a:t> </a:t>
                </a:r>
                <a14:m>
                  <m:oMath xmlns:m="http://schemas.openxmlformats.org/officeDocument/2006/math">
                    <m:sSub>
                      <m:sSubPr>
                        <m:ctrlPr>
                          <a:rPr lang="en-US" sz="2000" b="1" i="1">
                            <a:solidFill>
                              <a:schemeClr val="tx1"/>
                            </a:solidFill>
                            <a:latin typeface="Cambria Math" panose="02040503050406030204" pitchFamily="18" charset="0"/>
                          </a:rPr>
                        </m:ctrlPr>
                      </m:sSubPr>
                      <m:e>
                        <m:r>
                          <a:rPr lang="en-US" sz="2000" b="1" i="1" smtClean="0">
                            <a:solidFill>
                              <a:schemeClr val="tx1"/>
                            </a:solidFill>
                            <a:latin typeface="Cambria Math" panose="02040503050406030204" pitchFamily="18" charset="0"/>
                          </a:rPr>
                          <m:t>𝑭</m:t>
                        </m:r>
                      </m:e>
                      <m:sub>
                        <m:r>
                          <a:rPr lang="en-US" sz="2000" b="1" i="1" smtClean="0">
                            <a:solidFill>
                              <a:schemeClr val="tx1"/>
                            </a:solidFill>
                            <a:latin typeface="Cambria Math" panose="02040503050406030204" pitchFamily="18" charset="0"/>
                          </a:rPr>
                          <m:t>𝟏</m:t>
                        </m:r>
                      </m:sub>
                    </m:sSub>
                    <m:r>
                      <a:rPr lang="en-US" sz="2000" b="1" i="0" smtClean="0">
                        <a:solidFill>
                          <a:schemeClr val="tx1"/>
                        </a:solidFill>
                        <a:latin typeface="Cambria Math" panose="02040503050406030204" pitchFamily="18" charset="0"/>
                      </a:rPr>
                      <m:t>,</m:t>
                    </m:r>
                    <m:r>
                      <a:rPr lang="en-US" sz="2000" b="1" i="1" smtClean="0">
                        <a:solidFill>
                          <a:schemeClr val="tx1"/>
                        </a:solidFill>
                        <a:latin typeface="Cambria Math" panose="02040503050406030204" pitchFamily="18" charset="0"/>
                      </a:rPr>
                      <m:t>…, </m:t>
                    </m:r>
                    <m:sSub>
                      <m:sSubPr>
                        <m:ctrlPr>
                          <a:rPr lang="en-US" sz="2000" b="1" i="1">
                            <a:solidFill>
                              <a:schemeClr val="tx1"/>
                            </a:solidFill>
                            <a:latin typeface="Cambria Math" panose="02040503050406030204" pitchFamily="18" charset="0"/>
                          </a:rPr>
                        </m:ctrlPr>
                      </m:sSubPr>
                      <m:e>
                        <m:r>
                          <a:rPr lang="en-US" sz="2000" b="1" i="1" smtClean="0">
                            <a:solidFill>
                              <a:schemeClr val="tx1"/>
                            </a:solidFill>
                            <a:latin typeface="Cambria Math" panose="02040503050406030204" pitchFamily="18" charset="0"/>
                          </a:rPr>
                          <m:t>𝑭</m:t>
                        </m:r>
                      </m:e>
                      <m:sub>
                        <m:r>
                          <a:rPr lang="en-US" sz="2000" b="1" i="1" smtClean="0">
                            <a:solidFill>
                              <a:schemeClr val="tx1"/>
                            </a:solidFill>
                            <a:latin typeface="Cambria Math" panose="02040503050406030204" pitchFamily="18" charset="0"/>
                          </a:rPr>
                          <m:t>𝒅</m:t>
                        </m:r>
                      </m:sub>
                    </m:sSub>
                  </m:oMath>
                </a14:m>
                <a:r>
                  <a:rPr lang="en-US" sz="2000" b="1" dirty="0">
                    <a:solidFill>
                      <a:schemeClr val="tx1"/>
                    </a:solidFill>
                  </a:rPr>
                  <a:t> are CDFs of variable </a:t>
                </a:r>
                <a14:m>
                  <m:oMath xmlns:m="http://schemas.openxmlformats.org/officeDocument/2006/math">
                    <m:sSub>
                      <m:sSubPr>
                        <m:ctrlPr>
                          <a:rPr lang="en-US" sz="2000" b="1" i="1">
                            <a:solidFill>
                              <a:schemeClr val="tx1"/>
                            </a:solidFill>
                            <a:latin typeface="Cambria Math" panose="02040503050406030204" pitchFamily="18" charset="0"/>
                          </a:rPr>
                        </m:ctrlPr>
                      </m:sSubPr>
                      <m:e>
                        <m:r>
                          <a:rPr lang="en-US" sz="2000" b="1" i="1" smtClean="0">
                            <a:solidFill>
                              <a:schemeClr val="tx1"/>
                            </a:solidFill>
                            <a:latin typeface="Cambria Math" panose="02040503050406030204" pitchFamily="18" charset="0"/>
                          </a:rPr>
                          <m:t>𝒀</m:t>
                        </m:r>
                      </m:e>
                      <m:sub>
                        <m:r>
                          <a:rPr lang="en-US" sz="2000" b="1" i="1" smtClean="0">
                            <a:solidFill>
                              <a:schemeClr val="tx1"/>
                            </a:solidFill>
                            <a:latin typeface="Cambria Math" panose="02040503050406030204" pitchFamily="18" charset="0"/>
                          </a:rPr>
                          <m:t>𝟏</m:t>
                        </m:r>
                      </m:sub>
                    </m:sSub>
                    <m:r>
                      <a:rPr lang="en-US" sz="2000" b="1" i="0" smtClean="0">
                        <a:solidFill>
                          <a:schemeClr val="tx1"/>
                        </a:solidFill>
                        <a:latin typeface="Cambria Math" panose="02040503050406030204" pitchFamily="18" charset="0"/>
                      </a:rPr>
                      <m:t>,…,</m:t>
                    </m:r>
                  </m:oMath>
                </a14:m>
                <a:r>
                  <a:rPr lang="en-US" sz="2000" b="1" dirty="0">
                    <a:solidFill>
                      <a:schemeClr val="tx1"/>
                    </a:solidFill>
                  </a:rPr>
                  <a:t> </a:t>
                </a:r>
                <a14:m>
                  <m:oMath xmlns:m="http://schemas.openxmlformats.org/officeDocument/2006/math">
                    <m:sSub>
                      <m:sSubPr>
                        <m:ctrlPr>
                          <a:rPr lang="en-US" sz="2000" b="1" i="1">
                            <a:solidFill>
                              <a:schemeClr val="tx1"/>
                            </a:solidFill>
                            <a:latin typeface="Cambria Math" panose="02040503050406030204" pitchFamily="18" charset="0"/>
                          </a:rPr>
                        </m:ctrlPr>
                      </m:sSubPr>
                      <m:e>
                        <m:r>
                          <a:rPr lang="en-US" sz="2000" b="1" i="1" smtClean="0">
                            <a:solidFill>
                              <a:schemeClr val="tx1"/>
                            </a:solidFill>
                            <a:latin typeface="Cambria Math" panose="02040503050406030204" pitchFamily="18" charset="0"/>
                          </a:rPr>
                          <m:t>𝒀</m:t>
                        </m:r>
                      </m:e>
                      <m:sub>
                        <m:r>
                          <a:rPr lang="en-US" sz="2000" b="1" i="1" smtClean="0">
                            <a:solidFill>
                              <a:schemeClr val="tx1"/>
                            </a:solidFill>
                            <a:latin typeface="Cambria Math" panose="02040503050406030204" pitchFamily="18" charset="0"/>
                          </a:rPr>
                          <m:t>𝒅</m:t>
                        </m:r>
                      </m:sub>
                    </m:sSub>
                  </m:oMath>
                </a14:m>
                <a:endParaRPr lang="en-US" sz="2000" b="1" dirty="0">
                  <a:solidFill>
                    <a:schemeClr val="tx1"/>
                  </a:solidFill>
                </a:endParaRPr>
              </a:p>
            </p:txBody>
          </p:sp>
        </mc:Choice>
        <mc:Fallback xmlns="">
          <p:sp>
            <p:nvSpPr>
              <p:cNvPr id="10" name="Content Placeholder 2">
                <a:extLst>
                  <a:ext uri="{FF2B5EF4-FFF2-40B4-BE49-F238E27FC236}">
                    <a16:creationId xmlns:a16="http://schemas.microsoft.com/office/drawing/2014/main" id="{42C38978-FDE2-B542-A732-555C33BE766D}"/>
                  </a:ext>
                </a:extLst>
              </p:cNvPr>
              <p:cNvSpPr txBox="1">
                <a:spLocks noRot="1" noChangeAspect="1" noMove="1" noResize="1" noEditPoints="1" noAdjustHandles="1" noChangeArrowheads="1" noChangeShapeType="1" noTextEdit="1"/>
              </p:cNvSpPr>
              <p:nvPr/>
            </p:nvSpPr>
            <p:spPr>
              <a:xfrm>
                <a:off x="1249667" y="3962259"/>
                <a:ext cx="10619245" cy="1736063"/>
              </a:xfrm>
              <a:prstGeom prst="rect">
                <a:avLst/>
              </a:prstGeom>
              <a:blipFill>
                <a:blip r:embed="rId4"/>
                <a:stretch>
                  <a:fillRect l="-716" t="-4380"/>
                </a:stretch>
              </a:blipFill>
            </p:spPr>
            <p:txBody>
              <a:bodyPr/>
              <a:lstStyle/>
              <a:p>
                <a:r>
                  <a:rPr lang="en-US">
                    <a:noFill/>
                  </a:rPr>
                  <a:t> </a:t>
                </a:r>
              </a:p>
            </p:txBody>
          </p:sp>
        </mc:Fallback>
      </mc:AlternateContent>
      <p:sp>
        <p:nvSpPr>
          <p:cNvPr id="5" name="AutoShape 3" descr="[0,1]^{d}">
            <a:extLst>
              <a:ext uri="{FF2B5EF4-FFF2-40B4-BE49-F238E27FC236}">
                <a16:creationId xmlns:a16="http://schemas.microsoft.com/office/drawing/2014/main" id="{3DFEB35C-0E61-2D4E-8ACE-3C619A5B2795}"/>
              </a:ext>
            </a:extLst>
          </p:cNvPr>
          <p:cNvSpPr>
            <a:spLocks noChangeAspect="1" noChangeArrowheads="1"/>
          </p:cNvSpPr>
          <p:nvPr/>
        </p:nvSpPr>
        <p:spPr bwMode="auto">
          <a:xfrm>
            <a:off x="920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8287696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DEA18BE-712C-5F4E-9C52-E1F1A9EBB3AD}"/>
                  </a:ext>
                </a:extLst>
              </p:cNvPr>
              <p:cNvSpPr>
                <a:spLocks noGrp="1"/>
              </p:cNvSpPr>
              <p:nvPr>
                <p:ph idx="1"/>
              </p:nvPr>
            </p:nvSpPr>
            <p:spPr>
              <a:xfrm>
                <a:off x="672760" y="1008364"/>
                <a:ext cx="7478037" cy="4591492"/>
              </a:xfrm>
            </p:spPr>
            <p:txBody>
              <a:bodyPr>
                <a:normAutofit/>
              </a:bodyPr>
              <a:lstStyle/>
              <a:p>
                <a:pPr marL="0" indent="0">
                  <a:buNone/>
                </a:pPr>
                <a:r>
                  <a:rPr lang="en-US" sz="2400" b="1" dirty="0">
                    <a:solidFill>
                      <a:schemeClr val="tx1"/>
                    </a:solidFill>
                  </a:rPr>
                  <a:t>3.2.1 Bivariate Copula </a:t>
                </a:r>
                <a:endParaRPr lang="en-US" sz="800" b="1" dirty="0">
                  <a:solidFill>
                    <a:schemeClr val="tx1"/>
                  </a:solidFill>
                </a:endParaRPr>
              </a:p>
              <a:p>
                <a:pPr lvl="1"/>
                <a:r>
                  <a:rPr lang="en-US" sz="2000" b="0" dirty="0">
                    <a:solidFill>
                      <a:schemeClr val="tx1"/>
                    </a:solidFill>
                  </a:rPr>
                  <a:t>CDF of </a:t>
                </a:r>
                <a:r>
                  <a:rPr lang="en-US" sz="2000" b="1" i="1" dirty="0">
                    <a:solidFill>
                      <a:schemeClr val="tx1"/>
                    </a:solidFill>
                  </a:rPr>
                  <a:t>Y</a:t>
                </a:r>
                <a:r>
                  <a:rPr lang="en-US" sz="2000" b="0" dirty="0">
                    <a:solidFill>
                      <a:schemeClr val="tx1"/>
                    </a:solidFill>
                  </a:rPr>
                  <a:t>: </a:t>
                </a:r>
                <a14:m>
                  <m:oMath xmlns:m="http://schemas.openxmlformats.org/officeDocument/2006/math">
                    <m:r>
                      <a:rPr lang="en-US" sz="2000" b="0" i="1">
                        <a:solidFill>
                          <a:schemeClr val="tx1"/>
                        </a:solidFill>
                        <a:latin typeface="Cambria Math" panose="02040503050406030204" pitchFamily="18" charset="0"/>
                      </a:rPr>
                      <m:t>𝐹</m:t>
                    </m:r>
                    <m:d>
                      <m:dPr>
                        <m:ctrlPr>
                          <a:rPr lang="en-US" sz="2000" i="1">
                            <a:solidFill>
                              <a:schemeClr val="tx1"/>
                            </a:solidFill>
                            <a:latin typeface="Cambria Math" panose="02040503050406030204" pitchFamily="18" charset="0"/>
                          </a:rPr>
                        </m:ctrlPr>
                      </m:dPr>
                      <m:e>
                        <m:sSub>
                          <m:sSubPr>
                            <m:ctrlPr>
                              <a:rPr lang="en-US" sz="2000" i="1">
                                <a:solidFill>
                                  <a:schemeClr val="tx1"/>
                                </a:solidFill>
                                <a:latin typeface="Cambria Math" panose="02040503050406030204" pitchFamily="18" charset="0"/>
                              </a:rPr>
                            </m:ctrlPr>
                          </m:sSubPr>
                          <m:e>
                            <m:r>
                              <a:rPr lang="en-US" sz="2000" b="0" i="1">
                                <a:solidFill>
                                  <a:schemeClr val="tx1"/>
                                </a:solidFill>
                                <a:latin typeface="Cambria Math" panose="02040503050406030204" pitchFamily="18" charset="0"/>
                              </a:rPr>
                              <m:t>𝑦</m:t>
                            </m:r>
                          </m:e>
                          <m:sub>
                            <m:r>
                              <a:rPr lang="en-US" sz="2000" b="0" i="1">
                                <a:solidFill>
                                  <a:schemeClr val="tx1"/>
                                </a:solidFill>
                                <a:latin typeface="Cambria Math" panose="02040503050406030204" pitchFamily="18" charset="0"/>
                              </a:rPr>
                              <m:t>1</m:t>
                            </m:r>
                          </m:sub>
                        </m:sSub>
                        <m:r>
                          <a:rPr lang="en-US" sz="2000" b="0" i="1">
                            <a:solidFill>
                              <a:schemeClr val="tx1"/>
                            </a:solidFill>
                            <a:latin typeface="Cambria Math" panose="02040503050406030204" pitchFamily="18" charset="0"/>
                          </a:rPr>
                          <m:t>,</m:t>
                        </m:r>
                        <m:sSub>
                          <m:sSubPr>
                            <m:ctrlPr>
                              <a:rPr lang="en-US" sz="2000" i="1">
                                <a:solidFill>
                                  <a:schemeClr val="tx1"/>
                                </a:solidFill>
                                <a:latin typeface="Cambria Math" panose="02040503050406030204" pitchFamily="18" charset="0"/>
                              </a:rPr>
                            </m:ctrlPr>
                          </m:sSubPr>
                          <m:e>
                            <m:r>
                              <a:rPr lang="en-US" sz="2000" b="0" i="1">
                                <a:solidFill>
                                  <a:schemeClr val="tx1"/>
                                </a:solidFill>
                                <a:latin typeface="Cambria Math" panose="02040503050406030204" pitchFamily="18" charset="0"/>
                              </a:rPr>
                              <m:t>𝑦</m:t>
                            </m:r>
                          </m:e>
                          <m:sub>
                            <m:r>
                              <a:rPr lang="en-US" sz="2000" b="0" i="1">
                                <a:solidFill>
                                  <a:schemeClr val="tx1"/>
                                </a:solidFill>
                                <a:latin typeface="Cambria Math" panose="02040503050406030204" pitchFamily="18" charset="0"/>
                              </a:rPr>
                              <m:t>2</m:t>
                            </m:r>
                          </m:sub>
                        </m:sSub>
                      </m:e>
                    </m:d>
                    <m:r>
                      <a:rPr lang="en-US" sz="2000" b="0" i="1">
                        <a:solidFill>
                          <a:schemeClr val="tx1"/>
                        </a:solidFill>
                        <a:latin typeface="Cambria Math" panose="02040503050406030204" pitchFamily="18" charset="0"/>
                      </a:rPr>
                      <m:t>=</m:t>
                    </m:r>
                    <m:r>
                      <a:rPr lang="en-US" sz="2000" b="0" i="1">
                        <a:solidFill>
                          <a:schemeClr val="tx1"/>
                        </a:solidFill>
                        <a:latin typeface="Cambria Math" panose="02040503050406030204" pitchFamily="18" charset="0"/>
                      </a:rPr>
                      <m:t>𝐶</m:t>
                    </m:r>
                    <m:d>
                      <m:dPr>
                        <m:ctrlPr>
                          <a:rPr lang="en-US" sz="2000" i="1">
                            <a:solidFill>
                              <a:schemeClr val="tx1"/>
                            </a:solidFill>
                            <a:latin typeface="Cambria Math" panose="02040503050406030204" pitchFamily="18" charset="0"/>
                          </a:rPr>
                        </m:ctrlPr>
                      </m:dPr>
                      <m:e>
                        <m:sSub>
                          <m:sSubPr>
                            <m:ctrlPr>
                              <a:rPr lang="en-US" sz="2000" i="1">
                                <a:solidFill>
                                  <a:schemeClr val="tx1"/>
                                </a:solidFill>
                                <a:latin typeface="Cambria Math" panose="02040503050406030204" pitchFamily="18" charset="0"/>
                              </a:rPr>
                            </m:ctrlPr>
                          </m:sSubPr>
                          <m:e>
                            <m:r>
                              <a:rPr lang="en-US" sz="2000" b="0" i="1">
                                <a:solidFill>
                                  <a:schemeClr val="tx1"/>
                                </a:solidFill>
                                <a:latin typeface="Cambria Math" panose="02040503050406030204" pitchFamily="18" charset="0"/>
                              </a:rPr>
                              <m:t>𝐹</m:t>
                            </m:r>
                          </m:e>
                          <m:sub>
                            <m:r>
                              <a:rPr lang="en-US" sz="2000" b="0" i="1">
                                <a:solidFill>
                                  <a:schemeClr val="tx1"/>
                                </a:solidFill>
                                <a:latin typeface="Cambria Math" panose="02040503050406030204" pitchFamily="18" charset="0"/>
                              </a:rPr>
                              <m:t>1</m:t>
                            </m:r>
                          </m:sub>
                        </m:sSub>
                        <m:d>
                          <m:dPr>
                            <m:ctrlPr>
                              <a:rPr lang="en-US" sz="2000" i="1">
                                <a:solidFill>
                                  <a:schemeClr val="tx1"/>
                                </a:solidFill>
                                <a:latin typeface="Cambria Math" panose="02040503050406030204" pitchFamily="18" charset="0"/>
                              </a:rPr>
                            </m:ctrlPr>
                          </m:dPr>
                          <m:e>
                            <m:sSub>
                              <m:sSubPr>
                                <m:ctrlPr>
                                  <a:rPr lang="en-US" sz="2000" i="1">
                                    <a:solidFill>
                                      <a:schemeClr val="tx1"/>
                                    </a:solidFill>
                                    <a:latin typeface="Cambria Math" panose="02040503050406030204" pitchFamily="18" charset="0"/>
                                  </a:rPr>
                                </m:ctrlPr>
                              </m:sSubPr>
                              <m:e>
                                <m:r>
                                  <a:rPr lang="en-US" sz="2000" b="0" i="1">
                                    <a:solidFill>
                                      <a:schemeClr val="tx1"/>
                                    </a:solidFill>
                                    <a:latin typeface="Cambria Math" panose="02040503050406030204" pitchFamily="18" charset="0"/>
                                  </a:rPr>
                                  <m:t>𝑦</m:t>
                                </m:r>
                              </m:e>
                              <m:sub>
                                <m:r>
                                  <a:rPr lang="en-US" sz="2000" b="0" i="1">
                                    <a:solidFill>
                                      <a:schemeClr val="tx1"/>
                                    </a:solidFill>
                                    <a:latin typeface="Cambria Math" panose="02040503050406030204" pitchFamily="18" charset="0"/>
                                  </a:rPr>
                                  <m:t>1</m:t>
                                </m:r>
                              </m:sub>
                            </m:sSub>
                          </m:e>
                        </m:d>
                        <m:r>
                          <a:rPr lang="en-US" sz="2000" b="0" i="1">
                            <a:solidFill>
                              <a:schemeClr val="tx1"/>
                            </a:solidFill>
                            <a:latin typeface="Cambria Math" panose="02040503050406030204" pitchFamily="18" charset="0"/>
                          </a:rPr>
                          <m:t>,</m:t>
                        </m:r>
                        <m:sSub>
                          <m:sSubPr>
                            <m:ctrlPr>
                              <a:rPr lang="en-US" sz="2000" i="1">
                                <a:solidFill>
                                  <a:schemeClr val="tx1"/>
                                </a:solidFill>
                                <a:latin typeface="Cambria Math" panose="02040503050406030204" pitchFamily="18" charset="0"/>
                              </a:rPr>
                            </m:ctrlPr>
                          </m:sSubPr>
                          <m:e>
                            <m:r>
                              <a:rPr lang="en-US" sz="2000" b="0" i="1">
                                <a:solidFill>
                                  <a:schemeClr val="tx1"/>
                                </a:solidFill>
                                <a:latin typeface="Cambria Math" panose="02040503050406030204" pitchFamily="18" charset="0"/>
                              </a:rPr>
                              <m:t>𝐹</m:t>
                            </m:r>
                          </m:e>
                          <m:sub>
                            <m:r>
                              <a:rPr lang="en-US" sz="2000" b="0" i="1">
                                <a:solidFill>
                                  <a:schemeClr val="tx1"/>
                                </a:solidFill>
                                <a:latin typeface="Cambria Math" panose="02040503050406030204" pitchFamily="18" charset="0"/>
                              </a:rPr>
                              <m:t>2</m:t>
                            </m:r>
                          </m:sub>
                        </m:sSub>
                        <m:d>
                          <m:dPr>
                            <m:ctrlPr>
                              <a:rPr lang="en-US" sz="2000" i="1">
                                <a:solidFill>
                                  <a:schemeClr val="tx1"/>
                                </a:solidFill>
                                <a:latin typeface="Cambria Math" panose="02040503050406030204" pitchFamily="18" charset="0"/>
                              </a:rPr>
                            </m:ctrlPr>
                          </m:dPr>
                          <m:e>
                            <m:sSub>
                              <m:sSubPr>
                                <m:ctrlPr>
                                  <a:rPr lang="en-US" sz="2000" i="1">
                                    <a:solidFill>
                                      <a:schemeClr val="tx1"/>
                                    </a:solidFill>
                                    <a:latin typeface="Cambria Math" panose="02040503050406030204" pitchFamily="18" charset="0"/>
                                  </a:rPr>
                                </m:ctrlPr>
                              </m:sSubPr>
                              <m:e>
                                <m:r>
                                  <a:rPr lang="en-US" sz="2000" b="0" i="1">
                                    <a:solidFill>
                                      <a:schemeClr val="tx1"/>
                                    </a:solidFill>
                                    <a:latin typeface="Cambria Math" panose="02040503050406030204" pitchFamily="18" charset="0"/>
                                  </a:rPr>
                                  <m:t>𝑦</m:t>
                                </m:r>
                              </m:e>
                              <m:sub>
                                <m:r>
                                  <a:rPr lang="en-US" sz="2000" b="0" i="1">
                                    <a:solidFill>
                                      <a:schemeClr val="tx1"/>
                                    </a:solidFill>
                                    <a:latin typeface="Cambria Math" panose="02040503050406030204" pitchFamily="18" charset="0"/>
                                  </a:rPr>
                                  <m:t>2</m:t>
                                </m:r>
                              </m:sub>
                            </m:sSub>
                          </m:e>
                        </m:d>
                      </m:e>
                    </m:d>
                  </m:oMath>
                </a14:m>
                <a:endParaRPr lang="en-US" sz="2000" dirty="0">
                  <a:solidFill>
                    <a:schemeClr val="tx1"/>
                  </a:solidFill>
                </a:endParaRPr>
              </a:p>
              <a:p>
                <a:pPr lvl="1"/>
                <a:r>
                  <a:rPr lang="en-US" sz="2000" dirty="0">
                    <a:solidFill>
                      <a:schemeClr val="tx1"/>
                    </a:solidFill>
                  </a:rPr>
                  <a:t>Joint probability mass function (PMF) of </a:t>
                </a:r>
                <a:r>
                  <a:rPr lang="en-US" sz="2000" b="1" i="1" dirty="0">
                    <a:solidFill>
                      <a:schemeClr val="tx1"/>
                    </a:solidFill>
                  </a:rPr>
                  <a:t>Y</a:t>
                </a:r>
                <a:r>
                  <a:rPr lang="en-US" sz="2000" i="1" dirty="0">
                    <a:solidFill>
                      <a:schemeClr val="tx1"/>
                    </a:solidFill>
                  </a:rPr>
                  <a:t> by </a:t>
                </a:r>
                <a:r>
                  <a:rPr lang="en-US" sz="2000" dirty="0" err="1">
                    <a:solidFill>
                      <a:schemeClr val="tx1"/>
                    </a:solidFill>
                  </a:rPr>
                  <a:t>Panagiotelis</a:t>
                </a:r>
                <a:r>
                  <a:rPr lang="en-US" sz="2000" dirty="0">
                    <a:solidFill>
                      <a:schemeClr val="tx1"/>
                    </a:solidFill>
                  </a:rPr>
                  <a:t> et al. (2012):</a:t>
                </a:r>
              </a:p>
              <a:p>
                <a:pPr marL="914400" lvl="2" indent="0">
                  <a:buNone/>
                </a:pPr>
                <a14:m>
                  <m:oMath xmlns:m="http://schemas.openxmlformats.org/officeDocument/2006/math">
                    <m:r>
                      <a:rPr lang="en-US" b="0" i="1" smtClean="0">
                        <a:solidFill>
                          <a:schemeClr val="tx1"/>
                        </a:solidFill>
                        <a:latin typeface="Cambria Math" panose="02040503050406030204" pitchFamily="18" charset="0"/>
                      </a:rPr>
                      <m:t>𝑃</m:t>
                    </m:r>
                    <m:d>
                      <m:dPr>
                        <m:ctrlPr>
                          <a:rPr lang="en-US" i="1">
                            <a:solidFill>
                              <a:schemeClr val="tx1"/>
                            </a:solidFill>
                            <a:latin typeface="Cambria Math" panose="02040503050406030204" pitchFamily="18" charset="0"/>
                          </a:rPr>
                        </m:ctrlPr>
                      </m:dPr>
                      <m:e>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𝑌</m:t>
                            </m:r>
                          </m:e>
                          <m:sub>
                            <m:r>
                              <a:rPr lang="en-US" b="0" i="1" smtClean="0">
                                <a:solidFill>
                                  <a:schemeClr val="tx1"/>
                                </a:solidFill>
                                <a:latin typeface="Cambria Math" panose="02040503050406030204" pitchFamily="18" charset="0"/>
                              </a:rPr>
                              <m:t>1</m:t>
                            </m:r>
                          </m:sub>
                        </m:sSub>
                        <m:r>
                          <a:rPr lang="en-US" b="0" i="1" smtClean="0">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𝑦</m:t>
                            </m:r>
                          </m:e>
                          <m:sub>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𝑌</m:t>
                                </m:r>
                              </m:e>
                              <m:sub>
                                <m:r>
                                  <a:rPr lang="en-US" b="0" i="1" smtClean="0">
                                    <a:solidFill>
                                      <a:schemeClr val="tx1"/>
                                    </a:solidFill>
                                    <a:latin typeface="Cambria Math" panose="02040503050406030204" pitchFamily="18" charset="0"/>
                                  </a:rPr>
                                  <m:t>2</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𝑦</m:t>
                            </m:r>
                          </m:e>
                          <m:sub>
                            <m:r>
                              <a:rPr lang="en-US" i="1">
                                <a:solidFill>
                                  <a:schemeClr val="tx1"/>
                                </a:solidFill>
                                <a:latin typeface="Cambria Math" panose="02040503050406030204" pitchFamily="18" charset="0"/>
                              </a:rPr>
                              <m:t>2</m:t>
                            </m:r>
                          </m:sub>
                        </m:sSub>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𝐶</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𝐹</m:t>
                            </m:r>
                          </m:e>
                          <m:sub>
                            <m:r>
                              <a:rPr lang="en-US" i="1">
                                <a:solidFill>
                                  <a:schemeClr val="tx1"/>
                                </a:solidFill>
                                <a:latin typeface="Cambria Math" panose="02040503050406030204" pitchFamily="18" charset="0"/>
                              </a:rPr>
                              <m:t>1</m:t>
                            </m:r>
                          </m:sub>
                        </m:sSub>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𝑦</m:t>
                                </m:r>
                              </m:e>
                              <m:sub>
                                <m:r>
                                  <a:rPr lang="en-US" i="1">
                                    <a:solidFill>
                                      <a:schemeClr val="tx1"/>
                                    </a:solidFill>
                                    <a:latin typeface="Cambria Math" panose="02040503050406030204" pitchFamily="18" charset="0"/>
                                  </a:rPr>
                                  <m:t>1</m:t>
                                </m:r>
                              </m:sub>
                            </m:sSub>
                          </m:e>
                        </m:d>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𝐹</m:t>
                            </m:r>
                          </m:e>
                          <m:sub>
                            <m:r>
                              <a:rPr lang="en-US" i="1">
                                <a:solidFill>
                                  <a:schemeClr val="tx1"/>
                                </a:solidFill>
                                <a:latin typeface="Cambria Math" panose="02040503050406030204" pitchFamily="18" charset="0"/>
                              </a:rPr>
                              <m:t>2</m:t>
                            </m:r>
                          </m:sub>
                        </m:sSub>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𝑦</m:t>
                                </m:r>
                              </m:e>
                              <m:sub>
                                <m:r>
                                  <a:rPr lang="en-US" i="1">
                                    <a:solidFill>
                                      <a:schemeClr val="tx1"/>
                                    </a:solidFill>
                                    <a:latin typeface="Cambria Math" panose="02040503050406030204" pitchFamily="18" charset="0"/>
                                  </a:rPr>
                                  <m:t>2</m:t>
                                </m:r>
                              </m:sub>
                            </m:sSub>
                          </m:e>
                        </m:d>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𝜃</m:t>
                        </m:r>
                      </m:e>
                    </m:d>
                    <m:r>
                      <a:rPr lang="en-US" b="0" i="1" smtClean="0">
                        <a:solidFill>
                          <a:schemeClr val="tx1"/>
                        </a:solidFill>
                        <a:latin typeface="Cambria Math" panose="02040503050406030204" pitchFamily="18" charset="0"/>
                      </a:rPr>
                      <m:t>−</m:t>
                    </m:r>
                  </m:oMath>
                </a14:m>
                <a:r>
                  <a:rPr lang="en-US" dirty="0">
                    <a:solidFill>
                      <a:schemeClr val="tx1"/>
                    </a:solidFill>
                  </a:rPr>
                  <a:t> </a:t>
                </a:r>
                <a14:m>
                  <m:oMath xmlns:m="http://schemas.openxmlformats.org/officeDocument/2006/math">
                    <m:r>
                      <a:rPr lang="en-US" i="1">
                        <a:solidFill>
                          <a:schemeClr val="tx1"/>
                        </a:solidFill>
                        <a:latin typeface="Cambria Math" panose="02040503050406030204" pitchFamily="18" charset="0"/>
                      </a:rPr>
                      <m:t>𝐶</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𝐹</m:t>
                            </m:r>
                          </m:e>
                          <m:sub>
                            <m:r>
                              <a:rPr lang="en-US" i="1">
                                <a:solidFill>
                                  <a:schemeClr val="tx1"/>
                                </a:solidFill>
                                <a:latin typeface="Cambria Math" panose="02040503050406030204" pitchFamily="18" charset="0"/>
                              </a:rPr>
                              <m:t>1</m:t>
                            </m:r>
                          </m:sub>
                        </m:sSub>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𝑦</m:t>
                                </m:r>
                              </m:e>
                              <m:sub>
                                <m:r>
                                  <a:rPr lang="en-US" i="1">
                                    <a:solidFill>
                                      <a:schemeClr val="tx1"/>
                                    </a:solidFill>
                                    <a:latin typeface="Cambria Math" panose="02040503050406030204" pitchFamily="18" charset="0"/>
                                  </a:rPr>
                                  <m:t>1</m:t>
                                </m:r>
                              </m:sub>
                            </m:sSub>
                            <m:r>
                              <a:rPr lang="en-US" b="0" i="1" smtClean="0">
                                <a:solidFill>
                                  <a:schemeClr val="tx1"/>
                                </a:solidFill>
                                <a:latin typeface="Cambria Math" panose="02040503050406030204" pitchFamily="18" charset="0"/>
                              </a:rPr>
                              <m:t>−1</m:t>
                            </m:r>
                          </m:e>
                        </m:d>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𝐹</m:t>
                            </m:r>
                          </m:e>
                          <m:sub>
                            <m:r>
                              <a:rPr lang="en-US" i="1">
                                <a:solidFill>
                                  <a:schemeClr val="tx1"/>
                                </a:solidFill>
                                <a:latin typeface="Cambria Math" panose="02040503050406030204" pitchFamily="18" charset="0"/>
                              </a:rPr>
                              <m:t>2</m:t>
                            </m:r>
                          </m:sub>
                        </m:sSub>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𝑦</m:t>
                                </m:r>
                              </m:e>
                              <m:sub>
                                <m:r>
                                  <a:rPr lang="en-US" i="1">
                                    <a:solidFill>
                                      <a:schemeClr val="tx1"/>
                                    </a:solidFill>
                                    <a:latin typeface="Cambria Math" panose="02040503050406030204" pitchFamily="18" charset="0"/>
                                  </a:rPr>
                                  <m:t>2</m:t>
                                </m:r>
                              </m:sub>
                            </m:sSub>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ea typeface="Cambria Math" panose="02040503050406030204" pitchFamily="18" charset="0"/>
                          </a:rPr>
                          <m:t>𝜃</m:t>
                        </m:r>
                      </m:e>
                    </m:d>
                    <m:r>
                      <a:rPr lang="en-US" i="1">
                        <a:solidFill>
                          <a:schemeClr val="tx1"/>
                        </a:solidFill>
                        <a:latin typeface="Cambria Math" panose="02040503050406030204" pitchFamily="18" charset="0"/>
                      </a:rPr>
                      <m:t>−</m:t>
                    </m:r>
                  </m:oMath>
                </a14:m>
                <a:r>
                  <a:rPr lang="en-US" dirty="0">
                    <a:solidFill>
                      <a:schemeClr val="tx1"/>
                    </a:solidFill>
                  </a:rPr>
                  <a:t> </a:t>
                </a:r>
                <a14:m>
                  <m:oMath xmlns:m="http://schemas.openxmlformats.org/officeDocument/2006/math">
                    <m:r>
                      <a:rPr lang="en-US" i="1">
                        <a:solidFill>
                          <a:schemeClr val="tx1"/>
                        </a:solidFill>
                        <a:latin typeface="Cambria Math" panose="02040503050406030204" pitchFamily="18" charset="0"/>
                      </a:rPr>
                      <m:t>𝐶</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𝐹</m:t>
                            </m:r>
                          </m:e>
                          <m:sub>
                            <m:r>
                              <a:rPr lang="en-US" i="1">
                                <a:solidFill>
                                  <a:schemeClr val="tx1"/>
                                </a:solidFill>
                                <a:latin typeface="Cambria Math" panose="02040503050406030204" pitchFamily="18" charset="0"/>
                              </a:rPr>
                              <m:t>1</m:t>
                            </m:r>
                          </m:sub>
                        </m:sSub>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𝑦</m:t>
                                </m:r>
                              </m:e>
                              <m:sub>
                                <m:r>
                                  <a:rPr lang="en-US" i="1">
                                    <a:solidFill>
                                      <a:schemeClr val="tx1"/>
                                    </a:solidFill>
                                    <a:latin typeface="Cambria Math" panose="02040503050406030204" pitchFamily="18" charset="0"/>
                                  </a:rPr>
                                  <m:t>1</m:t>
                                </m:r>
                              </m:sub>
                            </m:sSub>
                          </m:e>
                        </m:d>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𝐹</m:t>
                            </m:r>
                          </m:e>
                          <m:sub>
                            <m:r>
                              <a:rPr lang="en-US" i="1">
                                <a:solidFill>
                                  <a:schemeClr val="tx1"/>
                                </a:solidFill>
                                <a:latin typeface="Cambria Math" panose="02040503050406030204" pitchFamily="18" charset="0"/>
                              </a:rPr>
                              <m:t>2</m:t>
                            </m:r>
                          </m:sub>
                        </m:sSub>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𝑦</m:t>
                                </m:r>
                              </m:e>
                              <m:sub>
                                <m:r>
                                  <a:rPr lang="en-US" i="1">
                                    <a:solidFill>
                                      <a:schemeClr val="tx1"/>
                                    </a:solidFill>
                                    <a:latin typeface="Cambria Math" panose="02040503050406030204" pitchFamily="18" charset="0"/>
                                  </a:rPr>
                                  <m:t>2</m:t>
                                </m:r>
                              </m:sub>
                            </m:sSub>
                            <m:r>
                              <a:rPr lang="en-US" b="0" i="1" smtClean="0">
                                <a:solidFill>
                                  <a:schemeClr val="tx1"/>
                                </a:solidFill>
                                <a:latin typeface="Cambria Math" panose="02040503050406030204" pitchFamily="18" charset="0"/>
                              </a:rPr>
                              <m:t>−1</m:t>
                            </m:r>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ea typeface="Cambria Math" panose="02040503050406030204" pitchFamily="18" charset="0"/>
                          </a:rPr>
                          <m:t>𝜃</m:t>
                        </m:r>
                      </m:e>
                    </m:d>
                    <m:r>
                      <a:rPr lang="en-US" b="0" i="1" smtClean="0">
                        <a:solidFill>
                          <a:schemeClr val="tx1"/>
                        </a:solidFill>
                        <a:latin typeface="Cambria Math" panose="02040503050406030204" pitchFamily="18" charset="0"/>
                        <a:ea typeface="Cambria Math" panose="02040503050406030204" pitchFamily="18" charset="0"/>
                      </a:rPr>
                      <m:t>+</m:t>
                    </m:r>
                  </m:oMath>
                </a14:m>
                <a:r>
                  <a:rPr lang="en-US" dirty="0">
                    <a:solidFill>
                      <a:schemeClr val="tx1"/>
                    </a:solidFill>
                  </a:rPr>
                  <a:t> </a:t>
                </a:r>
                <a14:m>
                  <m:oMath xmlns:m="http://schemas.openxmlformats.org/officeDocument/2006/math">
                    <m:r>
                      <a:rPr lang="en-US" i="1">
                        <a:solidFill>
                          <a:schemeClr val="tx1"/>
                        </a:solidFill>
                        <a:latin typeface="Cambria Math" panose="02040503050406030204" pitchFamily="18" charset="0"/>
                      </a:rPr>
                      <m:t>𝐶</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𝐹</m:t>
                            </m:r>
                          </m:e>
                          <m:sub>
                            <m:r>
                              <a:rPr lang="en-US" i="1">
                                <a:solidFill>
                                  <a:schemeClr val="tx1"/>
                                </a:solidFill>
                                <a:latin typeface="Cambria Math" panose="02040503050406030204" pitchFamily="18" charset="0"/>
                              </a:rPr>
                              <m:t>1</m:t>
                            </m:r>
                          </m:sub>
                        </m:sSub>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𝑦</m:t>
                                </m:r>
                              </m:e>
                              <m:sub>
                                <m:r>
                                  <a:rPr lang="en-US" i="1">
                                    <a:solidFill>
                                      <a:schemeClr val="tx1"/>
                                    </a:solidFill>
                                    <a:latin typeface="Cambria Math" panose="02040503050406030204" pitchFamily="18" charset="0"/>
                                  </a:rPr>
                                  <m:t>1</m:t>
                                </m:r>
                              </m:sub>
                            </m:sSub>
                            <m:r>
                              <a:rPr lang="en-US" b="0" i="1" smtClean="0">
                                <a:solidFill>
                                  <a:schemeClr val="tx1"/>
                                </a:solidFill>
                                <a:latin typeface="Cambria Math" panose="02040503050406030204" pitchFamily="18" charset="0"/>
                              </a:rPr>
                              <m:t>−1</m:t>
                            </m:r>
                          </m:e>
                        </m:d>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𝐹</m:t>
                            </m:r>
                          </m:e>
                          <m:sub>
                            <m:r>
                              <a:rPr lang="en-US" i="1">
                                <a:solidFill>
                                  <a:schemeClr val="tx1"/>
                                </a:solidFill>
                                <a:latin typeface="Cambria Math" panose="02040503050406030204" pitchFamily="18" charset="0"/>
                              </a:rPr>
                              <m:t>2</m:t>
                            </m:r>
                          </m:sub>
                        </m:sSub>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𝑦</m:t>
                                </m:r>
                              </m:e>
                              <m:sub>
                                <m:r>
                                  <a:rPr lang="en-US" i="1">
                                    <a:solidFill>
                                      <a:schemeClr val="tx1"/>
                                    </a:solidFill>
                                    <a:latin typeface="Cambria Math" panose="02040503050406030204" pitchFamily="18" charset="0"/>
                                  </a:rPr>
                                  <m:t>2</m:t>
                                </m:r>
                              </m:sub>
                            </m:sSub>
                            <m:r>
                              <a:rPr lang="en-US" b="0" i="1" smtClean="0">
                                <a:solidFill>
                                  <a:schemeClr val="tx1"/>
                                </a:solidFill>
                                <a:latin typeface="Cambria Math" panose="02040503050406030204" pitchFamily="18" charset="0"/>
                              </a:rPr>
                              <m:t>−1</m:t>
                            </m:r>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ea typeface="Cambria Math" panose="02040503050406030204" pitchFamily="18" charset="0"/>
                          </a:rPr>
                          <m:t>𝜃</m:t>
                        </m:r>
                      </m:e>
                    </m:d>
                  </m:oMath>
                </a14:m>
                <a:r>
                  <a:rPr lang="en-US" i="1" dirty="0"/>
                  <a:t> </a:t>
                </a:r>
              </a:p>
              <a:p>
                <a:pPr lvl="2">
                  <a:buFont typeface="Courier New" panose="02070309020205020404" pitchFamily="49" charset="0"/>
                  <a:buChar char="o"/>
                </a:pPr>
                <a:endParaRPr lang="en-US" sz="200" i="1" dirty="0">
                  <a:solidFill>
                    <a:schemeClr val="tx1"/>
                  </a:solidFill>
                  <a:latin typeface="Cambria Math" panose="02040503050406030204" pitchFamily="18" charset="0"/>
                  <a:ea typeface="Cambria Math" panose="02040503050406030204" pitchFamily="18" charset="0"/>
                </a:endParaRPr>
              </a:p>
              <a:p>
                <a:pPr lvl="2">
                  <a:buFont typeface="Courier New" panose="02070309020205020404" pitchFamily="49" charset="0"/>
                  <a:buChar char="o"/>
                </a:pPr>
                <a14:m>
                  <m:oMath xmlns:m="http://schemas.openxmlformats.org/officeDocument/2006/math">
                    <m:r>
                      <a:rPr lang="en-US" sz="1600" i="1" smtClean="0">
                        <a:solidFill>
                          <a:schemeClr val="tx1"/>
                        </a:solidFill>
                        <a:latin typeface="Cambria Math" panose="02040503050406030204" pitchFamily="18" charset="0"/>
                        <a:ea typeface="Cambria Math" panose="02040503050406030204" pitchFamily="18" charset="0"/>
                      </a:rPr>
                      <m:t>𝜃</m:t>
                    </m:r>
                    <m:r>
                      <a:rPr lang="en-US" sz="1600" b="0" i="1" smtClean="0">
                        <a:solidFill>
                          <a:schemeClr val="tx1"/>
                        </a:solidFill>
                        <a:latin typeface="Cambria Math" panose="02040503050406030204" pitchFamily="18" charset="0"/>
                        <a:ea typeface="Cambria Math" panose="02040503050406030204" pitchFamily="18" charset="0"/>
                      </a:rPr>
                      <m:t>: </m:t>
                    </m:r>
                  </m:oMath>
                </a14:m>
                <a:r>
                  <a:rPr lang="en-US" sz="1600" dirty="0">
                    <a:solidFill>
                      <a:schemeClr val="tx1"/>
                    </a:solidFill>
                  </a:rPr>
                  <a:t>copula parameter</a:t>
                </a:r>
                <a:endParaRPr lang="en-US" sz="1600" b="1" dirty="0">
                  <a:solidFill>
                    <a:schemeClr val="tx1"/>
                  </a:solidFill>
                </a:endParaRPr>
              </a:p>
              <a:p>
                <a:pPr lvl="1"/>
                <a:endParaRPr lang="en-US" b="1" dirty="0">
                  <a:solidFill>
                    <a:schemeClr val="tx1"/>
                  </a:solidFill>
                </a:endParaRPr>
              </a:p>
              <a:p>
                <a:pPr lvl="1"/>
                <a:endParaRPr lang="en-US" sz="2400" dirty="0">
                  <a:solidFill>
                    <a:schemeClr val="tx1"/>
                  </a:solidFill>
                </a:endParaRPr>
              </a:p>
            </p:txBody>
          </p:sp>
        </mc:Choice>
        <mc:Fallback xmlns="">
          <p:sp>
            <p:nvSpPr>
              <p:cNvPr id="3" name="Content Placeholder 2">
                <a:extLst>
                  <a:ext uri="{FF2B5EF4-FFF2-40B4-BE49-F238E27FC236}">
                    <a16:creationId xmlns:a16="http://schemas.microsoft.com/office/drawing/2014/main" id="{8DEA18BE-712C-5F4E-9C52-E1F1A9EBB3AD}"/>
                  </a:ext>
                </a:extLst>
              </p:cNvPr>
              <p:cNvSpPr>
                <a:spLocks noGrp="1" noRot="1" noChangeAspect="1" noMove="1" noResize="1" noEditPoints="1" noAdjustHandles="1" noChangeArrowheads="1" noChangeShapeType="1" noTextEdit="1"/>
              </p:cNvSpPr>
              <p:nvPr>
                <p:ph idx="1"/>
              </p:nvPr>
            </p:nvSpPr>
            <p:spPr>
              <a:xfrm>
                <a:off x="672760" y="1008364"/>
                <a:ext cx="7478037" cy="4591492"/>
              </a:xfrm>
              <a:blipFill>
                <a:blip r:embed="rId3"/>
                <a:stretch>
                  <a:fillRect l="-1186" t="-1377"/>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E3673B3B-6BD5-8F4B-B30C-443618481A4D}"/>
              </a:ext>
            </a:extLst>
          </p:cNvPr>
          <p:cNvSpPr>
            <a:spLocks noGrp="1"/>
          </p:cNvSpPr>
          <p:nvPr>
            <p:ph type="sldNum" sz="quarter" idx="12"/>
          </p:nvPr>
        </p:nvSpPr>
        <p:spPr/>
        <p:txBody>
          <a:bodyPr/>
          <a:lstStyle/>
          <a:p>
            <a:fld id="{432B1062-8B11-6348-831A-4A0BC9C55C11}" type="slidenum">
              <a:rPr lang="en-US" smtClean="0"/>
              <a:t>32</a:t>
            </a:fld>
            <a:endParaRPr lang="en-US"/>
          </a:p>
        </p:txBody>
      </p:sp>
      <p:sp>
        <p:nvSpPr>
          <p:cNvPr id="7" name="Title 1">
            <a:extLst>
              <a:ext uri="{FF2B5EF4-FFF2-40B4-BE49-F238E27FC236}">
                <a16:creationId xmlns:a16="http://schemas.microsoft.com/office/drawing/2014/main" id="{DDFE2C41-D242-6444-80EF-51BFE78E8564}"/>
              </a:ext>
            </a:extLst>
          </p:cNvPr>
          <p:cNvSpPr txBox="1">
            <a:spLocks/>
          </p:cNvSpPr>
          <p:nvPr/>
        </p:nvSpPr>
        <p:spPr>
          <a:xfrm>
            <a:off x="273093" y="7654"/>
            <a:ext cx="10854452" cy="355534"/>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6000" kern="1200">
                <a:solidFill>
                  <a:schemeClr val="bg2">
                    <a:lumMod val="25000"/>
                  </a:schemeClr>
                </a:solidFill>
                <a:latin typeface="+mj-lt"/>
                <a:ea typeface="+mj-ea"/>
                <a:cs typeface="+mj-cs"/>
              </a:defRPr>
            </a:lvl1pPr>
          </a:lstStyle>
          <a:p>
            <a:r>
              <a:rPr lang="en-US" sz="1600" b="1" dirty="0"/>
              <a:t>Section 3: Plan for Paper 1 - Power Consideration of Ordinal Composite Endpoints</a:t>
            </a:r>
          </a:p>
        </p:txBody>
      </p:sp>
      <p:cxnSp>
        <p:nvCxnSpPr>
          <p:cNvPr id="8" name="Straight Connector 7">
            <a:extLst>
              <a:ext uri="{FF2B5EF4-FFF2-40B4-BE49-F238E27FC236}">
                <a16:creationId xmlns:a16="http://schemas.microsoft.com/office/drawing/2014/main" id="{36B8C3AB-93AE-F048-B6A6-BEA73E372823}"/>
              </a:ext>
            </a:extLst>
          </p:cNvPr>
          <p:cNvCxnSpPr>
            <a:cxnSpLocks/>
          </p:cNvCxnSpPr>
          <p:nvPr/>
        </p:nvCxnSpPr>
        <p:spPr>
          <a:xfrm>
            <a:off x="395288" y="874758"/>
            <a:ext cx="9734550" cy="0"/>
          </a:xfrm>
          <a:prstGeom prst="line">
            <a:avLst/>
          </a:prstGeom>
          <a:ln>
            <a:headEnd type="none" w="med" len="med"/>
            <a:tailEnd type="none" w="med" len="med"/>
          </a:ln>
        </p:spPr>
        <p:style>
          <a:lnRef idx="3">
            <a:schemeClr val="accent3"/>
          </a:lnRef>
          <a:fillRef idx="0">
            <a:schemeClr val="accent3"/>
          </a:fillRef>
          <a:effectRef idx="2">
            <a:schemeClr val="accent3"/>
          </a:effectRef>
          <a:fontRef idx="minor">
            <a:schemeClr val="tx1"/>
          </a:fontRef>
        </p:style>
      </p:cxnSp>
      <p:sp>
        <p:nvSpPr>
          <p:cNvPr id="9" name="Content Placeholder 2">
            <a:extLst>
              <a:ext uri="{FF2B5EF4-FFF2-40B4-BE49-F238E27FC236}">
                <a16:creationId xmlns:a16="http://schemas.microsoft.com/office/drawing/2014/main" id="{A051142F-2B99-BD46-8CEA-F35162432566}"/>
              </a:ext>
            </a:extLst>
          </p:cNvPr>
          <p:cNvSpPr txBox="1">
            <a:spLocks/>
          </p:cNvSpPr>
          <p:nvPr/>
        </p:nvSpPr>
        <p:spPr>
          <a:xfrm>
            <a:off x="395287" y="390207"/>
            <a:ext cx="11655685" cy="72008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5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sz="2800" b="1" dirty="0">
                <a:solidFill>
                  <a:schemeClr val="tx1"/>
                </a:solidFill>
              </a:rPr>
              <a:t>3.2 Proposed Work Based on Joint Distribution of the Binary Components </a:t>
            </a:r>
            <a:endParaRPr lang="en-US" sz="2600" b="1" dirty="0">
              <a:solidFill>
                <a:schemeClr val="tx1"/>
              </a:solidFill>
            </a:endParaRPr>
          </a:p>
        </p:txBody>
      </p:sp>
      <p:pic>
        <p:nvPicPr>
          <p:cNvPr id="15" name="Picture 14">
            <a:extLst>
              <a:ext uri="{FF2B5EF4-FFF2-40B4-BE49-F238E27FC236}">
                <a16:creationId xmlns:a16="http://schemas.microsoft.com/office/drawing/2014/main" id="{D6B8C97E-5FFD-5F48-B8C4-4BA5DF70D7A5}"/>
              </a:ext>
            </a:extLst>
          </p:cNvPr>
          <p:cNvPicPr>
            <a:picLocks noChangeAspect="1"/>
          </p:cNvPicPr>
          <p:nvPr/>
        </p:nvPicPr>
        <p:blipFill rotWithShape="1">
          <a:blip r:embed="rId4"/>
          <a:srcRect r="66247" b="50161"/>
          <a:stretch/>
        </p:blipFill>
        <p:spPr>
          <a:xfrm>
            <a:off x="8150798" y="1137308"/>
            <a:ext cx="1932803" cy="1896228"/>
          </a:xfrm>
          <a:prstGeom prst="rect">
            <a:avLst/>
          </a:prstGeom>
        </p:spPr>
      </p:pic>
      <p:pic>
        <p:nvPicPr>
          <p:cNvPr id="5" name="Picture 4">
            <a:extLst>
              <a:ext uri="{FF2B5EF4-FFF2-40B4-BE49-F238E27FC236}">
                <a16:creationId xmlns:a16="http://schemas.microsoft.com/office/drawing/2014/main" id="{65B68D83-733E-D04D-B4C7-52C82B6965D3}"/>
              </a:ext>
            </a:extLst>
          </p:cNvPr>
          <p:cNvPicPr>
            <a:picLocks noChangeAspect="1"/>
          </p:cNvPicPr>
          <p:nvPr/>
        </p:nvPicPr>
        <p:blipFill rotWithShape="1">
          <a:blip r:embed="rId5"/>
          <a:srcRect b="28091"/>
          <a:stretch/>
        </p:blipFill>
        <p:spPr>
          <a:xfrm>
            <a:off x="982314" y="3873426"/>
            <a:ext cx="8560498" cy="1911096"/>
          </a:xfrm>
          <a:prstGeom prst="rect">
            <a:avLst/>
          </a:prstGeom>
        </p:spPr>
      </p:pic>
      <p:pic>
        <p:nvPicPr>
          <p:cNvPr id="11" name="Picture 10">
            <a:extLst>
              <a:ext uri="{FF2B5EF4-FFF2-40B4-BE49-F238E27FC236}">
                <a16:creationId xmlns:a16="http://schemas.microsoft.com/office/drawing/2014/main" id="{1475496B-7CC2-4B42-8704-4E09BF437F4D}"/>
              </a:ext>
            </a:extLst>
          </p:cNvPr>
          <p:cNvPicPr>
            <a:picLocks noChangeAspect="1"/>
          </p:cNvPicPr>
          <p:nvPr/>
        </p:nvPicPr>
        <p:blipFill rotWithShape="1">
          <a:blip r:embed="rId4"/>
          <a:srcRect l="68096" t="50000"/>
          <a:stretch/>
        </p:blipFill>
        <p:spPr>
          <a:xfrm>
            <a:off x="9982199" y="2926598"/>
            <a:ext cx="1826909" cy="1902376"/>
          </a:xfrm>
          <a:prstGeom prst="rect">
            <a:avLst/>
          </a:prstGeom>
        </p:spPr>
      </p:pic>
      <p:pic>
        <p:nvPicPr>
          <p:cNvPr id="12" name="Picture 11">
            <a:extLst>
              <a:ext uri="{FF2B5EF4-FFF2-40B4-BE49-F238E27FC236}">
                <a16:creationId xmlns:a16="http://schemas.microsoft.com/office/drawing/2014/main" id="{ECA65BB9-34A4-C649-B003-1876A0D1FA2F}"/>
              </a:ext>
            </a:extLst>
          </p:cNvPr>
          <p:cNvPicPr>
            <a:picLocks noChangeAspect="1"/>
          </p:cNvPicPr>
          <p:nvPr/>
        </p:nvPicPr>
        <p:blipFill rotWithShape="1">
          <a:blip r:embed="rId4"/>
          <a:srcRect l="66492" b="50161"/>
          <a:stretch/>
        </p:blipFill>
        <p:spPr>
          <a:xfrm>
            <a:off x="9982200" y="1137308"/>
            <a:ext cx="1918725" cy="1896228"/>
          </a:xfrm>
          <a:prstGeom prst="rect">
            <a:avLst/>
          </a:prstGeom>
        </p:spPr>
      </p:pic>
      <p:sp>
        <p:nvSpPr>
          <p:cNvPr id="6" name="TextBox 5">
            <a:extLst>
              <a:ext uri="{FF2B5EF4-FFF2-40B4-BE49-F238E27FC236}">
                <a16:creationId xmlns:a16="http://schemas.microsoft.com/office/drawing/2014/main" id="{55730D6E-D273-9441-A0AE-2CAC25640312}"/>
              </a:ext>
            </a:extLst>
          </p:cNvPr>
          <p:cNvSpPr txBox="1"/>
          <p:nvPr/>
        </p:nvSpPr>
        <p:spPr>
          <a:xfrm>
            <a:off x="7245431" y="5758484"/>
            <a:ext cx="2606935" cy="338554"/>
          </a:xfrm>
          <a:prstGeom prst="rect">
            <a:avLst/>
          </a:prstGeom>
          <a:noFill/>
        </p:spPr>
        <p:txBody>
          <a:bodyPr wrap="square" rtlCol="0">
            <a:spAutoFit/>
          </a:bodyPr>
          <a:lstStyle/>
          <a:p>
            <a:r>
              <a:rPr lang="en-US" sz="1600" dirty="0"/>
              <a:t>(Lin&amp; </a:t>
            </a:r>
            <a:r>
              <a:rPr lang="en-US" sz="1600" dirty="0" err="1"/>
              <a:t>Chaganty</a:t>
            </a:r>
            <a:r>
              <a:rPr lang="en-US" sz="1600" dirty="0"/>
              <a:t>, 2021) </a:t>
            </a:r>
          </a:p>
        </p:txBody>
      </p:sp>
      <p:sp>
        <p:nvSpPr>
          <p:cNvPr id="13" name="TextBox 12">
            <a:extLst>
              <a:ext uri="{FF2B5EF4-FFF2-40B4-BE49-F238E27FC236}">
                <a16:creationId xmlns:a16="http://schemas.microsoft.com/office/drawing/2014/main" id="{2F85F258-AB4D-3344-B338-2282556497C5}"/>
              </a:ext>
            </a:extLst>
          </p:cNvPr>
          <p:cNvSpPr txBox="1"/>
          <p:nvPr/>
        </p:nvSpPr>
        <p:spPr>
          <a:xfrm>
            <a:off x="10644376" y="4701216"/>
            <a:ext cx="2329463" cy="338554"/>
          </a:xfrm>
          <a:prstGeom prst="rect">
            <a:avLst/>
          </a:prstGeom>
          <a:noFill/>
        </p:spPr>
        <p:txBody>
          <a:bodyPr wrap="square" rtlCol="0">
            <a:spAutoFit/>
          </a:bodyPr>
          <a:lstStyle/>
          <a:p>
            <a:r>
              <a:rPr lang="en-US" sz="1600" dirty="0">
                <a:hlinkClick r:id="rId6"/>
              </a:rPr>
              <a:t>(Bo, 2019) </a:t>
            </a:r>
            <a:endParaRPr lang="en-US" sz="1600" dirty="0"/>
          </a:p>
        </p:txBody>
      </p:sp>
    </p:spTree>
    <p:extLst>
      <p:ext uri="{BB962C8B-B14F-4D97-AF65-F5344CB8AC3E}">
        <p14:creationId xmlns:p14="http://schemas.microsoft.com/office/powerpoint/2010/main" val="126236646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DEA18BE-712C-5F4E-9C52-E1F1A9EBB3AD}"/>
                  </a:ext>
                </a:extLst>
              </p:cNvPr>
              <p:cNvSpPr>
                <a:spLocks noGrp="1"/>
              </p:cNvSpPr>
              <p:nvPr>
                <p:ph idx="1"/>
              </p:nvPr>
            </p:nvSpPr>
            <p:spPr>
              <a:xfrm>
                <a:off x="672760" y="1008365"/>
                <a:ext cx="10122016" cy="2931172"/>
              </a:xfrm>
            </p:spPr>
            <p:txBody>
              <a:bodyPr>
                <a:normAutofit/>
              </a:bodyPr>
              <a:lstStyle/>
              <a:p>
                <a:pPr marL="0" indent="0">
                  <a:buNone/>
                </a:pPr>
                <a:r>
                  <a:rPr lang="en-US" sz="2400" b="1" dirty="0">
                    <a:solidFill>
                      <a:schemeClr val="tx1"/>
                    </a:solidFill>
                  </a:rPr>
                  <a:t>3.2.1 Bivariate Copula (Cont.) – Two Binary Variables</a:t>
                </a:r>
                <a:endParaRPr lang="en-US" sz="800" b="1" dirty="0">
                  <a:solidFill>
                    <a:schemeClr val="tx1"/>
                  </a:solidFill>
                </a:endParaRPr>
              </a:p>
              <a:p>
                <a:pPr lvl="1"/>
                <a:r>
                  <a:rPr lang="en-US" dirty="0">
                    <a:solidFill>
                      <a:schemeClr val="tx1"/>
                    </a:solidFill>
                  </a:rPr>
                  <a:t>For binary variables </a:t>
                </a:r>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𝑌</m:t>
                        </m:r>
                      </m:e>
                      <m:sub>
                        <m:r>
                          <a:rPr lang="en-US" i="1">
                            <a:solidFill>
                              <a:schemeClr val="tx1"/>
                            </a:solidFill>
                            <a:latin typeface="Cambria Math" panose="02040503050406030204" pitchFamily="18" charset="0"/>
                          </a:rPr>
                          <m:t>1</m:t>
                        </m:r>
                      </m:sub>
                    </m:sSub>
                    <m:r>
                      <a:rPr lang="en-US" dirty="0">
                        <a:solidFill>
                          <a:schemeClr val="tx1"/>
                        </a:solidFill>
                        <a:latin typeface="Cambria Math" panose="02040503050406030204" pitchFamily="18" charset="0"/>
                        <a:ea typeface="Cambria Math" panose="02040503050406030204" pitchFamily="18" charset="0"/>
                      </a:rPr>
                      <m:t>~</m:t>
                    </m:r>
                    <m:r>
                      <m:rPr>
                        <m:sty m:val="p"/>
                      </m:rPr>
                      <a:rPr lang="en-US" b="0" i="0" dirty="0" smtClean="0">
                        <a:solidFill>
                          <a:schemeClr val="tx1"/>
                        </a:solidFill>
                        <a:latin typeface="Cambria Math" panose="02040503050406030204" pitchFamily="18" charset="0"/>
                        <a:ea typeface="Cambria Math" panose="02040503050406030204" pitchFamily="18" charset="0"/>
                      </a:rPr>
                      <m:t>Bern</m:t>
                    </m:r>
                    <m:r>
                      <a:rPr lang="en-US" b="0" i="0" dirty="0" smtClean="0">
                        <a:solidFill>
                          <a:schemeClr val="tx1"/>
                        </a:solidFill>
                        <a:latin typeface="Cambria Math" panose="02040503050406030204" pitchFamily="18" charset="0"/>
                        <a:ea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𝑝</m:t>
                        </m:r>
                      </m:e>
                      <m:sub>
                        <m:r>
                          <a:rPr lang="en-US" i="1">
                            <a:solidFill>
                              <a:schemeClr val="tx1"/>
                            </a:solidFill>
                            <a:latin typeface="Cambria Math" panose="02040503050406030204" pitchFamily="18" charset="0"/>
                          </a:rPr>
                          <m:t>1</m:t>
                        </m:r>
                      </m:sub>
                    </m:sSub>
                    <m:r>
                      <a:rPr lang="en-US" b="0" i="0" dirty="0" smtClean="0">
                        <a:solidFill>
                          <a:schemeClr val="tx1"/>
                        </a:solidFill>
                        <a:latin typeface="Cambria Math" panose="02040503050406030204" pitchFamily="18" charset="0"/>
                        <a:ea typeface="Cambria Math" panose="02040503050406030204" pitchFamily="18" charset="0"/>
                      </a:rPr>
                      <m:t>)</m:t>
                    </m:r>
                  </m:oMath>
                </a14:m>
                <a:r>
                  <a:rPr lang="en-US" dirty="0">
                    <a:solidFill>
                      <a:schemeClr val="tx1"/>
                    </a:solidFill>
                  </a:rPr>
                  <a:t>, </a:t>
                </a:r>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𝑌</m:t>
                        </m:r>
                      </m:e>
                      <m:sub>
                        <m:r>
                          <a:rPr lang="en-US" b="0" i="1" smtClean="0">
                            <a:solidFill>
                              <a:schemeClr val="tx1"/>
                            </a:solidFill>
                            <a:latin typeface="Cambria Math" panose="02040503050406030204" pitchFamily="18" charset="0"/>
                          </a:rPr>
                          <m:t>2</m:t>
                        </m:r>
                      </m:sub>
                    </m:sSub>
                    <m:r>
                      <a:rPr lang="en-US" dirty="0">
                        <a:solidFill>
                          <a:schemeClr val="tx1"/>
                        </a:solidFill>
                        <a:latin typeface="Cambria Math" panose="02040503050406030204" pitchFamily="18" charset="0"/>
                        <a:ea typeface="Cambria Math" panose="02040503050406030204" pitchFamily="18" charset="0"/>
                      </a:rPr>
                      <m:t>~</m:t>
                    </m:r>
                    <m:r>
                      <m:rPr>
                        <m:sty m:val="p"/>
                      </m:rPr>
                      <a:rPr lang="en-US" dirty="0">
                        <a:solidFill>
                          <a:schemeClr val="tx1"/>
                        </a:solidFill>
                        <a:latin typeface="Cambria Math" panose="02040503050406030204" pitchFamily="18" charset="0"/>
                        <a:ea typeface="Cambria Math" panose="02040503050406030204" pitchFamily="18" charset="0"/>
                      </a:rPr>
                      <m:t>Bern</m:t>
                    </m:r>
                    <m:r>
                      <a:rPr lang="en-US" dirty="0">
                        <a:solidFill>
                          <a:schemeClr val="tx1"/>
                        </a:solidFill>
                        <a:latin typeface="Cambria Math" panose="02040503050406030204" pitchFamily="18" charset="0"/>
                        <a:ea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𝑝</m:t>
                        </m:r>
                      </m:e>
                      <m:sub>
                        <m:r>
                          <a:rPr lang="en-US" b="0" i="1" smtClean="0">
                            <a:solidFill>
                              <a:schemeClr val="tx1"/>
                            </a:solidFill>
                            <a:latin typeface="Cambria Math" panose="02040503050406030204" pitchFamily="18" charset="0"/>
                          </a:rPr>
                          <m:t>2</m:t>
                        </m:r>
                      </m:sub>
                    </m:sSub>
                    <m:r>
                      <a:rPr lang="en-US" dirty="0">
                        <a:solidFill>
                          <a:schemeClr val="tx1"/>
                        </a:solidFill>
                        <a:latin typeface="Cambria Math" panose="02040503050406030204" pitchFamily="18" charset="0"/>
                        <a:ea typeface="Cambria Math" panose="02040503050406030204" pitchFamily="18" charset="0"/>
                      </a:rPr>
                      <m:t>)</m:t>
                    </m:r>
                  </m:oMath>
                </a14:m>
                <a:r>
                  <a:rPr lang="en-US" dirty="0">
                    <a:solidFill>
                      <a:schemeClr val="tx1"/>
                    </a:solidFill>
                  </a:rPr>
                  <a:t>, with a correlation of </a:t>
                </a:r>
                <a14:m>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rPr>
                      <m:t>𝜌</m:t>
                    </m:r>
                  </m:oMath>
                </a14:m>
                <a:endParaRPr lang="en-US" dirty="0">
                  <a:solidFill>
                    <a:schemeClr val="tx1"/>
                  </a:solidFill>
                </a:endParaRPr>
              </a:p>
              <a:p>
                <a:pPr lvl="1"/>
                <a:r>
                  <a:rPr lang="en-US" dirty="0">
                    <a:solidFill>
                      <a:schemeClr val="tx1"/>
                    </a:solidFill>
                  </a:rPr>
                  <a:t>Denote </a:t>
                </a:r>
                <a14:m>
                  <m:oMath xmlns:m="http://schemas.openxmlformats.org/officeDocument/2006/math">
                    <m:sSub>
                      <m:sSubPr>
                        <m:ctrlPr>
                          <a:rPr lang="en-US" i="1">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𝑞</m:t>
                        </m:r>
                      </m:e>
                      <m:sub>
                        <m:r>
                          <a:rPr lang="en-US" b="0" i="1" smtClean="0">
                            <a:solidFill>
                              <a:schemeClr val="tx1"/>
                            </a:solidFill>
                            <a:latin typeface="Cambria Math" panose="02040503050406030204" pitchFamily="18" charset="0"/>
                          </a:rPr>
                          <m:t>𝑖</m:t>
                        </m:r>
                      </m:sub>
                    </m:sSub>
                    <m:r>
                      <a:rPr lang="en-US" b="0" i="1" smtClean="0">
                        <a:solidFill>
                          <a:schemeClr val="tx1"/>
                        </a:solidFill>
                        <a:latin typeface="Cambria Math" panose="02040503050406030204" pitchFamily="18" charset="0"/>
                      </a:rPr>
                      <m:t>=1−</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𝑝</m:t>
                        </m:r>
                      </m:e>
                      <m:sub>
                        <m:r>
                          <a:rPr lang="en-US" b="0" i="1" smtClean="0">
                            <a:solidFill>
                              <a:schemeClr val="tx1"/>
                            </a:solidFill>
                            <a:latin typeface="Cambria Math" panose="02040503050406030204" pitchFamily="18" charset="0"/>
                          </a:rPr>
                          <m:t>𝑖</m:t>
                        </m:r>
                      </m:sub>
                    </m:sSub>
                  </m:oMath>
                </a14:m>
                <a:endParaRPr lang="en-US" dirty="0">
                  <a:solidFill>
                    <a:schemeClr val="tx1"/>
                  </a:solidFill>
                </a:endParaRPr>
              </a:p>
              <a:p>
                <a:pPr lvl="1"/>
                <a:r>
                  <a:rPr lang="en-US" dirty="0">
                    <a:solidFill>
                      <a:schemeClr val="tx1"/>
                    </a:solidFill>
                  </a:rPr>
                  <a:t>Join PMF </a:t>
                </a:r>
                <a14:m>
                  <m:oMath xmlns:m="http://schemas.openxmlformats.org/officeDocument/2006/math">
                    <m:sSub>
                      <m:sSubPr>
                        <m:ctrlPr>
                          <a:rPr lang="en-US" i="1">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𝐵</m:t>
                        </m:r>
                        <m:r>
                          <a:rPr lang="en-US" b="0" i="1" smtClean="0">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𝑌</m:t>
                        </m:r>
                      </m:e>
                      <m:sub>
                        <m:r>
                          <a:rPr lang="en-US" i="1">
                            <a:solidFill>
                              <a:schemeClr val="tx1"/>
                            </a:solidFill>
                            <a:latin typeface="Cambria Math" panose="02040503050406030204" pitchFamily="18" charset="0"/>
                          </a:rPr>
                          <m:t>1</m:t>
                        </m:r>
                      </m:sub>
                    </m:sSub>
                    <m:r>
                      <a:rPr lang="en-US" b="0" i="1" smtClean="0">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𝑌</m:t>
                        </m:r>
                      </m:e>
                      <m:sub>
                        <m:r>
                          <a:rPr lang="en-US" i="1">
                            <a:solidFill>
                              <a:schemeClr val="tx1"/>
                            </a:solidFill>
                            <a:latin typeface="Cambria Math" panose="02040503050406030204" pitchFamily="18" charset="0"/>
                          </a:rPr>
                          <m:t>2</m:t>
                        </m:r>
                      </m:sub>
                    </m:sSub>
                    <m:r>
                      <a:rPr lang="en-US" b="0" i="1" smtClean="0">
                        <a:solidFill>
                          <a:schemeClr val="tx1"/>
                        </a:solidFill>
                        <a:latin typeface="Cambria Math" panose="02040503050406030204" pitchFamily="18" charset="0"/>
                      </a:rPr>
                      <m:t>)</m:t>
                    </m:r>
                  </m:oMath>
                </a14:m>
                <a:r>
                  <a:rPr lang="en-US" dirty="0">
                    <a:solidFill>
                      <a:schemeClr val="tx1"/>
                    </a:solidFill>
                  </a:rPr>
                  <a:t> through copula function is given by</a:t>
                </a:r>
              </a:p>
              <a:p>
                <a:pPr marL="457200" lvl="1" indent="0">
                  <a:buNone/>
                </a:pPr>
                <a:endParaRPr lang="en-US" sz="1600" b="1" dirty="0">
                  <a:solidFill>
                    <a:schemeClr val="tx1"/>
                  </a:solidFill>
                </a:endParaRPr>
              </a:p>
              <a:p>
                <a:pPr lvl="1"/>
                <a:endParaRPr lang="en-US" b="1" dirty="0">
                  <a:solidFill>
                    <a:schemeClr val="tx1"/>
                  </a:solidFill>
                </a:endParaRPr>
              </a:p>
              <a:p>
                <a:pPr lvl="1"/>
                <a:endParaRPr lang="en-US" sz="2400" dirty="0">
                  <a:solidFill>
                    <a:schemeClr val="tx1"/>
                  </a:solidFill>
                </a:endParaRPr>
              </a:p>
            </p:txBody>
          </p:sp>
        </mc:Choice>
        <mc:Fallback xmlns="">
          <p:sp>
            <p:nvSpPr>
              <p:cNvPr id="3" name="Content Placeholder 2">
                <a:extLst>
                  <a:ext uri="{FF2B5EF4-FFF2-40B4-BE49-F238E27FC236}">
                    <a16:creationId xmlns:a16="http://schemas.microsoft.com/office/drawing/2014/main" id="{8DEA18BE-712C-5F4E-9C52-E1F1A9EBB3AD}"/>
                  </a:ext>
                </a:extLst>
              </p:cNvPr>
              <p:cNvSpPr>
                <a:spLocks noGrp="1" noRot="1" noChangeAspect="1" noMove="1" noResize="1" noEditPoints="1" noAdjustHandles="1" noChangeArrowheads="1" noChangeShapeType="1" noTextEdit="1"/>
              </p:cNvSpPr>
              <p:nvPr>
                <p:ph idx="1"/>
              </p:nvPr>
            </p:nvSpPr>
            <p:spPr>
              <a:xfrm>
                <a:off x="672760" y="1008365"/>
                <a:ext cx="10122016" cy="2931172"/>
              </a:xfrm>
              <a:blipFill>
                <a:blip r:embed="rId3"/>
                <a:stretch>
                  <a:fillRect l="-877" t="-2155"/>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E3673B3B-6BD5-8F4B-B30C-443618481A4D}"/>
              </a:ext>
            </a:extLst>
          </p:cNvPr>
          <p:cNvSpPr>
            <a:spLocks noGrp="1"/>
          </p:cNvSpPr>
          <p:nvPr>
            <p:ph type="sldNum" sz="quarter" idx="12"/>
          </p:nvPr>
        </p:nvSpPr>
        <p:spPr/>
        <p:txBody>
          <a:bodyPr/>
          <a:lstStyle/>
          <a:p>
            <a:fld id="{432B1062-8B11-6348-831A-4A0BC9C55C11}" type="slidenum">
              <a:rPr lang="en-US" smtClean="0"/>
              <a:t>33</a:t>
            </a:fld>
            <a:endParaRPr lang="en-US"/>
          </a:p>
        </p:txBody>
      </p:sp>
      <p:sp>
        <p:nvSpPr>
          <p:cNvPr id="7" name="Title 1">
            <a:extLst>
              <a:ext uri="{FF2B5EF4-FFF2-40B4-BE49-F238E27FC236}">
                <a16:creationId xmlns:a16="http://schemas.microsoft.com/office/drawing/2014/main" id="{DDFE2C41-D242-6444-80EF-51BFE78E8564}"/>
              </a:ext>
            </a:extLst>
          </p:cNvPr>
          <p:cNvSpPr txBox="1">
            <a:spLocks/>
          </p:cNvSpPr>
          <p:nvPr/>
        </p:nvSpPr>
        <p:spPr>
          <a:xfrm>
            <a:off x="273093" y="7654"/>
            <a:ext cx="10854452" cy="355534"/>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6000" kern="1200">
                <a:solidFill>
                  <a:schemeClr val="bg2">
                    <a:lumMod val="25000"/>
                  </a:schemeClr>
                </a:solidFill>
                <a:latin typeface="+mj-lt"/>
                <a:ea typeface="+mj-ea"/>
                <a:cs typeface="+mj-cs"/>
              </a:defRPr>
            </a:lvl1pPr>
          </a:lstStyle>
          <a:p>
            <a:r>
              <a:rPr lang="en-US" sz="1600" b="1" dirty="0"/>
              <a:t>Section 3: Plan for Paper 1 - Power Consideration of Ordinal Composite Endpoints</a:t>
            </a:r>
          </a:p>
        </p:txBody>
      </p:sp>
      <p:cxnSp>
        <p:nvCxnSpPr>
          <p:cNvPr id="8" name="Straight Connector 7">
            <a:extLst>
              <a:ext uri="{FF2B5EF4-FFF2-40B4-BE49-F238E27FC236}">
                <a16:creationId xmlns:a16="http://schemas.microsoft.com/office/drawing/2014/main" id="{36B8C3AB-93AE-F048-B6A6-BEA73E372823}"/>
              </a:ext>
            </a:extLst>
          </p:cNvPr>
          <p:cNvCxnSpPr>
            <a:cxnSpLocks/>
          </p:cNvCxnSpPr>
          <p:nvPr/>
        </p:nvCxnSpPr>
        <p:spPr>
          <a:xfrm>
            <a:off x="395288" y="874758"/>
            <a:ext cx="9734550" cy="0"/>
          </a:xfrm>
          <a:prstGeom prst="line">
            <a:avLst/>
          </a:prstGeom>
          <a:ln>
            <a:headEnd type="none" w="med" len="med"/>
            <a:tailEnd type="none" w="med" len="med"/>
          </a:ln>
        </p:spPr>
        <p:style>
          <a:lnRef idx="3">
            <a:schemeClr val="accent3"/>
          </a:lnRef>
          <a:fillRef idx="0">
            <a:schemeClr val="accent3"/>
          </a:fillRef>
          <a:effectRef idx="2">
            <a:schemeClr val="accent3"/>
          </a:effectRef>
          <a:fontRef idx="minor">
            <a:schemeClr val="tx1"/>
          </a:fontRef>
        </p:style>
      </p:cxnSp>
      <p:sp>
        <p:nvSpPr>
          <p:cNvPr id="9" name="Content Placeholder 2">
            <a:extLst>
              <a:ext uri="{FF2B5EF4-FFF2-40B4-BE49-F238E27FC236}">
                <a16:creationId xmlns:a16="http://schemas.microsoft.com/office/drawing/2014/main" id="{A051142F-2B99-BD46-8CEA-F35162432566}"/>
              </a:ext>
            </a:extLst>
          </p:cNvPr>
          <p:cNvSpPr txBox="1">
            <a:spLocks/>
          </p:cNvSpPr>
          <p:nvPr/>
        </p:nvSpPr>
        <p:spPr>
          <a:xfrm>
            <a:off x="395287" y="390207"/>
            <a:ext cx="11655685" cy="72008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5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sz="2800" b="1" dirty="0">
                <a:solidFill>
                  <a:schemeClr val="tx1"/>
                </a:solidFill>
              </a:rPr>
              <a:t>3.2 Proposed Work Based on Joint Distribution of the Binary Components </a:t>
            </a:r>
            <a:endParaRPr lang="en-US" sz="2600" b="1" dirty="0">
              <a:solidFill>
                <a:schemeClr val="tx1"/>
              </a:solidFill>
            </a:endParaRPr>
          </a:p>
        </p:txBody>
      </p:sp>
      <p:pic>
        <p:nvPicPr>
          <p:cNvPr id="10" name="Picture 9">
            <a:extLst>
              <a:ext uri="{FF2B5EF4-FFF2-40B4-BE49-F238E27FC236}">
                <a16:creationId xmlns:a16="http://schemas.microsoft.com/office/drawing/2014/main" id="{14E8A591-F691-D04F-A63F-2E2EC26B7B18}"/>
              </a:ext>
            </a:extLst>
          </p:cNvPr>
          <p:cNvPicPr>
            <a:picLocks noChangeAspect="1"/>
          </p:cNvPicPr>
          <p:nvPr/>
        </p:nvPicPr>
        <p:blipFill rotWithShape="1">
          <a:blip r:embed="rId4"/>
          <a:srcRect t="8744"/>
          <a:stretch/>
        </p:blipFill>
        <p:spPr>
          <a:xfrm>
            <a:off x="1670731" y="2671129"/>
            <a:ext cx="8914185" cy="1847577"/>
          </a:xfrm>
          <a:prstGeom prst="rect">
            <a:avLst/>
          </a:prstGeom>
        </p:spPr>
      </p:pic>
      <p:sp>
        <p:nvSpPr>
          <p:cNvPr id="13" name="Frame 12">
            <a:extLst>
              <a:ext uri="{FF2B5EF4-FFF2-40B4-BE49-F238E27FC236}">
                <a16:creationId xmlns:a16="http://schemas.microsoft.com/office/drawing/2014/main" id="{EA0220E4-E546-EC45-AFD0-E9A301D4132F}"/>
              </a:ext>
            </a:extLst>
          </p:cNvPr>
          <p:cNvSpPr/>
          <p:nvPr/>
        </p:nvSpPr>
        <p:spPr>
          <a:xfrm>
            <a:off x="5021707" y="2731089"/>
            <a:ext cx="1124263" cy="251957"/>
          </a:xfrm>
          <a:prstGeom prst="frame">
            <a:avLst>
              <a:gd name="adj1" fmla="val 0"/>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Frame 15">
            <a:extLst>
              <a:ext uri="{FF2B5EF4-FFF2-40B4-BE49-F238E27FC236}">
                <a16:creationId xmlns:a16="http://schemas.microsoft.com/office/drawing/2014/main" id="{3C637F5B-F09A-EE48-943E-191903C01BC9}"/>
              </a:ext>
            </a:extLst>
          </p:cNvPr>
          <p:cNvSpPr/>
          <p:nvPr/>
        </p:nvSpPr>
        <p:spPr>
          <a:xfrm>
            <a:off x="8616616" y="2983046"/>
            <a:ext cx="1516737" cy="284812"/>
          </a:xfrm>
          <a:prstGeom prst="frame">
            <a:avLst>
              <a:gd name="adj1" fmla="val 0"/>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Frame 16">
            <a:extLst>
              <a:ext uri="{FF2B5EF4-FFF2-40B4-BE49-F238E27FC236}">
                <a16:creationId xmlns:a16="http://schemas.microsoft.com/office/drawing/2014/main" id="{E405F228-C16A-D349-9918-1F2BE1433863}"/>
              </a:ext>
            </a:extLst>
          </p:cNvPr>
          <p:cNvSpPr/>
          <p:nvPr/>
        </p:nvSpPr>
        <p:spPr>
          <a:xfrm>
            <a:off x="8616616" y="3320046"/>
            <a:ext cx="1516737" cy="274719"/>
          </a:xfrm>
          <a:prstGeom prst="frame">
            <a:avLst>
              <a:gd name="adj1" fmla="val 0"/>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Frame 17">
            <a:extLst>
              <a:ext uri="{FF2B5EF4-FFF2-40B4-BE49-F238E27FC236}">
                <a16:creationId xmlns:a16="http://schemas.microsoft.com/office/drawing/2014/main" id="{A01EA7FD-2DA4-2D43-A848-77A28750504B}"/>
              </a:ext>
            </a:extLst>
          </p:cNvPr>
          <p:cNvSpPr/>
          <p:nvPr/>
        </p:nvSpPr>
        <p:spPr>
          <a:xfrm>
            <a:off x="5021707" y="4146644"/>
            <a:ext cx="1124263" cy="260467"/>
          </a:xfrm>
          <a:prstGeom prst="frame">
            <a:avLst>
              <a:gd name="adj1" fmla="val 0"/>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mc:AlternateContent xmlns:mc="http://schemas.openxmlformats.org/markup-compatibility/2006" xmlns:a14="http://schemas.microsoft.com/office/drawing/2010/main">
        <mc:Choice Requires="a14">
          <p:sp>
            <p:nvSpPr>
              <p:cNvPr id="19" name="Content Placeholder 2">
                <a:extLst>
                  <a:ext uri="{FF2B5EF4-FFF2-40B4-BE49-F238E27FC236}">
                    <a16:creationId xmlns:a16="http://schemas.microsoft.com/office/drawing/2014/main" id="{9A8495CF-758E-2345-8BFD-292889B9816D}"/>
                  </a:ext>
                </a:extLst>
              </p:cNvPr>
              <p:cNvSpPr txBox="1">
                <a:spLocks/>
              </p:cNvSpPr>
              <p:nvPr/>
            </p:nvSpPr>
            <p:spPr>
              <a:xfrm>
                <a:off x="703756" y="4698586"/>
                <a:ext cx="10122016" cy="150939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500"/>
                  </a:spcBef>
                  <a:buFont typeface="Arial" panose="020B0604020202020204" pitchFamily="34" charset="0"/>
                  <a:buChar char="•"/>
                  <a:defRPr sz="2800" kern="1200">
                    <a:solidFill>
                      <a:schemeClr val="bg2">
                        <a:lumMod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2">
                        <a:lumMod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2">
                        <a:lumMod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2">
                        <a:lumMod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2">
                        <a:lumMod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en-US" dirty="0">
                    <a:solidFill>
                      <a:schemeClr val="tx1"/>
                    </a:solidFill>
                    <a:ea typeface="Cambria Math" panose="02040503050406030204" pitchFamily="18" charset="0"/>
                  </a:rPr>
                  <a:t>Where </a:t>
                </a:r>
                <a14:m>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rPr>
                      <m:t>𝜃</m:t>
                    </m:r>
                  </m:oMath>
                </a14:m>
                <a:r>
                  <a:rPr lang="en-US" dirty="0">
                    <a:solidFill>
                      <a:schemeClr val="tx1"/>
                    </a:solidFill>
                  </a:rPr>
                  <a:t> can be calculated by solving </a:t>
                </a:r>
              </a:p>
              <a:p>
                <a:pPr lvl="2"/>
                <a:endParaRPr lang="en-US" dirty="0">
                  <a:solidFill>
                    <a:schemeClr val="tx1"/>
                  </a:solidFill>
                </a:endParaRPr>
              </a:p>
              <a:p>
                <a:pPr marL="457200" lvl="1" indent="0">
                  <a:buFont typeface="Arial" panose="020B0604020202020204" pitchFamily="34" charset="0"/>
                  <a:buNone/>
                </a:pPr>
                <a:endParaRPr lang="en-US" sz="1600" b="1" dirty="0">
                  <a:solidFill>
                    <a:schemeClr val="tx1"/>
                  </a:solidFill>
                </a:endParaRPr>
              </a:p>
              <a:p>
                <a:pPr lvl="1"/>
                <a:endParaRPr lang="en-US" b="1" dirty="0">
                  <a:solidFill>
                    <a:schemeClr val="tx1"/>
                  </a:solidFill>
                </a:endParaRPr>
              </a:p>
              <a:p>
                <a:pPr lvl="1"/>
                <a:endParaRPr lang="en-US" dirty="0">
                  <a:solidFill>
                    <a:schemeClr val="tx1"/>
                  </a:solidFill>
                </a:endParaRPr>
              </a:p>
            </p:txBody>
          </p:sp>
        </mc:Choice>
        <mc:Fallback xmlns="">
          <p:sp>
            <p:nvSpPr>
              <p:cNvPr id="19" name="Content Placeholder 2">
                <a:extLst>
                  <a:ext uri="{FF2B5EF4-FFF2-40B4-BE49-F238E27FC236}">
                    <a16:creationId xmlns:a16="http://schemas.microsoft.com/office/drawing/2014/main" id="{9A8495CF-758E-2345-8BFD-292889B9816D}"/>
                  </a:ext>
                </a:extLst>
              </p:cNvPr>
              <p:cNvSpPr txBox="1">
                <a:spLocks noRot="1" noChangeAspect="1" noMove="1" noResize="1" noEditPoints="1" noAdjustHandles="1" noChangeArrowheads="1" noChangeShapeType="1" noTextEdit="1"/>
              </p:cNvSpPr>
              <p:nvPr/>
            </p:nvSpPr>
            <p:spPr>
              <a:xfrm>
                <a:off x="703756" y="4698586"/>
                <a:ext cx="10122016" cy="1509395"/>
              </a:xfrm>
              <a:prstGeom prst="rect">
                <a:avLst/>
              </a:prstGeom>
              <a:blipFill>
                <a:blip r:embed="rId5"/>
                <a:stretch>
                  <a:fillRect t="-5000"/>
                </a:stretch>
              </a:blipFill>
            </p:spPr>
            <p:txBody>
              <a:bodyPr/>
              <a:lstStyle/>
              <a:p>
                <a:r>
                  <a:rPr lang="en-US">
                    <a:noFill/>
                  </a:rPr>
                  <a:t> </a:t>
                </a:r>
              </a:p>
            </p:txBody>
          </p:sp>
        </mc:Fallback>
      </mc:AlternateContent>
      <p:pic>
        <p:nvPicPr>
          <p:cNvPr id="20" name="Picture 19">
            <a:extLst>
              <a:ext uri="{FF2B5EF4-FFF2-40B4-BE49-F238E27FC236}">
                <a16:creationId xmlns:a16="http://schemas.microsoft.com/office/drawing/2014/main" id="{4294CBC7-7BAA-1848-A1C4-7BF19A3D6E0E}"/>
              </a:ext>
            </a:extLst>
          </p:cNvPr>
          <p:cNvPicPr>
            <a:picLocks noChangeAspect="1"/>
          </p:cNvPicPr>
          <p:nvPr/>
        </p:nvPicPr>
        <p:blipFill>
          <a:blip r:embed="rId6"/>
          <a:stretch>
            <a:fillRect/>
          </a:stretch>
        </p:blipFill>
        <p:spPr>
          <a:xfrm>
            <a:off x="3510829" y="5125584"/>
            <a:ext cx="6892345" cy="560621"/>
          </a:xfrm>
          <a:prstGeom prst="rect">
            <a:avLst/>
          </a:prstGeom>
        </p:spPr>
      </p:pic>
    </p:spTree>
    <p:extLst>
      <p:ext uri="{BB962C8B-B14F-4D97-AF65-F5344CB8AC3E}">
        <p14:creationId xmlns:p14="http://schemas.microsoft.com/office/powerpoint/2010/main" val="330384384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3673B3B-6BD5-8F4B-B30C-443618481A4D}"/>
              </a:ext>
            </a:extLst>
          </p:cNvPr>
          <p:cNvSpPr>
            <a:spLocks noGrp="1"/>
          </p:cNvSpPr>
          <p:nvPr>
            <p:ph type="sldNum" sz="quarter" idx="12"/>
          </p:nvPr>
        </p:nvSpPr>
        <p:spPr/>
        <p:txBody>
          <a:bodyPr/>
          <a:lstStyle/>
          <a:p>
            <a:fld id="{432B1062-8B11-6348-831A-4A0BC9C55C11}" type="slidenum">
              <a:rPr lang="en-US" smtClean="0"/>
              <a:t>34</a:t>
            </a:fld>
            <a:endParaRPr lang="en-US"/>
          </a:p>
        </p:txBody>
      </p:sp>
      <p:sp>
        <p:nvSpPr>
          <p:cNvPr id="7" name="Content Placeholder 2">
            <a:extLst>
              <a:ext uri="{FF2B5EF4-FFF2-40B4-BE49-F238E27FC236}">
                <a16:creationId xmlns:a16="http://schemas.microsoft.com/office/drawing/2014/main" id="{6505DDD7-C371-B748-9FB4-A4ACA04157F1}"/>
              </a:ext>
            </a:extLst>
          </p:cNvPr>
          <p:cNvSpPr txBox="1">
            <a:spLocks/>
          </p:cNvSpPr>
          <p:nvPr/>
        </p:nvSpPr>
        <p:spPr>
          <a:xfrm>
            <a:off x="690814" y="931694"/>
            <a:ext cx="9845258" cy="145105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500"/>
              </a:spcBef>
              <a:buFont typeface="Arial" panose="020B0604020202020204" pitchFamily="34" charset="0"/>
              <a:buChar char="•"/>
              <a:defRPr sz="2800" kern="1200">
                <a:solidFill>
                  <a:schemeClr val="bg2">
                    <a:lumMod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2">
                    <a:lumMod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2">
                    <a:lumMod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2">
                    <a:lumMod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2">
                    <a:lumMod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b="1" dirty="0">
                <a:solidFill>
                  <a:schemeClr val="tx1"/>
                </a:solidFill>
              </a:rPr>
              <a:t>3.2.2 Vine Copulas</a:t>
            </a:r>
          </a:p>
          <a:p>
            <a:r>
              <a:rPr lang="en-US" sz="2400" dirty="0">
                <a:solidFill>
                  <a:schemeClr val="tx1"/>
                </a:solidFill>
              </a:rPr>
              <a:t>The idea is that we decompose the high dimensional PMF into bivariate copulas (densities) and marginal densities.</a:t>
            </a:r>
          </a:p>
          <a:p>
            <a:pPr marL="0" indent="0">
              <a:buNone/>
            </a:pPr>
            <a:endParaRPr lang="en-US" sz="2400" dirty="0">
              <a:solidFill>
                <a:schemeClr val="tx1"/>
              </a:solidFill>
            </a:endParaRPr>
          </a:p>
        </p:txBody>
      </p:sp>
      <p:sp>
        <p:nvSpPr>
          <p:cNvPr id="8" name="Title 1">
            <a:extLst>
              <a:ext uri="{FF2B5EF4-FFF2-40B4-BE49-F238E27FC236}">
                <a16:creationId xmlns:a16="http://schemas.microsoft.com/office/drawing/2014/main" id="{28BC954A-270D-774F-870C-7C2EEB38E577}"/>
              </a:ext>
            </a:extLst>
          </p:cNvPr>
          <p:cNvSpPr txBox="1">
            <a:spLocks/>
          </p:cNvSpPr>
          <p:nvPr/>
        </p:nvSpPr>
        <p:spPr>
          <a:xfrm>
            <a:off x="273093" y="7654"/>
            <a:ext cx="10854452" cy="355534"/>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6000" kern="1200">
                <a:solidFill>
                  <a:schemeClr val="bg2">
                    <a:lumMod val="25000"/>
                  </a:schemeClr>
                </a:solidFill>
                <a:latin typeface="+mj-lt"/>
                <a:ea typeface="+mj-ea"/>
                <a:cs typeface="+mj-cs"/>
              </a:defRPr>
            </a:lvl1pPr>
          </a:lstStyle>
          <a:p>
            <a:r>
              <a:rPr lang="en-US" sz="1600" b="1" dirty="0"/>
              <a:t>Section 3: Plan for Paper 1 - Power Consideration of Ordinal Composite Endpoints</a:t>
            </a:r>
          </a:p>
        </p:txBody>
      </p:sp>
      <p:cxnSp>
        <p:nvCxnSpPr>
          <p:cNvPr id="9" name="Straight Connector 8">
            <a:extLst>
              <a:ext uri="{FF2B5EF4-FFF2-40B4-BE49-F238E27FC236}">
                <a16:creationId xmlns:a16="http://schemas.microsoft.com/office/drawing/2014/main" id="{37A26B1E-B2F9-D34F-B0A8-CBB94A47B304}"/>
              </a:ext>
            </a:extLst>
          </p:cNvPr>
          <p:cNvCxnSpPr>
            <a:cxnSpLocks/>
          </p:cNvCxnSpPr>
          <p:nvPr/>
        </p:nvCxnSpPr>
        <p:spPr>
          <a:xfrm>
            <a:off x="395288" y="874758"/>
            <a:ext cx="9734550" cy="0"/>
          </a:xfrm>
          <a:prstGeom prst="line">
            <a:avLst/>
          </a:prstGeom>
          <a:ln>
            <a:headEnd type="none" w="med" len="med"/>
            <a:tailEnd type="none" w="med" len="med"/>
          </a:ln>
        </p:spPr>
        <p:style>
          <a:lnRef idx="3">
            <a:schemeClr val="accent3"/>
          </a:lnRef>
          <a:fillRef idx="0">
            <a:schemeClr val="accent3"/>
          </a:fillRef>
          <a:effectRef idx="2">
            <a:schemeClr val="accent3"/>
          </a:effectRef>
          <a:fontRef idx="minor">
            <a:schemeClr val="tx1"/>
          </a:fontRef>
        </p:style>
      </p:cxnSp>
      <p:sp>
        <p:nvSpPr>
          <p:cNvPr id="10" name="Content Placeholder 2">
            <a:extLst>
              <a:ext uri="{FF2B5EF4-FFF2-40B4-BE49-F238E27FC236}">
                <a16:creationId xmlns:a16="http://schemas.microsoft.com/office/drawing/2014/main" id="{3845B111-0B3B-2545-90D5-C1D5F22A4757}"/>
              </a:ext>
            </a:extLst>
          </p:cNvPr>
          <p:cNvSpPr txBox="1">
            <a:spLocks/>
          </p:cNvSpPr>
          <p:nvPr/>
        </p:nvSpPr>
        <p:spPr>
          <a:xfrm>
            <a:off x="395287" y="390207"/>
            <a:ext cx="11655685" cy="72008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5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sz="2800" b="1" dirty="0">
                <a:solidFill>
                  <a:schemeClr val="tx1"/>
                </a:solidFill>
              </a:rPr>
              <a:t>3.2 Proposed Work Based on Joint Distribution of the Binary Components </a:t>
            </a:r>
            <a:endParaRPr lang="en-US" sz="2600" b="1" dirty="0">
              <a:solidFill>
                <a:schemeClr val="tx1"/>
              </a:solidFill>
            </a:endParaRPr>
          </a:p>
        </p:txBody>
      </p:sp>
      <p:sp>
        <p:nvSpPr>
          <p:cNvPr id="2" name="Rectangle 1">
            <a:extLst>
              <a:ext uri="{FF2B5EF4-FFF2-40B4-BE49-F238E27FC236}">
                <a16:creationId xmlns:a16="http://schemas.microsoft.com/office/drawing/2014/main" id="{403CEB3B-8EF9-A342-827E-801ACA9D486B}"/>
              </a:ext>
            </a:extLst>
          </p:cNvPr>
          <p:cNvSpPr/>
          <p:nvPr/>
        </p:nvSpPr>
        <p:spPr>
          <a:xfrm>
            <a:off x="6908287" y="2503122"/>
            <a:ext cx="449705" cy="434715"/>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dirty="0"/>
              <a:t>1</a:t>
            </a:r>
          </a:p>
        </p:txBody>
      </p:sp>
      <p:sp>
        <p:nvSpPr>
          <p:cNvPr id="11" name="Rectangle 10">
            <a:extLst>
              <a:ext uri="{FF2B5EF4-FFF2-40B4-BE49-F238E27FC236}">
                <a16:creationId xmlns:a16="http://schemas.microsoft.com/office/drawing/2014/main" id="{B077F23D-7F4F-904A-AB0B-BBB74DE042F7}"/>
              </a:ext>
            </a:extLst>
          </p:cNvPr>
          <p:cNvSpPr/>
          <p:nvPr/>
        </p:nvSpPr>
        <p:spPr>
          <a:xfrm>
            <a:off x="8487719" y="2506605"/>
            <a:ext cx="449705" cy="434715"/>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dirty="0"/>
              <a:t>2</a:t>
            </a:r>
          </a:p>
        </p:txBody>
      </p:sp>
      <p:sp>
        <p:nvSpPr>
          <p:cNvPr id="12" name="Rectangle 11">
            <a:extLst>
              <a:ext uri="{FF2B5EF4-FFF2-40B4-BE49-F238E27FC236}">
                <a16:creationId xmlns:a16="http://schemas.microsoft.com/office/drawing/2014/main" id="{ADF86E38-2ADD-2348-A4C1-5AF79CF2F197}"/>
              </a:ext>
            </a:extLst>
          </p:cNvPr>
          <p:cNvSpPr/>
          <p:nvPr/>
        </p:nvSpPr>
        <p:spPr>
          <a:xfrm>
            <a:off x="10067151" y="2474698"/>
            <a:ext cx="449705" cy="434715"/>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dirty="0"/>
              <a:t>3</a:t>
            </a:r>
          </a:p>
        </p:txBody>
      </p:sp>
      <p:sp>
        <p:nvSpPr>
          <p:cNvPr id="5" name="Rectangle 4">
            <a:extLst>
              <a:ext uri="{FF2B5EF4-FFF2-40B4-BE49-F238E27FC236}">
                <a16:creationId xmlns:a16="http://schemas.microsoft.com/office/drawing/2014/main" id="{52ADEDB6-674D-3D4D-B2B3-782FBBDD6EEF}"/>
              </a:ext>
            </a:extLst>
          </p:cNvPr>
          <p:cNvSpPr/>
          <p:nvPr/>
        </p:nvSpPr>
        <p:spPr>
          <a:xfrm>
            <a:off x="7357992" y="3588205"/>
            <a:ext cx="755820" cy="374754"/>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dirty="0"/>
              <a:t>12</a:t>
            </a:r>
          </a:p>
        </p:txBody>
      </p:sp>
      <p:sp>
        <p:nvSpPr>
          <p:cNvPr id="14" name="Rectangle 13">
            <a:extLst>
              <a:ext uri="{FF2B5EF4-FFF2-40B4-BE49-F238E27FC236}">
                <a16:creationId xmlns:a16="http://schemas.microsoft.com/office/drawing/2014/main" id="{5C4D73E0-D59B-C74C-8155-2543DD4A178C}"/>
              </a:ext>
            </a:extLst>
          </p:cNvPr>
          <p:cNvSpPr/>
          <p:nvPr/>
        </p:nvSpPr>
        <p:spPr>
          <a:xfrm>
            <a:off x="9387129" y="3588205"/>
            <a:ext cx="782840" cy="374754"/>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dirty="0"/>
              <a:t>23</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5655939-5B5D-8E4F-8BC6-EC2FDE172E84}"/>
                  </a:ext>
                </a:extLst>
              </p:cNvPr>
              <p:cNvSpPr txBox="1"/>
              <p:nvPr/>
            </p:nvSpPr>
            <p:spPr>
              <a:xfrm>
                <a:off x="305244" y="2336823"/>
                <a:ext cx="6023726" cy="1325171"/>
              </a:xfrm>
              <a:prstGeom prst="rect">
                <a:avLst/>
              </a:prstGeom>
              <a:noFill/>
            </p:spPr>
            <p:txBody>
              <a:bodyPr wrap="square" rtlCol="0">
                <a:spAutoFit/>
              </a:bodyPr>
              <a:lstStyle/>
              <a:p>
                <a:r>
                  <a:rPr lang="en-US" sz="1600" b="1" dirty="0"/>
                  <a:t>Tree 1</a:t>
                </a:r>
                <a:r>
                  <a:rPr lang="en-US" sz="1600" b="0" dirty="0"/>
                  <a:t>: Denote 3 binary variables at tree 1 as </a:t>
                </a:r>
                <a14:m>
                  <m:oMath xmlns:m="http://schemas.openxmlformats.org/officeDocument/2006/math">
                    <m:sSubSup>
                      <m:sSubSupPr>
                        <m:ctrlPr>
                          <a:rPr lang="en-US" sz="1600" i="1">
                            <a:latin typeface="Cambria Math" panose="02040503050406030204" pitchFamily="18" charset="0"/>
                          </a:rPr>
                        </m:ctrlPr>
                      </m:sSubSupPr>
                      <m:e>
                        <m:r>
                          <a:rPr lang="en-US" sz="1600" i="1">
                            <a:latin typeface="Cambria Math" panose="02040503050406030204" pitchFamily="18" charset="0"/>
                          </a:rPr>
                          <m:t>𝑌</m:t>
                        </m:r>
                      </m:e>
                      <m:sub>
                        <m:r>
                          <a:rPr lang="en-US" sz="1600" i="1">
                            <a:latin typeface="Cambria Math" panose="02040503050406030204" pitchFamily="18" charset="0"/>
                          </a:rPr>
                          <m:t>1</m:t>
                        </m:r>
                      </m:sub>
                      <m:sup>
                        <m:r>
                          <a:rPr lang="en-US" sz="1600" i="1">
                            <a:latin typeface="Cambria Math" panose="02040503050406030204" pitchFamily="18" charset="0"/>
                          </a:rPr>
                          <m:t>(1)</m:t>
                        </m:r>
                      </m:sup>
                    </m:sSubSup>
                    <m:r>
                      <a:rPr lang="en-US" sz="1600" i="1">
                        <a:latin typeface="Cambria Math" panose="02040503050406030204" pitchFamily="18" charset="0"/>
                      </a:rPr>
                      <m:t>,</m:t>
                    </m:r>
                    <m:sSubSup>
                      <m:sSubSupPr>
                        <m:ctrlPr>
                          <a:rPr lang="en-US" sz="1600" i="1">
                            <a:latin typeface="Cambria Math" panose="02040503050406030204" pitchFamily="18" charset="0"/>
                          </a:rPr>
                        </m:ctrlPr>
                      </m:sSubSupPr>
                      <m:e>
                        <m:r>
                          <a:rPr lang="en-US" sz="1600" i="1">
                            <a:latin typeface="Cambria Math" panose="02040503050406030204" pitchFamily="18" charset="0"/>
                          </a:rPr>
                          <m:t>𝑌</m:t>
                        </m:r>
                      </m:e>
                      <m:sub>
                        <m:r>
                          <a:rPr lang="en-US" sz="1600" i="1">
                            <a:latin typeface="Cambria Math" panose="02040503050406030204" pitchFamily="18" charset="0"/>
                          </a:rPr>
                          <m:t>2</m:t>
                        </m:r>
                      </m:sub>
                      <m:sup>
                        <m:r>
                          <a:rPr lang="en-US" sz="1600" i="1">
                            <a:latin typeface="Cambria Math" panose="02040503050406030204" pitchFamily="18" charset="0"/>
                          </a:rPr>
                          <m:t>(1)</m:t>
                        </m:r>
                      </m:sup>
                    </m:sSubSup>
                    <m:r>
                      <a:rPr lang="en-US" sz="1600" b="0" i="1" smtClean="0">
                        <a:latin typeface="Cambria Math" panose="02040503050406030204" pitchFamily="18" charset="0"/>
                      </a:rPr>
                      <m:t>,</m:t>
                    </m:r>
                    <m:sSubSup>
                      <m:sSubSupPr>
                        <m:ctrlPr>
                          <a:rPr lang="en-US" sz="1600" i="1">
                            <a:latin typeface="Cambria Math" panose="02040503050406030204" pitchFamily="18" charset="0"/>
                          </a:rPr>
                        </m:ctrlPr>
                      </m:sSubSupPr>
                      <m:e>
                        <m:r>
                          <a:rPr lang="en-US" sz="1600" i="1">
                            <a:latin typeface="Cambria Math" panose="02040503050406030204" pitchFamily="18" charset="0"/>
                          </a:rPr>
                          <m:t>𝑌</m:t>
                        </m:r>
                      </m:e>
                      <m:sub>
                        <m:r>
                          <a:rPr lang="en-US" sz="1600" i="1">
                            <a:latin typeface="Cambria Math" panose="02040503050406030204" pitchFamily="18" charset="0"/>
                          </a:rPr>
                          <m:t>3</m:t>
                        </m:r>
                      </m:sub>
                      <m:sup>
                        <m:r>
                          <a:rPr lang="en-US" sz="1600" i="1">
                            <a:latin typeface="Cambria Math" panose="02040503050406030204" pitchFamily="18" charset="0"/>
                          </a:rPr>
                          <m:t>(1)</m:t>
                        </m:r>
                      </m:sup>
                    </m:sSubSup>
                  </m:oMath>
                </a14:m>
                <a:r>
                  <a:rPr lang="en-US" sz="1600" b="0" dirty="0"/>
                  <a:t>, with known prevalence </a:t>
                </a:r>
                <a14:m>
                  <m:oMath xmlns:m="http://schemas.openxmlformats.org/officeDocument/2006/math">
                    <m:sSubSup>
                      <m:sSubSupPr>
                        <m:ctrlPr>
                          <a:rPr lang="en-US" sz="1600" i="1" smtClean="0">
                            <a:latin typeface="Cambria Math" panose="02040503050406030204" pitchFamily="18" charset="0"/>
                          </a:rPr>
                        </m:ctrlPr>
                      </m:sSubSupPr>
                      <m:e>
                        <m:r>
                          <a:rPr lang="en-US" sz="1600" b="0" i="1" smtClean="0">
                            <a:latin typeface="Cambria Math" panose="02040503050406030204" pitchFamily="18" charset="0"/>
                          </a:rPr>
                          <m:t>𝑝</m:t>
                        </m:r>
                      </m:e>
                      <m:sub>
                        <m:r>
                          <a:rPr lang="en-US" sz="1600" b="0" i="1" smtClean="0">
                            <a:latin typeface="Cambria Math" panose="02040503050406030204" pitchFamily="18" charset="0"/>
                          </a:rPr>
                          <m:t>1</m:t>
                        </m:r>
                      </m:sub>
                      <m:sup>
                        <m:r>
                          <a:rPr lang="en-US" sz="1600" b="0" i="1" smtClean="0">
                            <a:latin typeface="Cambria Math" panose="02040503050406030204" pitchFamily="18" charset="0"/>
                          </a:rPr>
                          <m:t>(1)</m:t>
                        </m:r>
                      </m:sup>
                    </m:sSubSup>
                  </m:oMath>
                </a14:m>
                <a:r>
                  <a:rPr lang="en-US" sz="1600" b="0" dirty="0"/>
                  <a:t>,</a:t>
                </a:r>
                <a:r>
                  <a:rPr lang="en-US" sz="1600" dirty="0"/>
                  <a:t> </a:t>
                </a:r>
                <a14:m>
                  <m:oMath xmlns:m="http://schemas.openxmlformats.org/officeDocument/2006/math">
                    <m:sSubSup>
                      <m:sSubSupPr>
                        <m:ctrlPr>
                          <a:rPr lang="en-US" sz="1600" i="1">
                            <a:latin typeface="Cambria Math" panose="02040503050406030204" pitchFamily="18" charset="0"/>
                          </a:rPr>
                        </m:ctrlPr>
                      </m:sSubSupPr>
                      <m:e>
                        <m:r>
                          <a:rPr lang="en-US" sz="1600" i="1">
                            <a:latin typeface="Cambria Math" panose="02040503050406030204" pitchFamily="18" charset="0"/>
                          </a:rPr>
                          <m:t>𝑝</m:t>
                        </m:r>
                      </m:e>
                      <m:sub>
                        <m:r>
                          <a:rPr lang="en-US" sz="1600" b="0" i="1" smtClean="0">
                            <a:latin typeface="Cambria Math" panose="02040503050406030204" pitchFamily="18" charset="0"/>
                          </a:rPr>
                          <m:t>2</m:t>
                        </m:r>
                      </m:sub>
                      <m:sup>
                        <m:r>
                          <a:rPr lang="en-US" sz="1600" i="1">
                            <a:latin typeface="Cambria Math" panose="02040503050406030204" pitchFamily="18" charset="0"/>
                          </a:rPr>
                          <m:t>(1)</m:t>
                        </m:r>
                      </m:sup>
                    </m:sSubSup>
                  </m:oMath>
                </a14:m>
                <a:r>
                  <a:rPr lang="en-US" sz="1600" b="0" dirty="0"/>
                  <a:t>, </a:t>
                </a:r>
                <a14:m>
                  <m:oMath xmlns:m="http://schemas.openxmlformats.org/officeDocument/2006/math">
                    <m:sSubSup>
                      <m:sSubSupPr>
                        <m:ctrlPr>
                          <a:rPr lang="en-US" sz="1600" i="1">
                            <a:latin typeface="Cambria Math" panose="02040503050406030204" pitchFamily="18" charset="0"/>
                          </a:rPr>
                        </m:ctrlPr>
                      </m:sSubSupPr>
                      <m:e>
                        <m:r>
                          <a:rPr lang="en-US" sz="1600" i="1">
                            <a:latin typeface="Cambria Math" panose="02040503050406030204" pitchFamily="18" charset="0"/>
                          </a:rPr>
                          <m:t>𝑝</m:t>
                        </m:r>
                      </m:e>
                      <m:sub>
                        <m:r>
                          <a:rPr lang="en-US" sz="1600" b="0" i="1" smtClean="0">
                            <a:latin typeface="Cambria Math" panose="02040503050406030204" pitchFamily="18" charset="0"/>
                          </a:rPr>
                          <m:t>3</m:t>
                        </m:r>
                      </m:sub>
                      <m:sup>
                        <m:r>
                          <a:rPr lang="en-US" sz="1600" i="1">
                            <a:latin typeface="Cambria Math" panose="02040503050406030204" pitchFamily="18" charset="0"/>
                          </a:rPr>
                          <m:t>(1)</m:t>
                        </m:r>
                      </m:sup>
                    </m:sSubSup>
                    <m:r>
                      <a:rPr lang="en-US" sz="1600" i="1">
                        <a:latin typeface="Cambria Math" panose="02040503050406030204" pitchFamily="18" charset="0"/>
                      </a:rPr>
                      <m:t> </m:t>
                    </m:r>
                  </m:oMath>
                </a14:m>
                <a:r>
                  <a:rPr lang="en-US" sz="1600" b="0" dirty="0"/>
                  <a:t>and correlation</a:t>
                </a:r>
                <a:r>
                  <a:rPr lang="en-US" sz="1600" dirty="0"/>
                  <a:t> </a:t>
                </a:r>
                <a14:m>
                  <m:oMath xmlns:m="http://schemas.openxmlformats.org/officeDocument/2006/math">
                    <m:sSubSup>
                      <m:sSubSupPr>
                        <m:ctrlPr>
                          <a:rPr lang="en-US" sz="1600" i="1">
                            <a:latin typeface="Cambria Math" panose="02040503050406030204" pitchFamily="18" charset="0"/>
                          </a:rPr>
                        </m:ctrlPr>
                      </m:sSubSupPr>
                      <m:e>
                        <m:r>
                          <a:rPr lang="en-US" sz="1600" i="1">
                            <a:latin typeface="Cambria Math" panose="02040503050406030204" pitchFamily="18" charset="0"/>
                            <a:ea typeface="Cambria Math" panose="02040503050406030204" pitchFamily="18" charset="0"/>
                          </a:rPr>
                          <m:t>𝜌</m:t>
                        </m:r>
                      </m:e>
                      <m:sub>
                        <m:r>
                          <a:rPr lang="en-US" sz="1600" i="1">
                            <a:latin typeface="Cambria Math" panose="02040503050406030204" pitchFamily="18" charset="0"/>
                          </a:rPr>
                          <m:t>1</m:t>
                        </m:r>
                        <m:r>
                          <a:rPr lang="en-US" sz="1600" b="0" i="1" smtClean="0">
                            <a:latin typeface="Cambria Math" panose="02040503050406030204" pitchFamily="18" charset="0"/>
                          </a:rPr>
                          <m:t>2</m:t>
                        </m:r>
                      </m:sub>
                      <m:sup>
                        <m:r>
                          <a:rPr lang="en-US" sz="1600" i="1">
                            <a:latin typeface="Cambria Math" panose="02040503050406030204" pitchFamily="18" charset="0"/>
                          </a:rPr>
                          <m:t>(1)</m:t>
                        </m:r>
                      </m:sup>
                    </m:sSubSup>
                  </m:oMath>
                </a14:m>
                <a:r>
                  <a:rPr lang="en-US" sz="1600" b="0" dirty="0"/>
                  <a:t>,</a:t>
                </a:r>
                <a:r>
                  <a:rPr lang="en-US" sz="1600" dirty="0"/>
                  <a:t> </a:t>
                </a:r>
                <a14:m>
                  <m:oMath xmlns:m="http://schemas.openxmlformats.org/officeDocument/2006/math">
                    <m:sSubSup>
                      <m:sSubSupPr>
                        <m:ctrlPr>
                          <a:rPr lang="en-US" sz="1600" i="1">
                            <a:latin typeface="Cambria Math" panose="02040503050406030204" pitchFamily="18" charset="0"/>
                          </a:rPr>
                        </m:ctrlPr>
                      </m:sSubSupPr>
                      <m:e>
                        <m:r>
                          <a:rPr lang="en-US" sz="1600" i="1">
                            <a:latin typeface="Cambria Math" panose="02040503050406030204" pitchFamily="18" charset="0"/>
                            <a:ea typeface="Cambria Math" panose="02040503050406030204" pitchFamily="18" charset="0"/>
                          </a:rPr>
                          <m:t>𝜌</m:t>
                        </m:r>
                      </m:e>
                      <m:sub>
                        <m:r>
                          <a:rPr lang="en-US" sz="1600" i="1">
                            <a:latin typeface="Cambria Math" panose="02040503050406030204" pitchFamily="18" charset="0"/>
                          </a:rPr>
                          <m:t>2</m:t>
                        </m:r>
                        <m:r>
                          <a:rPr lang="en-US" sz="1600" b="0" i="1" smtClean="0">
                            <a:latin typeface="Cambria Math" panose="02040503050406030204" pitchFamily="18" charset="0"/>
                          </a:rPr>
                          <m:t>3</m:t>
                        </m:r>
                      </m:sub>
                      <m:sup>
                        <m:r>
                          <a:rPr lang="en-US" sz="1600" i="1">
                            <a:latin typeface="Cambria Math" panose="02040503050406030204" pitchFamily="18" charset="0"/>
                          </a:rPr>
                          <m:t>(1)</m:t>
                        </m:r>
                      </m:sup>
                    </m:sSubSup>
                    <m:r>
                      <a:rPr lang="en-US" sz="1600" i="1">
                        <a:latin typeface="Cambria Math" panose="02040503050406030204" pitchFamily="18" charset="0"/>
                      </a:rPr>
                      <m:t> </m:t>
                    </m:r>
                  </m:oMath>
                </a14:m>
                <a:r>
                  <a:rPr lang="en-US" sz="1600" b="0" dirty="0"/>
                  <a:t>. We can obtain bivariate distribution </a:t>
                </a:r>
                <a14:m>
                  <m:oMath xmlns:m="http://schemas.openxmlformats.org/officeDocument/2006/math">
                    <m:r>
                      <a:rPr lang="en-US" sz="1600" b="0" i="1" smtClean="0">
                        <a:latin typeface="Cambria Math" panose="02040503050406030204" pitchFamily="18" charset="0"/>
                      </a:rPr>
                      <m:t>𝐵</m:t>
                    </m:r>
                    <m:d>
                      <m:dPr>
                        <m:ctrlPr>
                          <a:rPr lang="en-US" sz="1600" b="0" i="1" smtClean="0">
                            <a:latin typeface="Cambria Math" panose="02040503050406030204" pitchFamily="18" charset="0"/>
                          </a:rPr>
                        </m:ctrlPr>
                      </m:dPr>
                      <m:e>
                        <m:sSubSup>
                          <m:sSubSupPr>
                            <m:ctrlPr>
                              <a:rPr lang="en-US" sz="1600" i="1">
                                <a:latin typeface="Cambria Math" panose="02040503050406030204" pitchFamily="18" charset="0"/>
                              </a:rPr>
                            </m:ctrlPr>
                          </m:sSubSupPr>
                          <m:e>
                            <m:r>
                              <a:rPr lang="en-US" sz="1600" b="0" i="1" smtClean="0">
                                <a:latin typeface="Cambria Math" panose="02040503050406030204" pitchFamily="18" charset="0"/>
                              </a:rPr>
                              <m:t>𝑌</m:t>
                            </m:r>
                          </m:e>
                          <m:sub>
                            <m:r>
                              <a:rPr lang="en-US" sz="1600" i="1">
                                <a:latin typeface="Cambria Math" panose="02040503050406030204" pitchFamily="18" charset="0"/>
                              </a:rPr>
                              <m:t>1</m:t>
                            </m:r>
                          </m:sub>
                          <m:sup>
                            <m:r>
                              <a:rPr lang="en-US" sz="1600" i="1">
                                <a:latin typeface="Cambria Math" panose="02040503050406030204" pitchFamily="18" charset="0"/>
                              </a:rPr>
                              <m:t>(1)</m:t>
                            </m:r>
                          </m:sup>
                        </m:sSubSup>
                        <m:r>
                          <a:rPr lang="en-US" sz="1600" b="0" i="1" smtClean="0">
                            <a:latin typeface="Cambria Math" panose="02040503050406030204" pitchFamily="18" charset="0"/>
                          </a:rPr>
                          <m:t>,</m:t>
                        </m:r>
                        <m:sSubSup>
                          <m:sSubSupPr>
                            <m:ctrlPr>
                              <a:rPr lang="en-US" sz="1600" i="1">
                                <a:latin typeface="Cambria Math" panose="02040503050406030204" pitchFamily="18" charset="0"/>
                              </a:rPr>
                            </m:ctrlPr>
                          </m:sSubSupPr>
                          <m:e>
                            <m:r>
                              <a:rPr lang="en-US" sz="1600" i="1">
                                <a:latin typeface="Cambria Math" panose="02040503050406030204" pitchFamily="18" charset="0"/>
                              </a:rPr>
                              <m:t>𝑌</m:t>
                            </m:r>
                          </m:e>
                          <m:sub>
                            <m:r>
                              <a:rPr lang="en-US" sz="1600" b="0" i="1" smtClean="0">
                                <a:latin typeface="Cambria Math" panose="02040503050406030204" pitchFamily="18" charset="0"/>
                              </a:rPr>
                              <m:t>2</m:t>
                            </m:r>
                          </m:sub>
                          <m:sup>
                            <m:r>
                              <a:rPr lang="en-US" sz="1600" i="1">
                                <a:latin typeface="Cambria Math" panose="02040503050406030204" pitchFamily="18" charset="0"/>
                              </a:rPr>
                              <m:t>(1)</m:t>
                            </m:r>
                          </m:sup>
                        </m:sSubSup>
                      </m:e>
                    </m:d>
                  </m:oMath>
                </a14:m>
                <a:r>
                  <a:rPr lang="en-US" sz="1600" dirty="0"/>
                  <a:t>, </a:t>
                </a:r>
                <a14:m>
                  <m:oMath xmlns:m="http://schemas.openxmlformats.org/officeDocument/2006/math">
                    <m:r>
                      <a:rPr lang="en-US" sz="1600" i="1">
                        <a:latin typeface="Cambria Math" panose="02040503050406030204" pitchFamily="18" charset="0"/>
                      </a:rPr>
                      <m:t>𝐵</m:t>
                    </m:r>
                    <m:d>
                      <m:dPr>
                        <m:ctrlPr>
                          <a:rPr lang="en-US" sz="1600" i="1">
                            <a:latin typeface="Cambria Math" panose="02040503050406030204" pitchFamily="18" charset="0"/>
                          </a:rPr>
                        </m:ctrlPr>
                      </m:dPr>
                      <m:e>
                        <m:sSubSup>
                          <m:sSubSupPr>
                            <m:ctrlPr>
                              <a:rPr lang="en-US" sz="1600" i="1">
                                <a:latin typeface="Cambria Math" panose="02040503050406030204" pitchFamily="18" charset="0"/>
                              </a:rPr>
                            </m:ctrlPr>
                          </m:sSubSupPr>
                          <m:e>
                            <m:r>
                              <a:rPr lang="en-US" sz="1600" i="1">
                                <a:latin typeface="Cambria Math" panose="02040503050406030204" pitchFamily="18" charset="0"/>
                              </a:rPr>
                              <m:t>𝑌</m:t>
                            </m:r>
                          </m:e>
                          <m:sub>
                            <m:r>
                              <a:rPr lang="en-US" sz="1600" b="0" i="1" smtClean="0">
                                <a:latin typeface="Cambria Math" panose="02040503050406030204" pitchFamily="18" charset="0"/>
                              </a:rPr>
                              <m:t>2</m:t>
                            </m:r>
                          </m:sub>
                          <m:sup>
                            <m:r>
                              <a:rPr lang="en-US" sz="1600" i="1">
                                <a:latin typeface="Cambria Math" panose="02040503050406030204" pitchFamily="18" charset="0"/>
                              </a:rPr>
                              <m:t>(1)</m:t>
                            </m:r>
                          </m:sup>
                        </m:sSubSup>
                        <m:r>
                          <a:rPr lang="en-US" sz="1600" i="1">
                            <a:latin typeface="Cambria Math" panose="02040503050406030204" pitchFamily="18" charset="0"/>
                          </a:rPr>
                          <m:t>,</m:t>
                        </m:r>
                        <m:sSubSup>
                          <m:sSubSupPr>
                            <m:ctrlPr>
                              <a:rPr lang="en-US" sz="1600" i="1">
                                <a:latin typeface="Cambria Math" panose="02040503050406030204" pitchFamily="18" charset="0"/>
                              </a:rPr>
                            </m:ctrlPr>
                          </m:sSubSupPr>
                          <m:e>
                            <m:r>
                              <a:rPr lang="en-US" sz="1600" i="1">
                                <a:latin typeface="Cambria Math" panose="02040503050406030204" pitchFamily="18" charset="0"/>
                              </a:rPr>
                              <m:t>𝑌</m:t>
                            </m:r>
                          </m:e>
                          <m:sub>
                            <m:r>
                              <a:rPr lang="en-US" sz="1600" b="0" i="1" smtClean="0">
                                <a:latin typeface="Cambria Math" panose="02040503050406030204" pitchFamily="18" charset="0"/>
                              </a:rPr>
                              <m:t>3</m:t>
                            </m:r>
                          </m:sub>
                          <m:sup>
                            <m:r>
                              <a:rPr lang="en-US" sz="1600" i="1">
                                <a:latin typeface="Cambria Math" panose="02040503050406030204" pitchFamily="18" charset="0"/>
                              </a:rPr>
                              <m:t>(1)</m:t>
                            </m:r>
                          </m:sup>
                        </m:sSubSup>
                      </m:e>
                    </m:d>
                  </m:oMath>
                </a14:m>
                <a:r>
                  <a:rPr lang="en-US" sz="1600" dirty="0"/>
                  <a:t> through bivariate copula PMF.</a:t>
                </a:r>
              </a:p>
            </p:txBody>
          </p:sp>
        </mc:Choice>
        <mc:Fallback xmlns="">
          <p:sp>
            <p:nvSpPr>
              <p:cNvPr id="6" name="TextBox 5">
                <a:extLst>
                  <a:ext uri="{FF2B5EF4-FFF2-40B4-BE49-F238E27FC236}">
                    <a16:creationId xmlns:a16="http://schemas.microsoft.com/office/drawing/2014/main" id="{85655939-5B5D-8E4F-8BC6-EC2FDE172E84}"/>
                  </a:ext>
                </a:extLst>
              </p:cNvPr>
              <p:cNvSpPr txBox="1">
                <a:spLocks noRot="1" noChangeAspect="1" noMove="1" noResize="1" noEditPoints="1" noAdjustHandles="1" noChangeArrowheads="1" noChangeShapeType="1" noTextEdit="1"/>
              </p:cNvSpPr>
              <p:nvPr/>
            </p:nvSpPr>
            <p:spPr>
              <a:xfrm>
                <a:off x="305244" y="2336823"/>
                <a:ext cx="6023726" cy="1325171"/>
              </a:xfrm>
              <a:prstGeom prst="rect">
                <a:avLst/>
              </a:prstGeom>
              <a:blipFill>
                <a:blip r:embed="rId3"/>
                <a:stretch>
                  <a:fillRect l="-633" b="-4762"/>
                </a:stretch>
              </a:blipFill>
            </p:spPr>
            <p:txBody>
              <a:bodyPr/>
              <a:lstStyle/>
              <a:p>
                <a:r>
                  <a:rPr lang="en-US">
                    <a:noFill/>
                  </a:rPr>
                  <a:t> </a:t>
                </a:r>
              </a:p>
            </p:txBody>
          </p:sp>
        </mc:Fallback>
      </mc:AlternateContent>
      <p:cxnSp>
        <p:nvCxnSpPr>
          <p:cNvPr id="16" name="Straight Connector 15">
            <a:extLst>
              <a:ext uri="{FF2B5EF4-FFF2-40B4-BE49-F238E27FC236}">
                <a16:creationId xmlns:a16="http://schemas.microsoft.com/office/drawing/2014/main" id="{43B895EF-8277-564A-8239-09454AAA469B}"/>
              </a:ext>
            </a:extLst>
          </p:cNvPr>
          <p:cNvCxnSpPr>
            <a:stCxn id="2" idx="3"/>
            <a:endCxn id="11" idx="1"/>
          </p:cNvCxnSpPr>
          <p:nvPr/>
        </p:nvCxnSpPr>
        <p:spPr>
          <a:xfrm>
            <a:off x="7357992" y="2720480"/>
            <a:ext cx="1129727" cy="3483"/>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D12DCD2-7ACE-C54F-9E3C-285A70A88F13}"/>
              </a:ext>
            </a:extLst>
          </p:cNvPr>
          <p:cNvCxnSpPr/>
          <p:nvPr/>
        </p:nvCxnSpPr>
        <p:spPr>
          <a:xfrm>
            <a:off x="8937424" y="2720479"/>
            <a:ext cx="1129727" cy="3483"/>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78813AE8-16AD-ED42-B9FF-983D679522F7}"/>
              </a:ext>
            </a:extLst>
          </p:cNvPr>
          <p:cNvCxnSpPr>
            <a:cxnSpLocks/>
            <a:stCxn id="5" idx="3"/>
            <a:endCxn id="14" idx="1"/>
          </p:cNvCxnSpPr>
          <p:nvPr/>
        </p:nvCxnSpPr>
        <p:spPr>
          <a:xfrm>
            <a:off x="8113812" y="3775582"/>
            <a:ext cx="1273317" cy="0"/>
          </a:xfrm>
          <a:prstGeom prst="line">
            <a:avLst/>
          </a:prstGeom>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79D295A4-FAB3-734F-99B0-D24D8EF979D3}"/>
              </a:ext>
            </a:extLst>
          </p:cNvPr>
          <p:cNvSpPr txBox="1"/>
          <p:nvPr/>
        </p:nvSpPr>
        <p:spPr>
          <a:xfrm>
            <a:off x="7769037" y="2394444"/>
            <a:ext cx="569626" cy="369332"/>
          </a:xfrm>
          <a:prstGeom prst="rect">
            <a:avLst/>
          </a:prstGeom>
          <a:noFill/>
        </p:spPr>
        <p:txBody>
          <a:bodyPr wrap="square" rtlCol="0">
            <a:spAutoFit/>
          </a:bodyPr>
          <a:lstStyle/>
          <a:p>
            <a:r>
              <a:rPr lang="en-US" dirty="0"/>
              <a:t>12</a:t>
            </a:r>
          </a:p>
        </p:txBody>
      </p:sp>
      <p:sp>
        <p:nvSpPr>
          <p:cNvPr id="22" name="TextBox 21">
            <a:extLst>
              <a:ext uri="{FF2B5EF4-FFF2-40B4-BE49-F238E27FC236}">
                <a16:creationId xmlns:a16="http://schemas.microsoft.com/office/drawing/2014/main" id="{DE036C7B-D32A-AC4C-B9A8-D3571B5DA008}"/>
              </a:ext>
            </a:extLst>
          </p:cNvPr>
          <p:cNvSpPr txBox="1"/>
          <p:nvPr/>
        </p:nvSpPr>
        <p:spPr>
          <a:xfrm>
            <a:off x="9387129" y="2382749"/>
            <a:ext cx="569626" cy="369332"/>
          </a:xfrm>
          <a:prstGeom prst="rect">
            <a:avLst/>
          </a:prstGeom>
          <a:noFill/>
        </p:spPr>
        <p:txBody>
          <a:bodyPr wrap="square" rtlCol="0">
            <a:spAutoFit/>
          </a:bodyPr>
          <a:lstStyle/>
          <a:p>
            <a:r>
              <a:rPr lang="en-US" dirty="0"/>
              <a:t>23</a:t>
            </a:r>
          </a:p>
        </p:txBody>
      </p:sp>
      <p:sp>
        <p:nvSpPr>
          <p:cNvPr id="23" name="TextBox 22">
            <a:extLst>
              <a:ext uri="{FF2B5EF4-FFF2-40B4-BE49-F238E27FC236}">
                <a16:creationId xmlns:a16="http://schemas.microsoft.com/office/drawing/2014/main" id="{0CBAC1A7-BF27-7D47-A64F-5F71977142E5}"/>
              </a:ext>
            </a:extLst>
          </p:cNvPr>
          <p:cNvSpPr txBox="1"/>
          <p:nvPr/>
        </p:nvSpPr>
        <p:spPr>
          <a:xfrm>
            <a:off x="8450242" y="3406249"/>
            <a:ext cx="718682" cy="369332"/>
          </a:xfrm>
          <a:prstGeom prst="rect">
            <a:avLst/>
          </a:prstGeom>
          <a:noFill/>
        </p:spPr>
        <p:txBody>
          <a:bodyPr wrap="square" rtlCol="0">
            <a:spAutoFit/>
          </a:bodyPr>
          <a:lstStyle/>
          <a:p>
            <a:r>
              <a:rPr lang="en-US" dirty="0"/>
              <a:t>13|2</a:t>
            </a:r>
          </a:p>
        </p:txBody>
      </p:sp>
      <p:sp>
        <p:nvSpPr>
          <p:cNvPr id="28" name="TextBox 27">
            <a:extLst>
              <a:ext uri="{FF2B5EF4-FFF2-40B4-BE49-F238E27FC236}">
                <a16:creationId xmlns:a16="http://schemas.microsoft.com/office/drawing/2014/main" id="{7C0F0F77-069E-0746-91FA-D20192C2E172}"/>
              </a:ext>
            </a:extLst>
          </p:cNvPr>
          <p:cNvSpPr txBox="1"/>
          <p:nvPr/>
        </p:nvSpPr>
        <p:spPr>
          <a:xfrm>
            <a:off x="10759648" y="2498709"/>
            <a:ext cx="763152" cy="369332"/>
          </a:xfrm>
          <a:prstGeom prst="rect">
            <a:avLst/>
          </a:prstGeom>
          <a:noFill/>
        </p:spPr>
        <p:txBody>
          <a:bodyPr wrap="square" rtlCol="0">
            <a:spAutoFit/>
          </a:bodyPr>
          <a:lstStyle/>
          <a:p>
            <a:r>
              <a:rPr lang="en-US" b="0" dirty="0"/>
              <a:t>Tree 1</a:t>
            </a:r>
            <a:endParaRPr lang="en-US" dirty="0"/>
          </a:p>
        </p:txBody>
      </p:sp>
      <p:sp>
        <p:nvSpPr>
          <p:cNvPr id="29" name="TextBox 28">
            <a:extLst>
              <a:ext uri="{FF2B5EF4-FFF2-40B4-BE49-F238E27FC236}">
                <a16:creationId xmlns:a16="http://schemas.microsoft.com/office/drawing/2014/main" id="{AB1C456E-944A-C740-B6D8-70CDC2846700}"/>
              </a:ext>
            </a:extLst>
          </p:cNvPr>
          <p:cNvSpPr txBox="1"/>
          <p:nvPr/>
        </p:nvSpPr>
        <p:spPr>
          <a:xfrm>
            <a:off x="10759648" y="3593627"/>
            <a:ext cx="763152" cy="369332"/>
          </a:xfrm>
          <a:prstGeom prst="rect">
            <a:avLst/>
          </a:prstGeom>
          <a:noFill/>
        </p:spPr>
        <p:txBody>
          <a:bodyPr wrap="square" rtlCol="0">
            <a:spAutoFit/>
          </a:bodyPr>
          <a:lstStyle/>
          <a:p>
            <a:r>
              <a:rPr lang="en-US" b="0" dirty="0"/>
              <a:t>Tree 2</a:t>
            </a:r>
            <a:endParaRPr lang="en-US" dirty="0"/>
          </a:p>
        </p:txBody>
      </p:sp>
      <p:sp>
        <p:nvSpPr>
          <p:cNvPr id="30" name="TextBox 29">
            <a:extLst>
              <a:ext uri="{FF2B5EF4-FFF2-40B4-BE49-F238E27FC236}">
                <a16:creationId xmlns:a16="http://schemas.microsoft.com/office/drawing/2014/main" id="{24ABC0AD-4E24-DE42-AAD9-5AB23C702519}"/>
              </a:ext>
            </a:extLst>
          </p:cNvPr>
          <p:cNvSpPr txBox="1"/>
          <p:nvPr/>
        </p:nvSpPr>
        <p:spPr>
          <a:xfrm>
            <a:off x="8854639" y="4240510"/>
            <a:ext cx="2874727" cy="369332"/>
          </a:xfrm>
          <a:prstGeom prst="rect">
            <a:avLst/>
          </a:prstGeom>
          <a:noFill/>
        </p:spPr>
        <p:txBody>
          <a:bodyPr wrap="square" rtlCol="0">
            <a:spAutoFit/>
          </a:bodyPr>
          <a:lstStyle/>
          <a:p>
            <a:r>
              <a:rPr lang="en-US" dirty="0"/>
              <a:t>P(1,2,3) = P(1,3|2)P(2) </a:t>
            </a:r>
          </a:p>
        </p:txBody>
      </p:sp>
      <p:sp>
        <p:nvSpPr>
          <p:cNvPr id="31" name="TextBox 30">
            <a:extLst>
              <a:ext uri="{FF2B5EF4-FFF2-40B4-BE49-F238E27FC236}">
                <a16:creationId xmlns:a16="http://schemas.microsoft.com/office/drawing/2014/main" id="{4D1B0617-F568-DF4D-8CF5-DD330E275A84}"/>
              </a:ext>
            </a:extLst>
          </p:cNvPr>
          <p:cNvSpPr txBox="1"/>
          <p:nvPr/>
        </p:nvSpPr>
        <p:spPr>
          <a:xfrm>
            <a:off x="9242181" y="3104518"/>
            <a:ext cx="2493833" cy="369332"/>
          </a:xfrm>
          <a:prstGeom prst="rect">
            <a:avLst/>
          </a:prstGeom>
          <a:noFill/>
        </p:spPr>
        <p:txBody>
          <a:bodyPr wrap="square" rtlCol="0">
            <a:spAutoFit/>
          </a:bodyPr>
          <a:lstStyle/>
          <a:p>
            <a:r>
              <a:rPr lang="en-US" b="1" dirty="0">
                <a:solidFill>
                  <a:srgbClr val="FF0000"/>
                </a:solidFill>
              </a:rPr>
              <a:t>(1,3|2), i.e., (1|2 , 3|2) </a:t>
            </a:r>
          </a:p>
        </p:txBody>
      </p:sp>
      <p:cxnSp>
        <p:nvCxnSpPr>
          <p:cNvPr id="34" name="Straight Arrow Connector 33">
            <a:extLst>
              <a:ext uri="{FF2B5EF4-FFF2-40B4-BE49-F238E27FC236}">
                <a16:creationId xmlns:a16="http://schemas.microsoft.com/office/drawing/2014/main" id="{418691BA-C7D5-7A46-92B0-FFF24F8CFDF0}"/>
              </a:ext>
            </a:extLst>
          </p:cNvPr>
          <p:cNvCxnSpPr>
            <a:cxnSpLocks/>
          </p:cNvCxnSpPr>
          <p:nvPr/>
        </p:nvCxnSpPr>
        <p:spPr>
          <a:xfrm flipV="1">
            <a:off x="9003185" y="3289184"/>
            <a:ext cx="268976" cy="18466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5" name="Down Arrow 34">
            <a:extLst>
              <a:ext uri="{FF2B5EF4-FFF2-40B4-BE49-F238E27FC236}">
                <a16:creationId xmlns:a16="http://schemas.microsoft.com/office/drawing/2014/main" id="{E4B20B3A-4132-D24C-9F14-F36C5F97A12F}"/>
              </a:ext>
            </a:extLst>
          </p:cNvPr>
          <p:cNvSpPr/>
          <p:nvPr/>
        </p:nvSpPr>
        <p:spPr>
          <a:xfrm>
            <a:off x="8525195" y="3992939"/>
            <a:ext cx="374752" cy="586690"/>
          </a:xfrm>
          <a:prstGeom prst="downArrow">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pic>
        <p:nvPicPr>
          <p:cNvPr id="39" name="Picture 38">
            <a:extLst>
              <a:ext uri="{FF2B5EF4-FFF2-40B4-BE49-F238E27FC236}">
                <a16:creationId xmlns:a16="http://schemas.microsoft.com/office/drawing/2014/main" id="{4B42E805-C0B0-BE40-B1C7-FB66EE2B4889}"/>
              </a:ext>
            </a:extLst>
          </p:cNvPr>
          <p:cNvPicPr>
            <a:picLocks noChangeAspect="1"/>
          </p:cNvPicPr>
          <p:nvPr/>
        </p:nvPicPr>
        <p:blipFill>
          <a:blip r:embed="rId4"/>
          <a:stretch>
            <a:fillRect/>
          </a:stretch>
        </p:blipFill>
        <p:spPr>
          <a:xfrm>
            <a:off x="6846402" y="4729619"/>
            <a:ext cx="4683968" cy="1129171"/>
          </a:xfrm>
          <a:prstGeom prst="rect">
            <a:avLst/>
          </a:prstGeom>
        </p:spPr>
      </p:pic>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1CD450E9-FEFC-AE45-9568-2D9AD173EF6D}"/>
                  </a:ext>
                </a:extLst>
              </p:cNvPr>
              <p:cNvSpPr txBox="1"/>
              <p:nvPr/>
            </p:nvSpPr>
            <p:spPr>
              <a:xfrm>
                <a:off x="321109" y="3406501"/>
                <a:ext cx="6307088" cy="1570110"/>
              </a:xfrm>
              <a:prstGeom prst="rect">
                <a:avLst/>
              </a:prstGeom>
              <a:noFill/>
            </p:spPr>
            <p:txBody>
              <a:bodyPr wrap="square" rtlCol="0">
                <a:spAutoFit/>
              </a:bodyPr>
              <a:lstStyle/>
              <a:p>
                <a:pPr marL="285750" indent="-285750">
                  <a:buFontTx/>
                  <a:buChar char="-"/>
                </a:pPr>
                <a:endParaRPr lang="en-US" sz="1600" dirty="0"/>
              </a:p>
              <a:p>
                <a:r>
                  <a:rPr lang="en-US" sz="1600" b="1" dirty="0"/>
                  <a:t>Tree 2</a:t>
                </a:r>
                <a:r>
                  <a:rPr lang="en-US" sz="1600" dirty="0"/>
                  <a:t>: By bivariate joint distribution and individual distributions, we can get conditional distributions of </a:t>
                </a:r>
                <a14:m>
                  <m:oMath xmlns:m="http://schemas.openxmlformats.org/officeDocument/2006/math">
                    <m:sSubSup>
                      <m:sSubSupPr>
                        <m:ctrlPr>
                          <a:rPr lang="en-US" sz="1600" i="1">
                            <a:latin typeface="Cambria Math" panose="02040503050406030204" pitchFamily="18" charset="0"/>
                          </a:rPr>
                        </m:ctrlPr>
                      </m:sSubSupPr>
                      <m:e>
                        <m:r>
                          <a:rPr lang="en-US" sz="1600" i="1">
                            <a:latin typeface="Cambria Math" panose="02040503050406030204" pitchFamily="18" charset="0"/>
                          </a:rPr>
                          <m:t>𝑌</m:t>
                        </m:r>
                      </m:e>
                      <m:sub>
                        <m:r>
                          <a:rPr lang="en-US" sz="1600" i="1">
                            <a:latin typeface="Cambria Math" panose="02040503050406030204" pitchFamily="18" charset="0"/>
                          </a:rPr>
                          <m:t>1</m:t>
                        </m:r>
                      </m:sub>
                      <m:sup>
                        <m:r>
                          <a:rPr lang="en-US" sz="1600" i="1">
                            <a:latin typeface="Cambria Math" panose="02040503050406030204" pitchFamily="18" charset="0"/>
                          </a:rPr>
                          <m:t>(</m:t>
                        </m:r>
                        <m:r>
                          <a:rPr lang="en-US" sz="1600" b="0" i="1" smtClean="0">
                            <a:latin typeface="Cambria Math" panose="02040503050406030204" pitchFamily="18" charset="0"/>
                          </a:rPr>
                          <m:t>2</m:t>
                        </m:r>
                        <m:r>
                          <a:rPr lang="en-US" sz="1600" i="1">
                            <a:latin typeface="Cambria Math" panose="02040503050406030204" pitchFamily="18" charset="0"/>
                          </a:rPr>
                          <m:t>)</m:t>
                        </m:r>
                      </m:sup>
                    </m:sSubSup>
                    <m:r>
                      <a:rPr lang="en-US" sz="1600" b="0" i="1" smtClean="0">
                        <a:latin typeface="Cambria Math" panose="02040503050406030204" pitchFamily="18" charset="0"/>
                      </a:rPr>
                      <m:t>= </m:t>
                    </m:r>
                    <m:sSubSup>
                      <m:sSubSupPr>
                        <m:ctrlPr>
                          <a:rPr lang="en-US" sz="1600" i="1">
                            <a:latin typeface="Cambria Math" panose="02040503050406030204" pitchFamily="18" charset="0"/>
                          </a:rPr>
                        </m:ctrlPr>
                      </m:sSubSupPr>
                      <m:e>
                        <m:r>
                          <a:rPr lang="en-US" sz="1600" i="1">
                            <a:latin typeface="Cambria Math" panose="02040503050406030204" pitchFamily="18" charset="0"/>
                          </a:rPr>
                          <m:t>𝑌</m:t>
                        </m:r>
                      </m:e>
                      <m:sub>
                        <m:r>
                          <a:rPr lang="en-US" sz="1600" i="1">
                            <a:latin typeface="Cambria Math" panose="02040503050406030204" pitchFamily="18" charset="0"/>
                          </a:rPr>
                          <m:t>1</m:t>
                        </m:r>
                      </m:sub>
                      <m:sup>
                        <m:r>
                          <a:rPr lang="en-US" sz="1600" i="1">
                            <a:latin typeface="Cambria Math" panose="02040503050406030204" pitchFamily="18" charset="0"/>
                          </a:rPr>
                          <m:t>(1)</m:t>
                        </m:r>
                      </m:sup>
                    </m:sSubSup>
                    <m:r>
                      <a:rPr lang="en-US" sz="1600" b="0" i="1" smtClean="0">
                        <a:latin typeface="Cambria Math" panose="02040503050406030204" pitchFamily="18" charset="0"/>
                      </a:rPr>
                      <m:t>|</m:t>
                    </m:r>
                    <m:sSubSup>
                      <m:sSubSupPr>
                        <m:ctrlPr>
                          <a:rPr lang="en-US" sz="1600" i="1">
                            <a:latin typeface="Cambria Math" panose="02040503050406030204" pitchFamily="18" charset="0"/>
                          </a:rPr>
                        </m:ctrlPr>
                      </m:sSubSupPr>
                      <m:e>
                        <m:r>
                          <a:rPr lang="en-US" sz="1600" i="1">
                            <a:latin typeface="Cambria Math" panose="02040503050406030204" pitchFamily="18" charset="0"/>
                          </a:rPr>
                          <m:t>𝑌</m:t>
                        </m:r>
                      </m:e>
                      <m:sub>
                        <m:r>
                          <a:rPr lang="en-US" sz="1600" i="1">
                            <a:latin typeface="Cambria Math" panose="02040503050406030204" pitchFamily="18" charset="0"/>
                          </a:rPr>
                          <m:t>2</m:t>
                        </m:r>
                      </m:sub>
                      <m:sup>
                        <m:d>
                          <m:dPr>
                            <m:ctrlPr>
                              <a:rPr lang="en-US" sz="1600" i="1">
                                <a:latin typeface="Cambria Math" panose="02040503050406030204" pitchFamily="18" charset="0"/>
                              </a:rPr>
                            </m:ctrlPr>
                          </m:dPr>
                          <m:e>
                            <m:r>
                              <a:rPr lang="en-US" sz="1600" i="1">
                                <a:latin typeface="Cambria Math" panose="02040503050406030204" pitchFamily="18" charset="0"/>
                              </a:rPr>
                              <m:t>1</m:t>
                            </m:r>
                          </m:e>
                        </m:d>
                      </m:sup>
                    </m:sSubSup>
                  </m:oMath>
                </a14:m>
                <a:r>
                  <a:rPr lang="en-US" sz="1600" dirty="0"/>
                  <a:t> and </a:t>
                </a:r>
                <a14:m>
                  <m:oMath xmlns:m="http://schemas.openxmlformats.org/officeDocument/2006/math">
                    <m:sSubSup>
                      <m:sSubSupPr>
                        <m:ctrlPr>
                          <a:rPr lang="en-US" sz="1600" i="1">
                            <a:latin typeface="Cambria Math" panose="02040503050406030204" pitchFamily="18" charset="0"/>
                          </a:rPr>
                        </m:ctrlPr>
                      </m:sSubSupPr>
                      <m:e>
                        <m:r>
                          <a:rPr lang="en-US" sz="1600" i="1">
                            <a:latin typeface="Cambria Math" panose="02040503050406030204" pitchFamily="18" charset="0"/>
                          </a:rPr>
                          <m:t>𝑌</m:t>
                        </m:r>
                      </m:e>
                      <m:sub>
                        <m:r>
                          <a:rPr lang="en-US" sz="1600" b="0" i="1" smtClean="0">
                            <a:latin typeface="Cambria Math" panose="02040503050406030204" pitchFamily="18" charset="0"/>
                          </a:rPr>
                          <m:t>2</m:t>
                        </m:r>
                      </m:sub>
                      <m:sup>
                        <m:r>
                          <a:rPr lang="en-US" sz="1600" i="1">
                            <a:latin typeface="Cambria Math" panose="02040503050406030204" pitchFamily="18" charset="0"/>
                          </a:rPr>
                          <m:t>(2)</m:t>
                        </m:r>
                      </m:sup>
                    </m:sSubSup>
                    <m:r>
                      <a:rPr lang="en-US" sz="1600" i="1">
                        <a:latin typeface="Cambria Math" panose="02040503050406030204" pitchFamily="18" charset="0"/>
                      </a:rPr>
                      <m:t>= </m:t>
                    </m:r>
                    <m:sSubSup>
                      <m:sSubSupPr>
                        <m:ctrlPr>
                          <a:rPr lang="en-US" sz="1600" i="1">
                            <a:latin typeface="Cambria Math" panose="02040503050406030204" pitchFamily="18" charset="0"/>
                          </a:rPr>
                        </m:ctrlPr>
                      </m:sSubSupPr>
                      <m:e>
                        <m:r>
                          <a:rPr lang="en-US" sz="1600" i="1">
                            <a:latin typeface="Cambria Math" panose="02040503050406030204" pitchFamily="18" charset="0"/>
                          </a:rPr>
                          <m:t>𝑌</m:t>
                        </m:r>
                      </m:e>
                      <m:sub>
                        <m:r>
                          <a:rPr lang="en-US" sz="1600" b="0" i="1" smtClean="0">
                            <a:latin typeface="Cambria Math" panose="02040503050406030204" pitchFamily="18" charset="0"/>
                          </a:rPr>
                          <m:t>3</m:t>
                        </m:r>
                      </m:sub>
                      <m:sup>
                        <m:r>
                          <a:rPr lang="en-US" sz="1600" i="1">
                            <a:latin typeface="Cambria Math" panose="02040503050406030204" pitchFamily="18" charset="0"/>
                          </a:rPr>
                          <m:t>(1)</m:t>
                        </m:r>
                      </m:sup>
                    </m:sSubSup>
                    <m:r>
                      <a:rPr lang="en-US" sz="1600" i="1">
                        <a:latin typeface="Cambria Math" panose="02040503050406030204" pitchFamily="18" charset="0"/>
                      </a:rPr>
                      <m:t>|</m:t>
                    </m:r>
                    <m:sSubSup>
                      <m:sSubSupPr>
                        <m:ctrlPr>
                          <a:rPr lang="en-US" sz="1600" i="1">
                            <a:latin typeface="Cambria Math" panose="02040503050406030204" pitchFamily="18" charset="0"/>
                          </a:rPr>
                        </m:ctrlPr>
                      </m:sSubSupPr>
                      <m:e>
                        <m:r>
                          <a:rPr lang="en-US" sz="1600" i="1">
                            <a:latin typeface="Cambria Math" panose="02040503050406030204" pitchFamily="18" charset="0"/>
                          </a:rPr>
                          <m:t>𝑌</m:t>
                        </m:r>
                      </m:e>
                      <m:sub>
                        <m:r>
                          <a:rPr lang="en-US" sz="1600" i="1">
                            <a:latin typeface="Cambria Math" panose="02040503050406030204" pitchFamily="18" charset="0"/>
                          </a:rPr>
                          <m:t>2</m:t>
                        </m:r>
                      </m:sub>
                      <m:sup>
                        <m:r>
                          <a:rPr lang="en-US" sz="1600" i="1">
                            <a:latin typeface="Cambria Math" panose="02040503050406030204" pitchFamily="18" charset="0"/>
                          </a:rPr>
                          <m:t>(1)</m:t>
                        </m:r>
                      </m:sup>
                    </m:sSubSup>
                  </m:oMath>
                </a14:m>
                <a:r>
                  <a:rPr lang="en-US" sz="1600" dirty="0"/>
                  <a:t>. Both are still binary variables with calculated prevalence </a:t>
                </a:r>
                <a14:m>
                  <m:oMath xmlns:m="http://schemas.openxmlformats.org/officeDocument/2006/math">
                    <m:sSubSup>
                      <m:sSubSupPr>
                        <m:ctrlPr>
                          <a:rPr lang="en-US" sz="1600" i="1">
                            <a:latin typeface="Cambria Math" panose="02040503050406030204" pitchFamily="18" charset="0"/>
                          </a:rPr>
                        </m:ctrlPr>
                      </m:sSubSupPr>
                      <m:e>
                        <m:r>
                          <a:rPr lang="en-US" sz="1600" i="1">
                            <a:latin typeface="Cambria Math" panose="02040503050406030204" pitchFamily="18" charset="0"/>
                          </a:rPr>
                          <m:t>𝑝</m:t>
                        </m:r>
                      </m:e>
                      <m:sub>
                        <m:r>
                          <a:rPr lang="en-US" sz="1600" i="1">
                            <a:latin typeface="Cambria Math" panose="02040503050406030204" pitchFamily="18" charset="0"/>
                          </a:rPr>
                          <m:t>1</m:t>
                        </m:r>
                      </m:sub>
                      <m:sup>
                        <m:r>
                          <a:rPr lang="en-US" sz="1600" i="1">
                            <a:latin typeface="Cambria Math" panose="02040503050406030204" pitchFamily="18" charset="0"/>
                          </a:rPr>
                          <m:t>(</m:t>
                        </m:r>
                        <m:r>
                          <a:rPr lang="en-US" sz="1600" b="0" i="1" smtClean="0">
                            <a:latin typeface="Cambria Math" panose="02040503050406030204" pitchFamily="18" charset="0"/>
                          </a:rPr>
                          <m:t>2</m:t>
                        </m:r>
                        <m:r>
                          <a:rPr lang="en-US" sz="1600" i="1">
                            <a:latin typeface="Cambria Math" panose="02040503050406030204" pitchFamily="18" charset="0"/>
                          </a:rPr>
                          <m:t>)</m:t>
                        </m:r>
                      </m:sup>
                    </m:sSubSup>
                  </m:oMath>
                </a14:m>
                <a:r>
                  <a:rPr lang="en-US" sz="1600" dirty="0"/>
                  <a:t>, </a:t>
                </a:r>
                <a14:m>
                  <m:oMath xmlns:m="http://schemas.openxmlformats.org/officeDocument/2006/math">
                    <m:sSubSup>
                      <m:sSubSupPr>
                        <m:ctrlPr>
                          <a:rPr lang="en-US" sz="1600" i="1">
                            <a:latin typeface="Cambria Math" panose="02040503050406030204" pitchFamily="18" charset="0"/>
                          </a:rPr>
                        </m:ctrlPr>
                      </m:sSubSupPr>
                      <m:e>
                        <m:r>
                          <a:rPr lang="en-US" sz="1600" i="1">
                            <a:latin typeface="Cambria Math" panose="02040503050406030204" pitchFamily="18" charset="0"/>
                          </a:rPr>
                          <m:t>𝑝</m:t>
                        </m:r>
                      </m:e>
                      <m:sub>
                        <m:r>
                          <a:rPr lang="en-US" sz="1600" i="1">
                            <a:latin typeface="Cambria Math" panose="02040503050406030204" pitchFamily="18" charset="0"/>
                          </a:rPr>
                          <m:t>2</m:t>
                        </m:r>
                      </m:sub>
                      <m:sup>
                        <m:r>
                          <a:rPr lang="en-US" sz="1600" i="1">
                            <a:latin typeface="Cambria Math" panose="02040503050406030204" pitchFamily="18" charset="0"/>
                          </a:rPr>
                          <m:t>(</m:t>
                        </m:r>
                        <m:r>
                          <a:rPr lang="en-US" sz="1600" b="0" i="1" smtClean="0">
                            <a:latin typeface="Cambria Math" panose="02040503050406030204" pitchFamily="18" charset="0"/>
                          </a:rPr>
                          <m:t>2</m:t>
                        </m:r>
                        <m:r>
                          <a:rPr lang="en-US" sz="1600" i="1">
                            <a:latin typeface="Cambria Math" panose="02040503050406030204" pitchFamily="18" charset="0"/>
                          </a:rPr>
                          <m:t>)</m:t>
                        </m:r>
                      </m:sup>
                    </m:sSubSup>
                  </m:oMath>
                </a14:m>
                <a:r>
                  <a:rPr lang="en-US" sz="1600" dirty="0"/>
                  <a:t> and correlation </a:t>
                </a:r>
                <a14:m>
                  <m:oMath xmlns:m="http://schemas.openxmlformats.org/officeDocument/2006/math">
                    <m:sSubSup>
                      <m:sSubSupPr>
                        <m:ctrlPr>
                          <a:rPr lang="en-US" sz="1600" i="1">
                            <a:latin typeface="Cambria Math" panose="02040503050406030204" pitchFamily="18" charset="0"/>
                          </a:rPr>
                        </m:ctrlPr>
                      </m:sSubSupPr>
                      <m:e>
                        <m:r>
                          <a:rPr lang="en-US" sz="1600" i="1">
                            <a:latin typeface="Cambria Math" panose="02040503050406030204" pitchFamily="18" charset="0"/>
                            <a:ea typeface="Cambria Math" panose="02040503050406030204" pitchFamily="18" charset="0"/>
                          </a:rPr>
                          <m:t>𝜌</m:t>
                        </m:r>
                      </m:e>
                      <m:sub>
                        <m:r>
                          <a:rPr lang="en-US" sz="1600" i="1">
                            <a:latin typeface="Cambria Math" panose="02040503050406030204" pitchFamily="18" charset="0"/>
                          </a:rPr>
                          <m:t>12</m:t>
                        </m:r>
                      </m:sub>
                      <m:sup>
                        <m:r>
                          <a:rPr lang="en-US" sz="1600" i="1">
                            <a:latin typeface="Cambria Math" panose="02040503050406030204" pitchFamily="18" charset="0"/>
                          </a:rPr>
                          <m:t>(</m:t>
                        </m:r>
                        <m:r>
                          <a:rPr lang="en-US" sz="1600" b="0" i="1" smtClean="0">
                            <a:latin typeface="Cambria Math" panose="02040503050406030204" pitchFamily="18" charset="0"/>
                          </a:rPr>
                          <m:t>2</m:t>
                        </m:r>
                        <m:r>
                          <a:rPr lang="en-US" sz="1600" i="1">
                            <a:latin typeface="Cambria Math" panose="02040503050406030204" pitchFamily="18" charset="0"/>
                          </a:rPr>
                          <m:t>)</m:t>
                        </m:r>
                      </m:sup>
                    </m:sSubSup>
                  </m:oMath>
                </a14:m>
                <a:r>
                  <a:rPr lang="en-US" sz="1600" dirty="0"/>
                  <a:t>. Then by bivariate copula PMF we can get </a:t>
                </a:r>
                <a14:m>
                  <m:oMath xmlns:m="http://schemas.openxmlformats.org/officeDocument/2006/math">
                    <m:r>
                      <a:rPr lang="en-US" sz="1600" i="1">
                        <a:latin typeface="Cambria Math" panose="02040503050406030204" pitchFamily="18" charset="0"/>
                      </a:rPr>
                      <m:t>𝐵</m:t>
                    </m:r>
                    <m:d>
                      <m:dPr>
                        <m:ctrlPr>
                          <a:rPr lang="en-US" sz="1600" i="1">
                            <a:latin typeface="Cambria Math" panose="02040503050406030204" pitchFamily="18" charset="0"/>
                          </a:rPr>
                        </m:ctrlPr>
                      </m:dPr>
                      <m:e>
                        <m:sSubSup>
                          <m:sSubSupPr>
                            <m:ctrlPr>
                              <a:rPr lang="en-US" sz="1600" i="1">
                                <a:latin typeface="Cambria Math" panose="02040503050406030204" pitchFamily="18" charset="0"/>
                              </a:rPr>
                            </m:ctrlPr>
                          </m:sSubSupPr>
                          <m:e>
                            <m:r>
                              <a:rPr lang="en-US" sz="1600" i="1">
                                <a:latin typeface="Cambria Math" panose="02040503050406030204" pitchFamily="18" charset="0"/>
                              </a:rPr>
                              <m:t>𝑌</m:t>
                            </m:r>
                          </m:e>
                          <m:sub>
                            <m:r>
                              <a:rPr lang="en-US" sz="1600" i="1">
                                <a:latin typeface="Cambria Math" panose="02040503050406030204" pitchFamily="18" charset="0"/>
                              </a:rPr>
                              <m:t>1</m:t>
                            </m:r>
                          </m:sub>
                          <m:sup>
                            <m:r>
                              <a:rPr lang="en-US" sz="1600" i="1">
                                <a:latin typeface="Cambria Math" panose="02040503050406030204" pitchFamily="18" charset="0"/>
                              </a:rPr>
                              <m:t>(</m:t>
                            </m:r>
                            <m:r>
                              <a:rPr lang="en-US" sz="1600" b="0" i="1" smtClean="0">
                                <a:latin typeface="Cambria Math" panose="02040503050406030204" pitchFamily="18" charset="0"/>
                              </a:rPr>
                              <m:t>2</m:t>
                            </m:r>
                            <m:r>
                              <a:rPr lang="en-US" sz="1600" i="1">
                                <a:latin typeface="Cambria Math" panose="02040503050406030204" pitchFamily="18" charset="0"/>
                              </a:rPr>
                              <m:t>)</m:t>
                            </m:r>
                          </m:sup>
                        </m:sSubSup>
                        <m:r>
                          <a:rPr lang="en-US" sz="1600" i="1">
                            <a:latin typeface="Cambria Math" panose="02040503050406030204" pitchFamily="18" charset="0"/>
                          </a:rPr>
                          <m:t>,</m:t>
                        </m:r>
                        <m:sSubSup>
                          <m:sSubSupPr>
                            <m:ctrlPr>
                              <a:rPr lang="en-US" sz="1600" i="1">
                                <a:latin typeface="Cambria Math" panose="02040503050406030204" pitchFamily="18" charset="0"/>
                              </a:rPr>
                            </m:ctrlPr>
                          </m:sSubSupPr>
                          <m:e>
                            <m:r>
                              <a:rPr lang="en-US" sz="1600" i="1">
                                <a:latin typeface="Cambria Math" panose="02040503050406030204" pitchFamily="18" charset="0"/>
                              </a:rPr>
                              <m:t>𝑌</m:t>
                            </m:r>
                          </m:e>
                          <m:sub>
                            <m:r>
                              <a:rPr lang="en-US" sz="1600" i="1">
                                <a:latin typeface="Cambria Math" panose="02040503050406030204" pitchFamily="18" charset="0"/>
                              </a:rPr>
                              <m:t>2</m:t>
                            </m:r>
                          </m:sub>
                          <m:sup>
                            <m:r>
                              <a:rPr lang="en-US" sz="1600" i="1">
                                <a:latin typeface="Cambria Math" panose="02040503050406030204" pitchFamily="18" charset="0"/>
                              </a:rPr>
                              <m:t>(</m:t>
                            </m:r>
                            <m:r>
                              <a:rPr lang="en-US" sz="1600" b="0" i="1" smtClean="0">
                                <a:latin typeface="Cambria Math" panose="02040503050406030204" pitchFamily="18" charset="0"/>
                              </a:rPr>
                              <m:t>2</m:t>
                            </m:r>
                            <m:r>
                              <a:rPr lang="en-US" sz="1600" i="1">
                                <a:latin typeface="Cambria Math" panose="02040503050406030204" pitchFamily="18" charset="0"/>
                              </a:rPr>
                              <m:t>)</m:t>
                            </m:r>
                          </m:sup>
                        </m:sSubSup>
                      </m:e>
                    </m:d>
                  </m:oMath>
                </a14:m>
                <a:endParaRPr lang="en-US" sz="1600" dirty="0"/>
              </a:p>
            </p:txBody>
          </p:sp>
        </mc:Choice>
        <mc:Fallback xmlns="">
          <p:sp>
            <p:nvSpPr>
              <p:cNvPr id="40" name="TextBox 39">
                <a:extLst>
                  <a:ext uri="{FF2B5EF4-FFF2-40B4-BE49-F238E27FC236}">
                    <a16:creationId xmlns:a16="http://schemas.microsoft.com/office/drawing/2014/main" id="{1CD450E9-FEFC-AE45-9568-2D9AD173EF6D}"/>
                  </a:ext>
                </a:extLst>
              </p:cNvPr>
              <p:cNvSpPr txBox="1">
                <a:spLocks noRot="1" noChangeAspect="1" noMove="1" noResize="1" noEditPoints="1" noAdjustHandles="1" noChangeArrowheads="1" noChangeShapeType="1" noTextEdit="1"/>
              </p:cNvSpPr>
              <p:nvPr/>
            </p:nvSpPr>
            <p:spPr>
              <a:xfrm>
                <a:off x="321109" y="3406501"/>
                <a:ext cx="6307088" cy="1570110"/>
              </a:xfrm>
              <a:prstGeom prst="rect">
                <a:avLst/>
              </a:prstGeom>
              <a:blipFill>
                <a:blip r:embed="rId5"/>
                <a:stretch>
                  <a:fillRect l="-402"/>
                </a:stretch>
              </a:blipFill>
            </p:spPr>
            <p:txBody>
              <a:bodyPr/>
              <a:lstStyle/>
              <a:p>
                <a:r>
                  <a:rPr lang="en-US">
                    <a:noFill/>
                  </a:rPr>
                  <a:t> </a:t>
                </a:r>
              </a:p>
            </p:txBody>
          </p:sp>
        </mc:Fallback>
      </mc:AlternateContent>
      <p:sp>
        <p:nvSpPr>
          <p:cNvPr id="41" name="TextBox 40">
            <a:extLst>
              <a:ext uri="{FF2B5EF4-FFF2-40B4-BE49-F238E27FC236}">
                <a16:creationId xmlns:a16="http://schemas.microsoft.com/office/drawing/2014/main" id="{1401B6D2-F55E-AC42-BFAB-600E645FAB13}"/>
              </a:ext>
            </a:extLst>
          </p:cNvPr>
          <p:cNvSpPr txBox="1"/>
          <p:nvPr/>
        </p:nvSpPr>
        <p:spPr>
          <a:xfrm>
            <a:off x="345412" y="5046531"/>
            <a:ext cx="5922384" cy="1077218"/>
          </a:xfrm>
          <a:prstGeom prst="rect">
            <a:avLst/>
          </a:prstGeom>
          <a:noFill/>
        </p:spPr>
        <p:txBody>
          <a:bodyPr wrap="square" rtlCol="0">
            <a:spAutoFit/>
          </a:bodyPr>
          <a:lstStyle/>
          <a:p>
            <a:endParaRPr lang="en-US" sz="1600" dirty="0"/>
          </a:p>
          <a:p>
            <a:r>
              <a:rPr lang="en-US" sz="1600" dirty="0"/>
              <a:t>Then </a:t>
            </a:r>
            <a:r>
              <a:rPr lang="en-US" sz="1600" dirty="0" err="1"/>
              <a:t>trivariate</a:t>
            </a:r>
            <a:r>
              <a:rPr lang="en-US" sz="1600" dirty="0"/>
              <a:t> binary distribution (denoted by D) can be derived by Bayes theorem</a:t>
            </a:r>
          </a:p>
          <a:p>
            <a:endParaRPr lang="en-US" sz="1600" dirty="0"/>
          </a:p>
        </p:txBody>
      </p:sp>
    </p:spTree>
    <p:extLst>
      <p:ext uri="{BB962C8B-B14F-4D97-AF65-F5344CB8AC3E}">
        <p14:creationId xmlns:p14="http://schemas.microsoft.com/office/powerpoint/2010/main" val="693115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0"/>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4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0"/>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5"/>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1" grpId="0" animBg="1"/>
      <p:bldP spid="12" grpId="0" animBg="1"/>
      <p:bldP spid="5" grpId="0" animBg="1"/>
      <p:bldP spid="14" grpId="0" animBg="1"/>
      <p:bldP spid="6" grpId="0"/>
      <p:bldP spid="21" grpId="0"/>
      <p:bldP spid="22" grpId="0"/>
      <p:bldP spid="23" grpId="0"/>
      <p:bldP spid="28" grpId="0"/>
      <p:bldP spid="29" grpId="0"/>
      <p:bldP spid="30" grpId="0"/>
      <p:bldP spid="31" grpId="0"/>
      <p:bldP spid="35" grpId="0" animBg="1"/>
      <p:bldP spid="40" grpId="0"/>
      <p:bldP spid="41"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3673B3B-6BD5-8F4B-B30C-443618481A4D}"/>
              </a:ext>
            </a:extLst>
          </p:cNvPr>
          <p:cNvSpPr>
            <a:spLocks noGrp="1"/>
          </p:cNvSpPr>
          <p:nvPr>
            <p:ph type="sldNum" sz="quarter" idx="12"/>
          </p:nvPr>
        </p:nvSpPr>
        <p:spPr/>
        <p:txBody>
          <a:bodyPr/>
          <a:lstStyle/>
          <a:p>
            <a:fld id="{432B1062-8B11-6348-831A-4A0BC9C55C11}" type="slidenum">
              <a:rPr lang="en-US" smtClean="0"/>
              <a:t>35</a:t>
            </a:fld>
            <a:endParaRPr lang="en-US"/>
          </a:p>
        </p:txBody>
      </p:sp>
      <p:sp>
        <p:nvSpPr>
          <p:cNvPr id="7" name="Content Placeholder 2">
            <a:extLst>
              <a:ext uri="{FF2B5EF4-FFF2-40B4-BE49-F238E27FC236}">
                <a16:creationId xmlns:a16="http://schemas.microsoft.com/office/drawing/2014/main" id="{6505DDD7-C371-B748-9FB4-A4ACA04157F1}"/>
              </a:ext>
            </a:extLst>
          </p:cNvPr>
          <p:cNvSpPr txBox="1">
            <a:spLocks/>
          </p:cNvSpPr>
          <p:nvPr/>
        </p:nvSpPr>
        <p:spPr>
          <a:xfrm>
            <a:off x="690814" y="931693"/>
            <a:ext cx="4405842" cy="51552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500"/>
              </a:spcBef>
              <a:buFont typeface="Arial" panose="020B0604020202020204" pitchFamily="34" charset="0"/>
              <a:buChar char="•"/>
              <a:defRPr sz="2800" kern="1200">
                <a:solidFill>
                  <a:schemeClr val="bg2">
                    <a:lumMod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2">
                    <a:lumMod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2">
                    <a:lumMod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2">
                    <a:lumMod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2">
                    <a:lumMod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b="1" dirty="0">
                <a:solidFill>
                  <a:schemeClr val="tx1"/>
                </a:solidFill>
              </a:rPr>
              <a:t>3.2.2 Vine Copulas (Cont.)</a:t>
            </a:r>
            <a:endParaRPr lang="en-US" sz="2400" dirty="0">
              <a:solidFill>
                <a:schemeClr val="tx1"/>
              </a:solidFill>
            </a:endParaRPr>
          </a:p>
          <a:p>
            <a:pPr marL="0" indent="0">
              <a:buNone/>
            </a:pPr>
            <a:r>
              <a:rPr lang="en-US" sz="2400" b="1" dirty="0">
                <a:solidFill>
                  <a:schemeClr val="tx1"/>
                </a:solidFill>
              </a:rPr>
              <a:t>Vine Copula Types</a:t>
            </a:r>
          </a:p>
          <a:p>
            <a:r>
              <a:rPr lang="en-US" sz="2000" dirty="0">
                <a:solidFill>
                  <a:schemeClr val="tx1"/>
                </a:solidFill>
              </a:rPr>
              <a:t>Regular Vine structure (R-vine): Each layer of the tree must have N-1 edges for N nodes, and all the nodes in this layer must be connected</a:t>
            </a:r>
          </a:p>
          <a:p>
            <a:pPr marL="0" indent="0">
              <a:buNone/>
            </a:pPr>
            <a:endParaRPr lang="en-US" sz="400" dirty="0">
              <a:solidFill>
                <a:schemeClr val="tx1"/>
              </a:solidFill>
            </a:endParaRPr>
          </a:p>
          <a:p>
            <a:pPr lvl="1">
              <a:buFont typeface="Courier New" panose="02070309020205020404" pitchFamily="49" charset="0"/>
              <a:buChar char="o"/>
            </a:pPr>
            <a:r>
              <a:rPr lang="en-US" sz="2000" dirty="0">
                <a:solidFill>
                  <a:schemeClr val="tx1"/>
                </a:solidFill>
              </a:rPr>
              <a:t>Canonical Vine (C-vine): for every layer of the tree there is a center component. </a:t>
            </a:r>
          </a:p>
          <a:p>
            <a:pPr marL="457200" lvl="1" indent="0">
              <a:buNone/>
            </a:pPr>
            <a:endParaRPr lang="en-US" sz="800" dirty="0">
              <a:solidFill>
                <a:schemeClr val="tx1"/>
              </a:solidFill>
            </a:endParaRPr>
          </a:p>
          <a:p>
            <a:pPr lvl="1">
              <a:buFont typeface="Courier New" panose="02070309020205020404" pitchFamily="49" charset="0"/>
              <a:buChar char="o"/>
            </a:pPr>
            <a:r>
              <a:rPr lang="en-US" sz="2000" dirty="0">
                <a:solidFill>
                  <a:schemeClr val="tx1"/>
                </a:solidFill>
              </a:rPr>
              <a:t>Drawable Vine (D-vine): each tree is a </a:t>
            </a:r>
            <a:r>
              <a:rPr lang="en-US" sz="2000" i="1" dirty="0">
                <a:solidFill>
                  <a:schemeClr val="tx1"/>
                </a:solidFill>
              </a:rPr>
              <a:t>path, i.e.,</a:t>
            </a:r>
            <a:r>
              <a:rPr lang="en-US" sz="2000" dirty="0">
                <a:solidFill>
                  <a:schemeClr val="tx1"/>
                </a:solidFill>
              </a:rPr>
              <a:t> there is one road that goes through all the nodes.</a:t>
            </a:r>
          </a:p>
          <a:p>
            <a:endParaRPr lang="en-US" sz="2400" dirty="0">
              <a:solidFill>
                <a:schemeClr val="tx1"/>
              </a:solidFill>
            </a:endParaRPr>
          </a:p>
        </p:txBody>
      </p:sp>
      <p:sp>
        <p:nvSpPr>
          <p:cNvPr id="8" name="Title 1">
            <a:extLst>
              <a:ext uri="{FF2B5EF4-FFF2-40B4-BE49-F238E27FC236}">
                <a16:creationId xmlns:a16="http://schemas.microsoft.com/office/drawing/2014/main" id="{28BC954A-270D-774F-870C-7C2EEB38E577}"/>
              </a:ext>
            </a:extLst>
          </p:cNvPr>
          <p:cNvSpPr txBox="1">
            <a:spLocks/>
          </p:cNvSpPr>
          <p:nvPr/>
        </p:nvSpPr>
        <p:spPr>
          <a:xfrm>
            <a:off x="273093" y="7654"/>
            <a:ext cx="10854452" cy="355534"/>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6000" kern="1200">
                <a:solidFill>
                  <a:schemeClr val="bg2">
                    <a:lumMod val="25000"/>
                  </a:schemeClr>
                </a:solidFill>
                <a:latin typeface="+mj-lt"/>
                <a:ea typeface="+mj-ea"/>
                <a:cs typeface="+mj-cs"/>
              </a:defRPr>
            </a:lvl1pPr>
          </a:lstStyle>
          <a:p>
            <a:r>
              <a:rPr lang="en-US" sz="1600" b="1" dirty="0"/>
              <a:t>Section 3: Plan for Paper 1 - Power Consideration of Ordinal Composite Endpoints</a:t>
            </a:r>
          </a:p>
        </p:txBody>
      </p:sp>
      <p:cxnSp>
        <p:nvCxnSpPr>
          <p:cNvPr id="9" name="Straight Connector 8">
            <a:extLst>
              <a:ext uri="{FF2B5EF4-FFF2-40B4-BE49-F238E27FC236}">
                <a16:creationId xmlns:a16="http://schemas.microsoft.com/office/drawing/2014/main" id="{37A26B1E-B2F9-D34F-B0A8-CBB94A47B304}"/>
              </a:ext>
            </a:extLst>
          </p:cNvPr>
          <p:cNvCxnSpPr>
            <a:cxnSpLocks/>
          </p:cNvCxnSpPr>
          <p:nvPr/>
        </p:nvCxnSpPr>
        <p:spPr>
          <a:xfrm>
            <a:off x="395288" y="874758"/>
            <a:ext cx="9734550" cy="0"/>
          </a:xfrm>
          <a:prstGeom prst="line">
            <a:avLst/>
          </a:prstGeom>
          <a:ln>
            <a:headEnd type="none" w="med" len="med"/>
            <a:tailEnd type="none" w="med" len="med"/>
          </a:ln>
        </p:spPr>
        <p:style>
          <a:lnRef idx="3">
            <a:schemeClr val="accent3"/>
          </a:lnRef>
          <a:fillRef idx="0">
            <a:schemeClr val="accent3"/>
          </a:fillRef>
          <a:effectRef idx="2">
            <a:schemeClr val="accent3"/>
          </a:effectRef>
          <a:fontRef idx="minor">
            <a:schemeClr val="tx1"/>
          </a:fontRef>
        </p:style>
      </p:cxnSp>
      <p:sp>
        <p:nvSpPr>
          <p:cNvPr id="10" name="Content Placeholder 2">
            <a:extLst>
              <a:ext uri="{FF2B5EF4-FFF2-40B4-BE49-F238E27FC236}">
                <a16:creationId xmlns:a16="http://schemas.microsoft.com/office/drawing/2014/main" id="{3845B111-0B3B-2545-90D5-C1D5F22A4757}"/>
              </a:ext>
            </a:extLst>
          </p:cNvPr>
          <p:cNvSpPr txBox="1">
            <a:spLocks/>
          </p:cNvSpPr>
          <p:nvPr/>
        </p:nvSpPr>
        <p:spPr>
          <a:xfrm>
            <a:off x="395287" y="390207"/>
            <a:ext cx="11655685" cy="72008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5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sz="2800" b="1" dirty="0">
                <a:solidFill>
                  <a:schemeClr val="tx1"/>
                </a:solidFill>
              </a:rPr>
              <a:t>3.2 Proposed Work Based on Joint Distribution of the Binary Components </a:t>
            </a:r>
            <a:endParaRPr lang="en-US" sz="2600" b="1" dirty="0">
              <a:solidFill>
                <a:schemeClr val="tx1"/>
              </a:solidFill>
            </a:endParaRPr>
          </a:p>
        </p:txBody>
      </p:sp>
      <p:pic>
        <p:nvPicPr>
          <p:cNvPr id="14" name="Picture 13">
            <a:extLst>
              <a:ext uri="{FF2B5EF4-FFF2-40B4-BE49-F238E27FC236}">
                <a16:creationId xmlns:a16="http://schemas.microsoft.com/office/drawing/2014/main" id="{7EB48FD1-E51F-8D41-92AC-F9E6E4BCDEE7}"/>
              </a:ext>
            </a:extLst>
          </p:cNvPr>
          <p:cNvPicPr>
            <a:picLocks noChangeAspect="1"/>
          </p:cNvPicPr>
          <p:nvPr/>
        </p:nvPicPr>
        <p:blipFill>
          <a:blip r:embed="rId3"/>
          <a:stretch>
            <a:fillRect/>
          </a:stretch>
        </p:blipFill>
        <p:spPr>
          <a:xfrm>
            <a:off x="5262563" y="1181152"/>
            <a:ext cx="6369700" cy="4320966"/>
          </a:xfrm>
          <a:prstGeom prst="rect">
            <a:avLst/>
          </a:prstGeom>
        </p:spPr>
      </p:pic>
      <p:sp>
        <p:nvSpPr>
          <p:cNvPr id="15" name="TextBox 14">
            <a:extLst>
              <a:ext uri="{FF2B5EF4-FFF2-40B4-BE49-F238E27FC236}">
                <a16:creationId xmlns:a16="http://schemas.microsoft.com/office/drawing/2014/main" id="{5AD3A8DA-74A4-8342-B410-D6FF27720873}"/>
              </a:ext>
            </a:extLst>
          </p:cNvPr>
          <p:cNvSpPr txBox="1"/>
          <p:nvPr/>
        </p:nvSpPr>
        <p:spPr>
          <a:xfrm>
            <a:off x="9454219" y="5479793"/>
            <a:ext cx="3346651" cy="307777"/>
          </a:xfrm>
          <a:prstGeom prst="rect">
            <a:avLst/>
          </a:prstGeom>
          <a:noFill/>
        </p:spPr>
        <p:txBody>
          <a:bodyPr wrap="square" rtlCol="0">
            <a:spAutoFit/>
          </a:bodyPr>
          <a:lstStyle/>
          <a:p>
            <a:r>
              <a:rPr lang="en-US" sz="1400" dirty="0"/>
              <a:t>© Copyright - </a:t>
            </a:r>
            <a:r>
              <a:rPr lang="en-US" sz="1400" dirty="0">
                <a:hlinkClick r:id="rId4"/>
              </a:rPr>
              <a:t>Hudson &amp; Thames</a:t>
            </a:r>
            <a:r>
              <a:rPr lang="en-US" sz="1400" dirty="0"/>
              <a:t> </a:t>
            </a:r>
          </a:p>
        </p:txBody>
      </p:sp>
    </p:spTree>
    <p:extLst>
      <p:ext uri="{BB962C8B-B14F-4D97-AF65-F5344CB8AC3E}">
        <p14:creationId xmlns:p14="http://schemas.microsoft.com/office/powerpoint/2010/main" val="18278349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3673B3B-6BD5-8F4B-B30C-443618481A4D}"/>
              </a:ext>
            </a:extLst>
          </p:cNvPr>
          <p:cNvSpPr>
            <a:spLocks noGrp="1"/>
          </p:cNvSpPr>
          <p:nvPr>
            <p:ph type="sldNum" sz="quarter" idx="12"/>
          </p:nvPr>
        </p:nvSpPr>
        <p:spPr/>
        <p:txBody>
          <a:bodyPr/>
          <a:lstStyle/>
          <a:p>
            <a:fld id="{432B1062-8B11-6348-831A-4A0BC9C55C11}" type="slidenum">
              <a:rPr lang="en-US" smtClean="0"/>
              <a:t>36</a:t>
            </a:fld>
            <a:endParaRPr lang="en-US"/>
          </a:p>
        </p:txBody>
      </p:sp>
      <p:sp>
        <p:nvSpPr>
          <p:cNvPr id="7" name="Content Placeholder 2">
            <a:extLst>
              <a:ext uri="{FF2B5EF4-FFF2-40B4-BE49-F238E27FC236}">
                <a16:creationId xmlns:a16="http://schemas.microsoft.com/office/drawing/2014/main" id="{6505DDD7-C371-B748-9FB4-A4ACA04157F1}"/>
              </a:ext>
            </a:extLst>
          </p:cNvPr>
          <p:cNvSpPr txBox="1">
            <a:spLocks/>
          </p:cNvSpPr>
          <p:nvPr/>
        </p:nvSpPr>
        <p:spPr>
          <a:xfrm>
            <a:off x="690814" y="931693"/>
            <a:ext cx="9845258" cy="51552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500"/>
              </a:spcBef>
              <a:buFont typeface="Arial" panose="020B0604020202020204" pitchFamily="34" charset="0"/>
              <a:buChar char="•"/>
              <a:defRPr sz="2800" kern="1200">
                <a:solidFill>
                  <a:schemeClr val="bg2">
                    <a:lumMod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2">
                    <a:lumMod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2">
                    <a:lumMod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2">
                    <a:lumMod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2">
                    <a:lumMod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b="1" dirty="0">
                <a:solidFill>
                  <a:schemeClr val="tx1"/>
                </a:solidFill>
              </a:rPr>
              <a:t>3.2.3 Derive the Distribution of Ordinal Composite</a:t>
            </a:r>
            <a:endParaRPr lang="en-US" sz="2400" dirty="0">
              <a:solidFill>
                <a:schemeClr val="tx1"/>
              </a:solidFill>
            </a:endParaRPr>
          </a:p>
          <a:p>
            <a:r>
              <a:rPr lang="en-US" sz="2400" dirty="0">
                <a:solidFill>
                  <a:schemeClr val="tx1"/>
                </a:solidFill>
              </a:rPr>
              <a:t>After obtaining the multivariate distributions of correlated binary components generated by vine copulas, we can easily derive the distribution of the ordinal composite outcome based on how the components are combined. </a:t>
            </a:r>
          </a:p>
          <a:p>
            <a:r>
              <a:rPr lang="en-US" sz="2400" dirty="0">
                <a:solidFill>
                  <a:schemeClr val="tx1"/>
                </a:solidFill>
              </a:rPr>
              <a:t>E.g., for the </a:t>
            </a:r>
            <a:r>
              <a:rPr lang="en-US" sz="2400" dirty="0" err="1">
                <a:solidFill>
                  <a:schemeClr val="tx1"/>
                </a:solidFill>
              </a:rPr>
              <a:t>trivariate</a:t>
            </a:r>
            <a:r>
              <a:rPr lang="en-US" sz="2400" dirty="0">
                <a:solidFill>
                  <a:schemeClr val="tx1"/>
                </a:solidFill>
              </a:rPr>
              <a:t> case,</a:t>
            </a:r>
          </a:p>
          <a:p>
            <a:pPr lvl="1">
              <a:buFont typeface="Courier New" panose="02070309020205020404" pitchFamily="49" charset="0"/>
              <a:buChar char="o"/>
            </a:pPr>
            <a:r>
              <a:rPr lang="en-US" sz="2000" dirty="0">
                <a:solidFill>
                  <a:schemeClr val="tx1"/>
                </a:solidFill>
              </a:rPr>
              <a:t>Ordinal - Summation:</a:t>
            </a:r>
          </a:p>
        </p:txBody>
      </p:sp>
      <p:sp>
        <p:nvSpPr>
          <p:cNvPr id="8" name="Title 1">
            <a:extLst>
              <a:ext uri="{FF2B5EF4-FFF2-40B4-BE49-F238E27FC236}">
                <a16:creationId xmlns:a16="http://schemas.microsoft.com/office/drawing/2014/main" id="{28BC954A-270D-774F-870C-7C2EEB38E577}"/>
              </a:ext>
            </a:extLst>
          </p:cNvPr>
          <p:cNvSpPr txBox="1">
            <a:spLocks/>
          </p:cNvSpPr>
          <p:nvPr/>
        </p:nvSpPr>
        <p:spPr>
          <a:xfrm>
            <a:off x="273093" y="7654"/>
            <a:ext cx="10854452" cy="355534"/>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6000" kern="1200">
                <a:solidFill>
                  <a:schemeClr val="bg2">
                    <a:lumMod val="25000"/>
                  </a:schemeClr>
                </a:solidFill>
                <a:latin typeface="+mj-lt"/>
                <a:ea typeface="+mj-ea"/>
                <a:cs typeface="+mj-cs"/>
              </a:defRPr>
            </a:lvl1pPr>
          </a:lstStyle>
          <a:p>
            <a:r>
              <a:rPr lang="en-US" sz="1600" b="1" dirty="0"/>
              <a:t>Section 3: Plan for Paper 1 - Power Consideration of Ordinal Composite Endpoints</a:t>
            </a:r>
          </a:p>
        </p:txBody>
      </p:sp>
      <p:cxnSp>
        <p:nvCxnSpPr>
          <p:cNvPr id="9" name="Straight Connector 8">
            <a:extLst>
              <a:ext uri="{FF2B5EF4-FFF2-40B4-BE49-F238E27FC236}">
                <a16:creationId xmlns:a16="http://schemas.microsoft.com/office/drawing/2014/main" id="{37A26B1E-B2F9-D34F-B0A8-CBB94A47B304}"/>
              </a:ext>
            </a:extLst>
          </p:cNvPr>
          <p:cNvCxnSpPr>
            <a:cxnSpLocks/>
          </p:cNvCxnSpPr>
          <p:nvPr/>
        </p:nvCxnSpPr>
        <p:spPr>
          <a:xfrm>
            <a:off x="395288" y="874758"/>
            <a:ext cx="9734550" cy="0"/>
          </a:xfrm>
          <a:prstGeom prst="line">
            <a:avLst/>
          </a:prstGeom>
          <a:ln>
            <a:headEnd type="none" w="med" len="med"/>
            <a:tailEnd type="none" w="med" len="med"/>
          </a:ln>
        </p:spPr>
        <p:style>
          <a:lnRef idx="3">
            <a:schemeClr val="accent3"/>
          </a:lnRef>
          <a:fillRef idx="0">
            <a:schemeClr val="accent3"/>
          </a:fillRef>
          <a:effectRef idx="2">
            <a:schemeClr val="accent3"/>
          </a:effectRef>
          <a:fontRef idx="minor">
            <a:schemeClr val="tx1"/>
          </a:fontRef>
        </p:style>
      </p:cxnSp>
      <p:sp>
        <p:nvSpPr>
          <p:cNvPr id="10" name="Content Placeholder 2">
            <a:extLst>
              <a:ext uri="{FF2B5EF4-FFF2-40B4-BE49-F238E27FC236}">
                <a16:creationId xmlns:a16="http://schemas.microsoft.com/office/drawing/2014/main" id="{3845B111-0B3B-2545-90D5-C1D5F22A4757}"/>
              </a:ext>
            </a:extLst>
          </p:cNvPr>
          <p:cNvSpPr txBox="1">
            <a:spLocks/>
          </p:cNvSpPr>
          <p:nvPr/>
        </p:nvSpPr>
        <p:spPr>
          <a:xfrm>
            <a:off x="395287" y="390207"/>
            <a:ext cx="11655685" cy="72008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5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sz="2800" b="1" dirty="0">
                <a:solidFill>
                  <a:schemeClr val="tx1"/>
                </a:solidFill>
              </a:rPr>
              <a:t>3.2 Proposed Work Based on Joint Distribution of the Binary Components </a:t>
            </a:r>
            <a:endParaRPr lang="en-US" sz="2600" b="1" dirty="0">
              <a:solidFill>
                <a:schemeClr val="tx1"/>
              </a:solidFill>
            </a:endParaRPr>
          </a:p>
        </p:txBody>
      </p:sp>
      <p:pic>
        <p:nvPicPr>
          <p:cNvPr id="11" name="Picture 10">
            <a:extLst>
              <a:ext uri="{FF2B5EF4-FFF2-40B4-BE49-F238E27FC236}">
                <a16:creationId xmlns:a16="http://schemas.microsoft.com/office/drawing/2014/main" id="{31CC1D3A-7389-5F4F-90C9-D37E11964463}"/>
              </a:ext>
            </a:extLst>
          </p:cNvPr>
          <p:cNvPicPr>
            <a:picLocks noChangeAspect="1"/>
          </p:cNvPicPr>
          <p:nvPr/>
        </p:nvPicPr>
        <p:blipFill rotWithShape="1">
          <a:blip r:embed="rId3"/>
          <a:srcRect t="5839" b="52630"/>
          <a:stretch/>
        </p:blipFill>
        <p:spPr>
          <a:xfrm>
            <a:off x="1302425" y="3766136"/>
            <a:ext cx="8156370" cy="1960473"/>
          </a:xfrm>
          <a:prstGeom prst="rect">
            <a:avLst/>
          </a:prstGeom>
        </p:spPr>
      </p:pic>
    </p:spTree>
    <p:extLst>
      <p:ext uri="{BB962C8B-B14F-4D97-AF65-F5344CB8AC3E}">
        <p14:creationId xmlns:p14="http://schemas.microsoft.com/office/powerpoint/2010/main" val="305965036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3673B3B-6BD5-8F4B-B30C-443618481A4D}"/>
              </a:ext>
            </a:extLst>
          </p:cNvPr>
          <p:cNvSpPr>
            <a:spLocks noGrp="1"/>
          </p:cNvSpPr>
          <p:nvPr>
            <p:ph type="sldNum" sz="quarter" idx="12"/>
          </p:nvPr>
        </p:nvSpPr>
        <p:spPr/>
        <p:txBody>
          <a:bodyPr/>
          <a:lstStyle/>
          <a:p>
            <a:fld id="{432B1062-8B11-6348-831A-4A0BC9C55C11}" type="slidenum">
              <a:rPr lang="en-US" smtClean="0"/>
              <a:t>37</a:t>
            </a:fld>
            <a:endParaRPr lang="en-US"/>
          </a:p>
        </p:txBody>
      </p:sp>
      <p:sp>
        <p:nvSpPr>
          <p:cNvPr id="7" name="Content Placeholder 2">
            <a:extLst>
              <a:ext uri="{FF2B5EF4-FFF2-40B4-BE49-F238E27FC236}">
                <a16:creationId xmlns:a16="http://schemas.microsoft.com/office/drawing/2014/main" id="{6505DDD7-C371-B748-9FB4-A4ACA04157F1}"/>
              </a:ext>
            </a:extLst>
          </p:cNvPr>
          <p:cNvSpPr txBox="1">
            <a:spLocks/>
          </p:cNvSpPr>
          <p:nvPr/>
        </p:nvSpPr>
        <p:spPr>
          <a:xfrm>
            <a:off x="690814" y="931693"/>
            <a:ext cx="9845258" cy="144373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500"/>
              </a:spcBef>
              <a:buFont typeface="Arial" panose="020B0604020202020204" pitchFamily="34" charset="0"/>
              <a:buChar char="•"/>
              <a:defRPr sz="2800" kern="1200">
                <a:solidFill>
                  <a:schemeClr val="bg2">
                    <a:lumMod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2">
                    <a:lumMod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2">
                    <a:lumMod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2">
                    <a:lumMod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2">
                    <a:lumMod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b="1" dirty="0">
                <a:solidFill>
                  <a:schemeClr val="tx1"/>
                </a:solidFill>
              </a:rPr>
              <a:t>3.2.3 Derive the Distribution of Ordinal Composite (Cont.)</a:t>
            </a:r>
            <a:endParaRPr lang="en-US" sz="2400" dirty="0">
              <a:solidFill>
                <a:schemeClr val="tx1"/>
              </a:solidFill>
            </a:endParaRPr>
          </a:p>
          <a:p>
            <a:r>
              <a:rPr lang="en-US" sz="2400" dirty="0">
                <a:solidFill>
                  <a:schemeClr val="tx1"/>
                </a:solidFill>
              </a:rPr>
              <a:t>E.g., for a </a:t>
            </a:r>
            <a:r>
              <a:rPr lang="en-US" sz="2400" dirty="0" err="1">
                <a:solidFill>
                  <a:schemeClr val="tx1"/>
                </a:solidFill>
              </a:rPr>
              <a:t>trivariate</a:t>
            </a:r>
            <a:r>
              <a:rPr lang="en-US" sz="2400" dirty="0">
                <a:solidFill>
                  <a:schemeClr val="tx1"/>
                </a:solidFill>
              </a:rPr>
              <a:t> case,</a:t>
            </a:r>
          </a:p>
          <a:p>
            <a:pPr lvl="1">
              <a:buFont typeface="Courier New" panose="02070309020205020404" pitchFamily="49" charset="0"/>
              <a:buChar char="o"/>
            </a:pPr>
            <a:r>
              <a:rPr lang="en-US" sz="2000" dirty="0">
                <a:solidFill>
                  <a:schemeClr val="tx1"/>
                </a:solidFill>
              </a:rPr>
              <a:t>Ordinal – ranked by severity, assign severity score 3, 2, 1 to Component 3, 2, 1:</a:t>
            </a:r>
          </a:p>
        </p:txBody>
      </p:sp>
      <p:sp>
        <p:nvSpPr>
          <p:cNvPr id="8" name="Title 1">
            <a:extLst>
              <a:ext uri="{FF2B5EF4-FFF2-40B4-BE49-F238E27FC236}">
                <a16:creationId xmlns:a16="http://schemas.microsoft.com/office/drawing/2014/main" id="{28BC954A-270D-774F-870C-7C2EEB38E577}"/>
              </a:ext>
            </a:extLst>
          </p:cNvPr>
          <p:cNvSpPr txBox="1">
            <a:spLocks/>
          </p:cNvSpPr>
          <p:nvPr/>
        </p:nvSpPr>
        <p:spPr>
          <a:xfrm>
            <a:off x="273093" y="7654"/>
            <a:ext cx="10854452" cy="355534"/>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6000" kern="1200">
                <a:solidFill>
                  <a:schemeClr val="bg2">
                    <a:lumMod val="25000"/>
                  </a:schemeClr>
                </a:solidFill>
                <a:latin typeface="+mj-lt"/>
                <a:ea typeface="+mj-ea"/>
                <a:cs typeface="+mj-cs"/>
              </a:defRPr>
            </a:lvl1pPr>
          </a:lstStyle>
          <a:p>
            <a:r>
              <a:rPr lang="en-US" sz="1600" b="1" dirty="0"/>
              <a:t>Section 3: Plan for Paper 1 - Power Consideration of Ordinal Composite Endpoints</a:t>
            </a:r>
          </a:p>
        </p:txBody>
      </p:sp>
      <p:cxnSp>
        <p:nvCxnSpPr>
          <p:cNvPr id="9" name="Straight Connector 8">
            <a:extLst>
              <a:ext uri="{FF2B5EF4-FFF2-40B4-BE49-F238E27FC236}">
                <a16:creationId xmlns:a16="http://schemas.microsoft.com/office/drawing/2014/main" id="{37A26B1E-B2F9-D34F-B0A8-CBB94A47B304}"/>
              </a:ext>
            </a:extLst>
          </p:cNvPr>
          <p:cNvCxnSpPr>
            <a:cxnSpLocks/>
          </p:cNvCxnSpPr>
          <p:nvPr/>
        </p:nvCxnSpPr>
        <p:spPr>
          <a:xfrm>
            <a:off x="395288" y="874758"/>
            <a:ext cx="9734550" cy="0"/>
          </a:xfrm>
          <a:prstGeom prst="line">
            <a:avLst/>
          </a:prstGeom>
          <a:ln>
            <a:headEnd type="none" w="med" len="med"/>
            <a:tailEnd type="none" w="med" len="med"/>
          </a:ln>
        </p:spPr>
        <p:style>
          <a:lnRef idx="3">
            <a:schemeClr val="accent3"/>
          </a:lnRef>
          <a:fillRef idx="0">
            <a:schemeClr val="accent3"/>
          </a:fillRef>
          <a:effectRef idx="2">
            <a:schemeClr val="accent3"/>
          </a:effectRef>
          <a:fontRef idx="minor">
            <a:schemeClr val="tx1"/>
          </a:fontRef>
        </p:style>
      </p:cxnSp>
      <p:sp>
        <p:nvSpPr>
          <p:cNvPr id="10" name="Content Placeholder 2">
            <a:extLst>
              <a:ext uri="{FF2B5EF4-FFF2-40B4-BE49-F238E27FC236}">
                <a16:creationId xmlns:a16="http://schemas.microsoft.com/office/drawing/2014/main" id="{3845B111-0B3B-2545-90D5-C1D5F22A4757}"/>
              </a:ext>
            </a:extLst>
          </p:cNvPr>
          <p:cNvSpPr txBox="1">
            <a:spLocks/>
          </p:cNvSpPr>
          <p:nvPr/>
        </p:nvSpPr>
        <p:spPr>
          <a:xfrm>
            <a:off x="395287" y="390207"/>
            <a:ext cx="11655685" cy="72008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5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sz="2800" b="1" dirty="0">
                <a:solidFill>
                  <a:schemeClr val="tx1"/>
                </a:solidFill>
              </a:rPr>
              <a:t>3.2 Proposed Work Based on Joint Distribution of the Binary Components </a:t>
            </a:r>
            <a:endParaRPr lang="en-US" sz="2600" b="1" dirty="0">
              <a:solidFill>
                <a:schemeClr val="tx1"/>
              </a:solidFill>
            </a:endParaRPr>
          </a:p>
        </p:txBody>
      </p:sp>
      <p:pic>
        <p:nvPicPr>
          <p:cNvPr id="12" name="Picture 11">
            <a:extLst>
              <a:ext uri="{FF2B5EF4-FFF2-40B4-BE49-F238E27FC236}">
                <a16:creationId xmlns:a16="http://schemas.microsoft.com/office/drawing/2014/main" id="{F0C86FA4-805F-7A43-B65C-514C6FCF6A45}"/>
              </a:ext>
            </a:extLst>
          </p:cNvPr>
          <p:cNvPicPr>
            <a:picLocks noChangeAspect="1"/>
          </p:cNvPicPr>
          <p:nvPr/>
        </p:nvPicPr>
        <p:blipFill rotWithShape="1">
          <a:blip r:embed="rId3"/>
          <a:srcRect t="18039" r="1569" b="4583"/>
          <a:stretch/>
        </p:blipFill>
        <p:spPr>
          <a:xfrm>
            <a:off x="1464805" y="4266795"/>
            <a:ext cx="7649216" cy="1746091"/>
          </a:xfrm>
          <a:prstGeom prst="rect">
            <a:avLst/>
          </a:prstGeom>
        </p:spPr>
      </p:pic>
      <p:pic>
        <p:nvPicPr>
          <p:cNvPr id="13" name="Picture 12">
            <a:extLst>
              <a:ext uri="{FF2B5EF4-FFF2-40B4-BE49-F238E27FC236}">
                <a16:creationId xmlns:a16="http://schemas.microsoft.com/office/drawing/2014/main" id="{EB8F94B5-9834-BD4D-9D06-91E596979C6D}"/>
              </a:ext>
            </a:extLst>
          </p:cNvPr>
          <p:cNvPicPr>
            <a:picLocks noChangeAspect="1"/>
          </p:cNvPicPr>
          <p:nvPr/>
        </p:nvPicPr>
        <p:blipFill rotWithShape="1">
          <a:blip r:embed="rId4"/>
          <a:srcRect t="59294" b="2107"/>
          <a:stretch/>
        </p:blipFill>
        <p:spPr>
          <a:xfrm>
            <a:off x="1464805" y="2209174"/>
            <a:ext cx="7649216" cy="1708757"/>
          </a:xfrm>
          <a:prstGeom prst="rect">
            <a:avLst/>
          </a:prstGeom>
        </p:spPr>
      </p:pic>
      <p:sp>
        <p:nvSpPr>
          <p:cNvPr id="14" name="Content Placeholder 2">
            <a:extLst>
              <a:ext uri="{FF2B5EF4-FFF2-40B4-BE49-F238E27FC236}">
                <a16:creationId xmlns:a16="http://schemas.microsoft.com/office/drawing/2014/main" id="{24928A0B-A903-4E4B-9A9A-7AECCB6A8B0F}"/>
              </a:ext>
            </a:extLst>
          </p:cNvPr>
          <p:cNvSpPr txBox="1">
            <a:spLocks/>
          </p:cNvSpPr>
          <p:nvPr/>
        </p:nvSpPr>
        <p:spPr>
          <a:xfrm>
            <a:off x="663358" y="4007282"/>
            <a:ext cx="9466480" cy="57213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500"/>
              </a:spcBef>
              <a:buFont typeface="Arial" panose="020B0604020202020204" pitchFamily="34" charset="0"/>
              <a:buChar char="•"/>
              <a:defRPr sz="2800" kern="1200">
                <a:solidFill>
                  <a:schemeClr val="bg2">
                    <a:lumMod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2">
                    <a:lumMod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2">
                    <a:lumMod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2">
                    <a:lumMod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2">
                    <a:lumMod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buFont typeface="Courier New" panose="02070309020205020404" pitchFamily="49" charset="0"/>
              <a:buChar char="o"/>
            </a:pPr>
            <a:r>
              <a:rPr lang="en-US" sz="2000" dirty="0">
                <a:solidFill>
                  <a:schemeClr val="tx1"/>
                </a:solidFill>
              </a:rPr>
              <a:t>Ordinal – ranked by severity, assign severity score 3, 2, 1 to Component 1, 2, 3:</a:t>
            </a:r>
          </a:p>
          <a:p>
            <a:pPr marL="457200" lvl="1" indent="0">
              <a:buNone/>
            </a:pPr>
            <a:endParaRPr lang="en-US" sz="2000" dirty="0">
              <a:solidFill>
                <a:schemeClr val="tx1"/>
              </a:solidFill>
            </a:endParaRPr>
          </a:p>
        </p:txBody>
      </p:sp>
    </p:spTree>
    <p:extLst>
      <p:ext uri="{BB962C8B-B14F-4D97-AF65-F5344CB8AC3E}">
        <p14:creationId xmlns:p14="http://schemas.microsoft.com/office/powerpoint/2010/main" val="118378763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DEA18BE-712C-5F4E-9C52-E1F1A9EBB3AD}"/>
              </a:ext>
            </a:extLst>
          </p:cNvPr>
          <p:cNvSpPr>
            <a:spLocks noGrp="1"/>
          </p:cNvSpPr>
          <p:nvPr>
            <p:ph idx="1"/>
          </p:nvPr>
        </p:nvSpPr>
        <p:spPr>
          <a:xfrm>
            <a:off x="984582" y="1345819"/>
            <a:ext cx="10477094" cy="4727643"/>
          </a:xfrm>
        </p:spPr>
        <p:txBody>
          <a:bodyPr>
            <a:noAutofit/>
          </a:bodyPr>
          <a:lstStyle/>
          <a:p>
            <a:r>
              <a:rPr lang="en-US" sz="2000" dirty="0">
                <a:solidFill>
                  <a:schemeClr val="tx1"/>
                </a:solidFill>
              </a:rPr>
              <a:t>Generalize the distribution formula for more than 3 binary variables</a:t>
            </a:r>
          </a:p>
          <a:p>
            <a:r>
              <a:rPr lang="en-US" sz="2000" dirty="0">
                <a:solidFill>
                  <a:schemeClr val="tx1"/>
                </a:solidFill>
              </a:rPr>
              <a:t>Implement the method with R software</a:t>
            </a:r>
          </a:p>
          <a:p>
            <a:pPr lvl="1">
              <a:buFont typeface="Courier New" panose="02070309020205020404" pitchFamily="49" charset="0"/>
              <a:buChar char="o"/>
            </a:pPr>
            <a:r>
              <a:rPr lang="en-US" sz="2000" dirty="0">
                <a:solidFill>
                  <a:schemeClr val="tx1"/>
                </a:solidFill>
              </a:rPr>
              <a:t>Existing R function helping to generate correlated binary variables: “</a:t>
            </a:r>
            <a:r>
              <a:rPr lang="en-US" sz="2000" dirty="0" err="1"/>
              <a:t>simstudy</a:t>
            </a:r>
            <a:r>
              <a:rPr lang="en-US" sz="2000" dirty="0"/>
              <a:t>:::.</a:t>
            </a:r>
            <a:r>
              <a:rPr lang="en-US" sz="2000" dirty="0" err="1"/>
              <a:t>findRhoBin</a:t>
            </a:r>
            <a:r>
              <a:rPr lang="en-US" sz="2000" dirty="0"/>
              <a:t>()”</a:t>
            </a:r>
            <a:endParaRPr lang="en-US" sz="2000" dirty="0">
              <a:solidFill>
                <a:schemeClr val="tx1"/>
              </a:solidFill>
            </a:endParaRPr>
          </a:p>
          <a:p>
            <a:pPr lvl="1">
              <a:buFont typeface="Courier New" panose="02070309020205020404" pitchFamily="49" charset="0"/>
              <a:buChar char="o"/>
            </a:pPr>
            <a:r>
              <a:rPr lang="en-US" sz="2000" dirty="0">
                <a:solidFill>
                  <a:schemeClr val="tx1"/>
                </a:solidFill>
              </a:rPr>
              <a:t>Existing R packages about Copula and Vine-Copula, need to check if they are directly applicable in our study</a:t>
            </a:r>
          </a:p>
          <a:p>
            <a:pPr lvl="2">
              <a:buFont typeface="Wingdings" pitchFamily="2" charset="2"/>
              <a:buChar char="Ø"/>
            </a:pPr>
            <a:r>
              <a:rPr lang="en-US" dirty="0">
                <a:solidFill>
                  <a:schemeClr val="tx1"/>
                </a:solidFill>
              </a:rPr>
              <a:t>Package “copula”; Package “</a:t>
            </a:r>
            <a:r>
              <a:rPr lang="en-US" dirty="0" err="1">
                <a:solidFill>
                  <a:schemeClr val="tx1"/>
                </a:solidFill>
              </a:rPr>
              <a:t>vinecopula</a:t>
            </a:r>
            <a:r>
              <a:rPr lang="en-US" dirty="0">
                <a:solidFill>
                  <a:schemeClr val="tx1"/>
                </a:solidFill>
              </a:rPr>
              <a:t>”; Package “</a:t>
            </a:r>
            <a:r>
              <a:rPr lang="en-US" dirty="0" err="1">
                <a:solidFill>
                  <a:schemeClr val="tx1"/>
                </a:solidFill>
              </a:rPr>
              <a:t>CDVine</a:t>
            </a:r>
            <a:r>
              <a:rPr lang="en-US" dirty="0">
                <a:solidFill>
                  <a:schemeClr val="tx1"/>
                </a:solidFill>
              </a:rPr>
              <a:t>”</a:t>
            </a:r>
          </a:p>
          <a:p>
            <a:r>
              <a:rPr lang="en-US" sz="2000" dirty="0">
                <a:solidFill>
                  <a:schemeClr val="tx1"/>
                </a:solidFill>
              </a:rPr>
              <a:t>Apply the proposed method to the simulation study, and compare with previous empirical results</a:t>
            </a:r>
          </a:p>
          <a:p>
            <a:r>
              <a:rPr lang="en-US" sz="2000" dirty="0">
                <a:solidFill>
                  <a:schemeClr val="tx1"/>
                </a:solidFill>
              </a:rPr>
              <a:t>Apply the proposed method to the real-world dataset(s)</a:t>
            </a:r>
          </a:p>
          <a:p>
            <a:pPr lvl="1">
              <a:buFont typeface="Courier New" panose="02070309020205020404" pitchFamily="49" charset="0"/>
              <a:buChar char="o"/>
            </a:pPr>
            <a:r>
              <a:rPr lang="en-US" sz="1800" dirty="0">
                <a:solidFill>
                  <a:schemeClr val="tx1"/>
                </a:solidFill>
              </a:rPr>
              <a:t>Trial of Early Antiviral Therapies during Non-hospitalized Outpatient Window (</a:t>
            </a:r>
            <a:r>
              <a:rPr lang="en-US" sz="1800" dirty="0">
                <a:solidFill>
                  <a:schemeClr val="tx1"/>
                </a:solidFill>
                <a:hlinkClick r:id="rId3"/>
              </a:rPr>
              <a:t>TREAT NOW</a:t>
            </a:r>
            <a:r>
              <a:rPr lang="en-US" sz="1800" dirty="0">
                <a:solidFill>
                  <a:schemeClr val="tx1"/>
                </a:solidFill>
              </a:rPr>
              <a:t>) - A study of Lopinavir/ritonavir vs placebo for the early treatment of COVID-19 in non-hospitalized patients.</a:t>
            </a:r>
          </a:p>
          <a:p>
            <a:pPr lvl="1">
              <a:buFont typeface="Courier New" panose="02070309020205020404" pitchFamily="49" charset="0"/>
              <a:buChar char="o"/>
            </a:pPr>
            <a:r>
              <a:rPr lang="en-US" sz="1800" dirty="0">
                <a:solidFill>
                  <a:schemeClr val="tx1"/>
                </a:solidFill>
              </a:rPr>
              <a:t>Primary outcome: a modified COVID-19 ordinal outcomes scale, from 1. Death to 7. Not hospitalized without symptoms nor limitation in activity</a:t>
            </a:r>
          </a:p>
          <a:p>
            <a:pPr lvl="1">
              <a:buFont typeface="Courier New" panose="02070309020205020404" pitchFamily="49" charset="0"/>
              <a:buChar char="o"/>
            </a:pPr>
            <a:r>
              <a:rPr lang="en-US" sz="1800" dirty="0">
                <a:solidFill>
                  <a:schemeClr val="tx1"/>
                </a:solidFill>
              </a:rPr>
              <a:t>Covariates: age, gender, and duration of acute respiratory infection symptoms prior to randomization.</a:t>
            </a:r>
          </a:p>
          <a:p>
            <a:pPr lvl="1">
              <a:buFont typeface="Courier New" panose="02070309020205020404" pitchFamily="49" charset="0"/>
              <a:buChar char="o"/>
            </a:pPr>
            <a:endParaRPr lang="en-US" sz="1800" dirty="0">
              <a:solidFill>
                <a:schemeClr val="tx1"/>
              </a:solidFill>
            </a:endParaRPr>
          </a:p>
          <a:p>
            <a:pPr lvl="1">
              <a:buFont typeface="Courier New" panose="02070309020205020404" pitchFamily="49" charset="0"/>
              <a:buChar char="o"/>
            </a:pPr>
            <a:endParaRPr lang="en-US" sz="2000" dirty="0">
              <a:solidFill>
                <a:schemeClr val="tx1"/>
              </a:solidFill>
            </a:endParaRPr>
          </a:p>
          <a:p>
            <a:endParaRPr lang="en-US" sz="2000" dirty="0">
              <a:solidFill>
                <a:schemeClr val="tx1"/>
              </a:solidFill>
            </a:endParaRPr>
          </a:p>
        </p:txBody>
      </p:sp>
      <p:sp>
        <p:nvSpPr>
          <p:cNvPr id="4" name="Slide Number Placeholder 3">
            <a:extLst>
              <a:ext uri="{FF2B5EF4-FFF2-40B4-BE49-F238E27FC236}">
                <a16:creationId xmlns:a16="http://schemas.microsoft.com/office/drawing/2014/main" id="{A5EDC71C-BA0E-2A4F-A55A-ACB664D11EFE}"/>
              </a:ext>
            </a:extLst>
          </p:cNvPr>
          <p:cNvSpPr>
            <a:spLocks noGrp="1"/>
          </p:cNvSpPr>
          <p:nvPr>
            <p:ph type="sldNum" sz="quarter" idx="12"/>
          </p:nvPr>
        </p:nvSpPr>
        <p:spPr/>
        <p:txBody>
          <a:bodyPr/>
          <a:lstStyle/>
          <a:p>
            <a:fld id="{432B1062-8B11-6348-831A-4A0BC9C55C11}" type="slidenum">
              <a:rPr lang="en-US" smtClean="0"/>
              <a:t>38</a:t>
            </a:fld>
            <a:endParaRPr lang="en-US"/>
          </a:p>
        </p:txBody>
      </p:sp>
      <p:sp>
        <p:nvSpPr>
          <p:cNvPr id="5" name="Content Placeholder 2">
            <a:extLst>
              <a:ext uri="{FF2B5EF4-FFF2-40B4-BE49-F238E27FC236}">
                <a16:creationId xmlns:a16="http://schemas.microsoft.com/office/drawing/2014/main" id="{E2443A99-4D5B-5647-B3A2-370320AE4DE5}"/>
              </a:ext>
            </a:extLst>
          </p:cNvPr>
          <p:cNvSpPr txBox="1">
            <a:spLocks/>
          </p:cNvSpPr>
          <p:nvPr/>
        </p:nvSpPr>
        <p:spPr>
          <a:xfrm>
            <a:off x="690814" y="931693"/>
            <a:ext cx="9845258" cy="42761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500"/>
              </a:spcBef>
              <a:buFont typeface="Arial" panose="020B0604020202020204" pitchFamily="34" charset="0"/>
              <a:buChar char="•"/>
              <a:defRPr sz="2800" kern="1200">
                <a:solidFill>
                  <a:schemeClr val="bg2">
                    <a:lumMod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2">
                    <a:lumMod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2">
                    <a:lumMod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2">
                    <a:lumMod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2">
                    <a:lumMod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b="1" dirty="0">
                <a:solidFill>
                  <a:schemeClr val="tx1"/>
                </a:solidFill>
              </a:rPr>
              <a:t>3.2.4 Next Steps for Paper 1</a:t>
            </a:r>
            <a:endParaRPr lang="en-US" sz="2400" dirty="0">
              <a:solidFill>
                <a:schemeClr val="tx1"/>
              </a:solidFill>
            </a:endParaRPr>
          </a:p>
        </p:txBody>
      </p:sp>
      <p:sp>
        <p:nvSpPr>
          <p:cNvPr id="6" name="Title 1">
            <a:extLst>
              <a:ext uri="{FF2B5EF4-FFF2-40B4-BE49-F238E27FC236}">
                <a16:creationId xmlns:a16="http://schemas.microsoft.com/office/drawing/2014/main" id="{CBB9C33D-9684-0048-85E5-00684E3965D4}"/>
              </a:ext>
            </a:extLst>
          </p:cNvPr>
          <p:cNvSpPr txBox="1">
            <a:spLocks/>
          </p:cNvSpPr>
          <p:nvPr/>
        </p:nvSpPr>
        <p:spPr>
          <a:xfrm>
            <a:off x="273093" y="7654"/>
            <a:ext cx="10854452" cy="355534"/>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6000" kern="1200">
                <a:solidFill>
                  <a:schemeClr val="bg2">
                    <a:lumMod val="25000"/>
                  </a:schemeClr>
                </a:solidFill>
                <a:latin typeface="+mj-lt"/>
                <a:ea typeface="+mj-ea"/>
                <a:cs typeface="+mj-cs"/>
              </a:defRPr>
            </a:lvl1pPr>
          </a:lstStyle>
          <a:p>
            <a:r>
              <a:rPr lang="en-US" sz="1600" b="1" dirty="0"/>
              <a:t>Section 3: Plan for Paper 1 - Power Consideration of Ordinal Composite Endpoints</a:t>
            </a:r>
          </a:p>
        </p:txBody>
      </p:sp>
      <p:cxnSp>
        <p:nvCxnSpPr>
          <p:cNvPr id="7" name="Straight Connector 6">
            <a:extLst>
              <a:ext uri="{FF2B5EF4-FFF2-40B4-BE49-F238E27FC236}">
                <a16:creationId xmlns:a16="http://schemas.microsoft.com/office/drawing/2014/main" id="{FDD14DD9-8A7C-3C43-AE7B-82D919842A96}"/>
              </a:ext>
            </a:extLst>
          </p:cNvPr>
          <p:cNvCxnSpPr>
            <a:cxnSpLocks/>
          </p:cNvCxnSpPr>
          <p:nvPr/>
        </p:nvCxnSpPr>
        <p:spPr>
          <a:xfrm>
            <a:off x="395288" y="874758"/>
            <a:ext cx="9734550" cy="0"/>
          </a:xfrm>
          <a:prstGeom prst="line">
            <a:avLst/>
          </a:prstGeom>
          <a:ln>
            <a:headEnd type="none" w="med" len="med"/>
            <a:tailEnd type="none" w="med" len="med"/>
          </a:ln>
        </p:spPr>
        <p:style>
          <a:lnRef idx="3">
            <a:schemeClr val="accent3"/>
          </a:lnRef>
          <a:fillRef idx="0">
            <a:schemeClr val="accent3"/>
          </a:fillRef>
          <a:effectRef idx="2">
            <a:schemeClr val="accent3"/>
          </a:effectRef>
          <a:fontRef idx="minor">
            <a:schemeClr val="tx1"/>
          </a:fontRef>
        </p:style>
      </p:cxnSp>
      <p:sp>
        <p:nvSpPr>
          <p:cNvPr id="8" name="Content Placeholder 2">
            <a:extLst>
              <a:ext uri="{FF2B5EF4-FFF2-40B4-BE49-F238E27FC236}">
                <a16:creationId xmlns:a16="http://schemas.microsoft.com/office/drawing/2014/main" id="{55DE0F36-EBBA-414D-B2C0-DCD530E45D0A}"/>
              </a:ext>
            </a:extLst>
          </p:cNvPr>
          <p:cNvSpPr txBox="1">
            <a:spLocks/>
          </p:cNvSpPr>
          <p:nvPr/>
        </p:nvSpPr>
        <p:spPr>
          <a:xfrm>
            <a:off x="395287" y="390207"/>
            <a:ext cx="11655685" cy="72008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5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sz="2800" b="1" dirty="0">
                <a:solidFill>
                  <a:schemeClr val="tx1"/>
                </a:solidFill>
              </a:rPr>
              <a:t>3.2 Proposed Work Based on Joint Distribution of the Binary Components </a:t>
            </a:r>
            <a:endParaRPr lang="en-US" sz="2600" b="1" dirty="0">
              <a:solidFill>
                <a:schemeClr val="tx1"/>
              </a:solidFill>
            </a:endParaRPr>
          </a:p>
        </p:txBody>
      </p:sp>
    </p:spTree>
    <p:extLst>
      <p:ext uri="{BB962C8B-B14F-4D97-AF65-F5344CB8AC3E}">
        <p14:creationId xmlns:p14="http://schemas.microsoft.com/office/powerpoint/2010/main" val="109857311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D08E81-68F8-6C51-2A04-41FF7BD5A54B}"/>
              </a:ext>
            </a:extLst>
          </p:cNvPr>
          <p:cNvSpPr>
            <a:spLocks noGrp="1"/>
          </p:cNvSpPr>
          <p:nvPr>
            <p:ph type="ctrTitle"/>
          </p:nvPr>
        </p:nvSpPr>
        <p:spPr>
          <a:xfrm>
            <a:off x="-1476376" y="1036638"/>
            <a:ext cx="9144000" cy="2387600"/>
          </a:xfrm>
        </p:spPr>
        <p:txBody>
          <a:bodyPr/>
          <a:lstStyle/>
          <a:p>
            <a:r>
              <a:rPr lang="en-US" dirty="0"/>
              <a:t>THANK YOU!</a:t>
            </a:r>
          </a:p>
        </p:txBody>
      </p:sp>
      <p:cxnSp>
        <p:nvCxnSpPr>
          <p:cNvPr id="8" name="Straight Connector 7">
            <a:extLst>
              <a:ext uri="{FF2B5EF4-FFF2-40B4-BE49-F238E27FC236}">
                <a16:creationId xmlns:a16="http://schemas.microsoft.com/office/drawing/2014/main" id="{7CDB72C9-FCC2-8B4E-AC2E-ED73719357CE}"/>
              </a:ext>
            </a:extLst>
          </p:cNvPr>
          <p:cNvCxnSpPr>
            <a:cxnSpLocks/>
          </p:cNvCxnSpPr>
          <p:nvPr/>
        </p:nvCxnSpPr>
        <p:spPr>
          <a:xfrm>
            <a:off x="395288" y="776285"/>
            <a:ext cx="9734550" cy="0"/>
          </a:xfrm>
          <a:prstGeom prst="line">
            <a:avLst/>
          </a:prstGeom>
          <a:ln>
            <a:headEnd type="none" w="med" len="med"/>
            <a:tailEnd type="none" w="med" len="med"/>
          </a:ln>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3234386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755298A-7DD3-BC39-EEE1-1B8B67D56D77}"/>
              </a:ext>
            </a:extLst>
          </p:cNvPr>
          <p:cNvSpPr>
            <a:spLocks noGrp="1"/>
          </p:cNvSpPr>
          <p:nvPr>
            <p:ph type="sldNum" sz="quarter" idx="12"/>
          </p:nvPr>
        </p:nvSpPr>
        <p:spPr/>
        <p:txBody>
          <a:bodyPr/>
          <a:lstStyle/>
          <a:p>
            <a:fld id="{432B1062-8B11-6348-831A-4A0BC9C55C11}" type="slidenum">
              <a:rPr lang="en-US" smtClean="0"/>
              <a:t>4</a:t>
            </a:fld>
            <a:endParaRPr lang="en-US"/>
          </a:p>
        </p:txBody>
      </p:sp>
      <p:sp>
        <p:nvSpPr>
          <p:cNvPr id="6" name="Title 1">
            <a:extLst>
              <a:ext uri="{FF2B5EF4-FFF2-40B4-BE49-F238E27FC236}">
                <a16:creationId xmlns:a16="http://schemas.microsoft.com/office/drawing/2014/main" id="{FF3E62FC-464A-C846-8092-EF11457D1F96}"/>
              </a:ext>
            </a:extLst>
          </p:cNvPr>
          <p:cNvSpPr txBox="1">
            <a:spLocks/>
          </p:cNvSpPr>
          <p:nvPr/>
        </p:nvSpPr>
        <p:spPr>
          <a:xfrm>
            <a:off x="273093" y="7654"/>
            <a:ext cx="10400970" cy="355534"/>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6000" kern="1200">
                <a:solidFill>
                  <a:schemeClr val="bg2">
                    <a:lumMod val="25000"/>
                  </a:schemeClr>
                </a:solidFill>
                <a:latin typeface="+mj-lt"/>
                <a:ea typeface="+mj-ea"/>
                <a:cs typeface="+mj-cs"/>
              </a:defRPr>
            </a:lvl1pPr>
          </a:lstStyle>
          <a:p>
            <a:r>
              <a:rPr lang="en-US" sz="1600" b="1" dirty="0"/>
              <a:t>Section 1: Background - Trends in Use of Composite Endpoints in Clinical Trials</a:t>
            </a:r>
          </a:p>
        </p:txBody>
      </p:sp>
      <p:cxnSp>
        <p:nvCxnSpPr>
          <p:cNvPr id="5" name="Straight Connector 4">
            <a:extLst>
              <a:ext uri="{FF2B5EF4-FFF2-40B4-BE49-F238E27FC236}">
                <a16:creationId xmlns:a16="http://schemas.microsoft.com/office/drawing/2014/main" id="{EAAD7F8E-A78C-B545-AB9D-B7EB3E7483EB}"/>
              </a:ext>
            </a:extLst>
          </p:cNvPr>
          <p:cNvCxnSpPr>
            <a:cxnSpLocks/>
          </p:cNvCxnSpPr>
          <p:nvPr/>
        </p:nvCxnSpPr>
        <p:spPr>
          <a:xfrm>
            <a:off x="395288" y="1001368"/>
            <a:ext cx="9734550" cy="0"/>
          </a:xfrm>
          <a:prstGeom prst="line">
            <a:avLst/>
          </a:prstGeom>
          <a:ln>
            <a:headEnd type="none" w="med" len="med"/>
            <a:tailEnd type="none" w="med" len="med"/>
          </a:ln>
        </p:spPr>
        <p:style>
          <a:lnRef idx="3">
            <a:schemeClr val="accent3"/>
          </a:lnRef>
          <a:fillRef idx="0">
            <a:schemeClr val="accent3"/>
          </a:fillRef>
          <a:effectRef idx="2">
            <a:schemeClr val="accent3"/>
          </a:effectRef>
          <a:fontRef idx="minor">
            <a:schemeClr val="tx1"/>
          </a:fontRef>
        </p:style>
      </p:cxnSp>
      <p:sp>
        <p:nvSpPr>
          <p:cNvPr id="8" name="Content Placeholder 2">
            <a:extLst>
              <a:ext uri="{FF2B5EF4-FFF2-40B4-BE49-F238E27FC236}">
                <a16:creationId xmlns:a16="http://schemas.microsoft.com/office/drawing/2014/main" id="{4171717E-A8DB-1A44-9E29-8817D9EE7229}"/>
              </a:ext>
            </a:extLst>
          </p:cNvPr>
          <p:cNvSpPr txBox="1">
            <a:spLocks/>
          </p:cNvSpPr>
          <p:nvPr/>
        </p:nvSpPr>
        <p:spPr>
          <a:xfrm>
            <a:off x="395288" y="516817"/>
            <a:ext cx="6258730" cy="72008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5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sz="2800" b="1" dirty="0">
                <a:solidFill>
                  <a:schemeClr val="tx1"/>
                </a:solidFill>
              </a:rPr>
              <a:t>1.1 Introduction</a:t>
            </a:r>
          </a:p>
        </p:txBody>
      </p:sp>
      <p:sp>
        <p:nvSpPr>
          <p:cNvPr id="9" name="Content Placeholder 2">
            <a:extLst>
              <a:ext uri="{FF2B5EF4-FFF2-40B4-BE49-F238E27FC236}">
                <a16:creationId xmlns:a16="http://schemas.microsoft.com/office/drawing/2014/main" id="{2D62FA0A-F03E-5745-9171-2E49022C5BE3}"/>
              </a:ext>
            </a:extLst>
          </p:cNvPr>
          <p:cNvSpPr txBox="1">
            <a:spLocks/>
          </p:cNvSpPr>
          <p:nvPr/>
        </p:nvSpPr>
        <p:spPr>
          <a:xfrm>
            <a:off x="603503" y="1312860"/>
            <a:ext cx="6050515" cy="5009623"/>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5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342900" indent="-342900">
              <a:lnSpc>
                <a:spcPct val="100000"/>
              </a:lnSpc>
              <a:buFont typeface="Arial" panose="020B0604020202020204" pitchFamily="34" charset="0"/>
              <a:buChar char="•"/>
            </a:pPr>
            <a:r>
              <a:rPr lang="en-US" dirty="0">
                <a:solidFill>
                  <a:schemeClr val="tx1"/>
                </a:solidFill>
              </a:rPr>
              <a:t>Composite Endpoints</a:t>
            </a:r>
          </a:p>
          <a:p>
            <a:pPr marL="800100" lvl="1" indent="-342900">
              <a:lnSpc>
                <a:spcPct val="100000"/>
              </a:lnSpc>
              <a:buFont typeface="Courier New" panose="02070309020205020404" pitchFamily="49" charset="0"/>
              <a:buChar char="o"/>
            </a:pPr>
            <a:r>
              <a:rPr lang="en-US" dirty="0">
                <a:solidFill>
                  <a:schemeClr val="tx1"/>
                </a:solidFill>
              </a:rPr>
              <a:t>Increasingly adopted in clinical trials, especially in diseases with complex presentations like acute heart failure (AHF) or coronavirus disease (COVID-19) </a:t>
            </a:r>
          </a:p>
          <a:p>
            <a:pPr marL="800100" lvl="1" indent="-342900">
              <a:lnSpc>
                <a:spcPct val="100000"/>
              </a:lnSpc>
              <a:buFont typeface="Courier New" panose="02070309020205020404" pitchFamily="49" charset="0"/>
              <a:buChar char="o"/>
            </a:pPr>
            <a:r>
              <a:rPr lang="en-US" dirty="0">
                <a:solidFill>
                  <a:schemeClr val="tx1"/>
                </a:solidFill>
              </a:rPr>
              <a:t>Encoding multiple pieces of information into single variables </a:t>
            </a:r>
          </a:p>
          <a:p>
            <a:pPr marL="800100" lvl="1" indent="-342900">
              <a:lnSpc>
                <a:spcPct val="100000"/>
              </a:lnSpc>
              <a:buFont typeface="Courier New" panose="02070309020205020404" pitchFamily="49" charset="0"/>
              <a:buChar char="o"/>
            </a:pPr>
            <a:r>
              <a:rPr lang="en-US" dirty="0">
                <a:solidFill>
                  <a:schemeClr val="tx1"/>
                </a:solidFill>
              </a:rPr>
              <a:t>Minimize sample size needs, shorten follow-up durations, and cut costs </a:t>
            </a:r>
          </a:p>
          <a:p>
            <a:pPr marL="342900" indent="-342900">
              <a:lnSpc>
                <a:spcPct val="100000"/>
              </a:lnSpc>
              <a:buFont typeface="Arial" panose="020B0604020202020204" pitchFamily="34" charset="0"/>
              <a:buChar char="•"/>
            </a:pPr>
            <a:r>
              <a:rPr lang="en-US" dirty="0">
                <a:solidFill>
                  <a:schemeClr val="tx1"/>
                </a:solidFill>
              </a:rPr>
              <a:t>Evolution of the use of composite endpoints</a:t>
            </a:r>
          </a:p>
          <a:p>
            <a:pPr marL="800100" lvl="1" indent="-342900">
              <a:lnSpc>
                <a:spcPct val="100000"/>
              </a:lnSpc>
              <a:buFont typeface="Courier New" panose="02070309020205020404" pitchFamily="49" charset="0"/>
              <a:buChar char="o"/>
            </a:pPr>
            <a:r>
              <a:rPr lang="en-US" dirty="0">
                <a:solidFill>
                  <a:schemeClr val="tx1"/>
                </a:solidFill>
              </a:rPr>
              <a:t>AHF </a:t>
            </a:r>
          </a:p>
          <a:p>
            <a:pPr marL="800100" lvl="1" indent="-342900">
              <a:lnSpc>
                <a:spcPct val="100000"/>
              </a:lnSpc>
              <a:buFont typeface="Courier New" panose="02070309020205020404" pitchFamily="49" charset="0"/>
              <a:buChar char="o"/>
            </a:pPr>
            <a:r>
              <a:rPr lang="en-US" dirty="0">
                <a:solidFill>
                  <a:schemeClr val="tx1"/>
                </a:solidFill>
              </a:rPr>
              <a:t>COVID-19</a:t>
            </a:r>
          </a:p>
          <a:p>
            <a:pPr marL="800100" lvl="1" indent="-342900">
              <a:lnSpc>
                <a:spcPct val="100000"/>
              </a:lnSpc>
              <a:buFont typeface="Arial" panose="020B0604020202020204" pitchFamily="34" charset="0"/>
              <a:buChar char="•"/>
            </a:pPr>
            <a:endParaRPr lang="en-US" dirty="0">
              <a:solidFill>
                <a:schemeClr val="tx1"/>
              </a:solidFill>
            </a:endParaRPr>
          </a:p>
          <a:p>
            <a:pPr lvl="1"/>
            <a:endParaRPr lang="en-US" dirty="0">
              <a:solidFill>
                <a:schemeClr val="tx1"/>
              </a:solidFill>
            </a:endParaRPr>
          </a:p>
          <a:p>
            <a:pPr lvl="1"/>
            <a:endParaRPr lang="en-US" dirty="0">
              <a:solidFill>
                <a:schemeClr val="tx1"/>
              </a:solidFill>
            </a:endParaRPr>
          </a:p>
        </p:txBody>
      </p:sp>
      <p:pic>
        <p:nvPicPr>
          <p:cNvPr id="10" name="Picture 9">
            <a:extLst>
              <a:ext uri="{FF2B5EF4-FFF2-40B4-BE49-F238E27FC236}">
                <a16:creationId xmlns:a16="http://schemas.microsoft.com/office/drawing/2014/main" id="{79FBA65B-EB5F-5646-8D79-C6D4A775E93E}"/>
              </a:ext>
            </a:extLst>
          </p:cNvPr>
          <p:cNvPicPr>
            <a:picLocks noChangeAspect="1"/>
          </p:cNvPicPr>
          <p:nvPr/>
        </p:nvPicPr>
        <p:blipFill>
          <a:blip r:embed="rId3"/>
          <a:stretch>
            <a:fillRect/>
          </a:stretch>
        </p:blipFill>
        <p:spPr>
          <a:xfrm>
            <a:off x="8946212" y="1625704"/>
            <a:ext cx="927431" cy="927431"/>
          </a:xfrm>
          <a:prstGeom prst="rect">
            <a:avLst/>
          </a:prstGeom>
        </p:spPr>
      </p:pic>
      <p:pic>
        <p:nvPicPr>
          <p:cNvPr id="11" name="Picture 10">
            <a:extLst>
              <a:ext uri="{FF2B5EF4-FFF2-40B4-BE49-F238E27FC236}">
                <a16:creationId xmlns:a16="http://schemas.microsoft.com/office/drawing/2014/main" id="{0A563660-6103-6147-BD0A-B1AB9804693A}"/>
              </a:ext>
            </a:extLst>
          </p:cNvPr>
          <p:cNvPicPr>
            <a:picLocks noChangeAspect="1"/>
          </p:cNvPicPr>
          <p:nvPr/>
        </p:nvPicPr>
        <p:blipFill>
          <a:blip r:embed="rId4"/>
          <a:stretch>
            <a:fillRect/>
          </a:stretch>
        </p:blipFill>
        <p:spPr>
          <a:xfrm>
            <a:off x="10304431" y="1590850"/>
            <a:ext cx="962285" cy="962285"/>
          </a:xfrm>
          <a:prstGeom prst="rect">
            <a:avLst/>
          </a:prstGeom>
        </p:spPr>
      </p:pic>
      <p:pic>
        <p:nvPicPr>
          <p:cNvPr id="15" name="Picture 14">
            <a:extLst>
              <a:ext uri="{FF2B5EF4-FFF2-40B4-BE49-F238E27FC236}">
                <a16:creationId xmlns:a16="http://schemas.microsoft.com/office/drawing/2014/main" id="{EA72BEDC-B810-2443-B344-9A46D5778B3E}"/>
              </a:ext>
            </a:extLst>
          </p:cNvPr>
          <p:cNvPicPr>
            <a:picLocks noChangeAspect="1"/>
          </p:cNvPicPr>
          <p:nvPr/>
        </p:nvPicPr>
        <p:blipFill>
          <a:blip r:embed="rId5"/>
          <a:stretch>
            <a:fillRect/>
          </a:stretch>
        </p:blipFill>
        <p:spPr>
          <a:xfrm>
            <a:off x="8782812" y="3648355"/>
            <a:ext cx="1519238" cy="1519238"/>
          </a:xfrm>
          <a:prstGeom prst="rect">
            <a:avLst/>
          </a:prstGeom>
          <a:ln>
            <a:solidFill>
              <a:schemeClr val="tx1"/>
            </a:solidFill>
          </a:ln>
        </p:spPr>
      </p:pic>
      <p:cxnSp>
        <p:nvCxnSpPr>
          <p:cNvPr id="17" name="Straight Arrow Connector 16">
            <a:extLst>
              <a:ext uri="{FF2B5EF4-FFF2-40B4-BE49-F238E27FC236}">
                <a16:creationId xmlns:a16="http://schemas.microsoft.com/office/drawing/2014/main" id="{33EA87A0-CB2F-5C41-8C78-46600FACBD74}"/>
              </a:ext>
            </a:extLst>
          </p:cNvPr>
          <p:cNvCxnSpPr>
            <a:cxnSpLocks/>
          </p:cNvCxnSpPr>
          <p:nvPr/>
        </p:nvCxnSpPr>
        <p:spPr>
          <a:xfrm>
            <a:off x="8179199" y="2737337"/>
            <a:ext cx="767013" cy="84531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F50FA041-8CF1-1A40-AF81-0174F85965D8}"/>
              </a:ext>
            </a:extLst>
          </p:cNvPr>
          <p:cNvCxnSpPr>
            <a:cxnSpLocks/>
          </p:cNvCxnSpPr>
          <p:nvPr/>
        </p:nvCxnSpPr>
        <p:spPr>
          <a:xfrm>
            <a:off x="9526489" y="2691238"/>
            <a:ext cx="0" cy="89141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5" name="Straight Arrow Connector 24">
            <a:extLst>
              <a:ext uri="{FF2B5EF4-FFF2-40B4-BE49-F238E27FC236}">
                <a16:creationId xmlns:a16="http://schemas.microsoft.com/office/drawing/2014/main" id="{536D2EE0-8868-8446-89B1-3CC2E2857EAB}"/>
              </a:ext>
            </a:extLst>
          </p:cNvPr>
          <p:cNvCxnSpPr>
            <a:cxnSpLocks/>
          </p:cNvCxnSpPr>
          <p:nvPr/>
        </p:nvCxnSpPr>
        <p:spPr>
          <a:xfrm flipH="1">
            <a:off x="10129838" y="2705752"/>
            <a:ext cx="642567" cy="89141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28" name="Picture 27">
            <a:extLst>
              <a:ext uri="{FF2B5EF4-FFF2-40B4-BE49-F238E27FC236}">
                <a16:creationId xmlns:a16="http://schemas.microsoft.com/office/drawing/2014/main" id="{7C767D1D-6174-644C-9993-E9E6E39419B8}"/>
              </a:ext>
            </a:extLst>
          </p:cNvPr>
          <p:cNvPicPr>
            <a:picLocks noChangeAspect="1"/>
          </p:cNvPicPr>
          <p:nvPr/>
        </p:nvPicPr>
        <p:blipFill>
          <a:blip r:embed="rId6"/>
          <a:stretch>
            <a:fillRect/>
          </a:stretch>
        </p:blipFill>
        <p:spPr>
          <a:xfrm>
            <a:off x="7643610" y="1637780"/>
            <a:ext cx="929870" cy="929870"/>
          </a:xfrm>
          <a:prstGeom prst="rect">
            <a:avLst/>
          </a:prstGeom>
        </p:spPr>
      </p:pic>
    </p:spTree>
    <p:extLst>
      <p:ext uri="{BB962C8B-B14F-4D97-AF65-F5344CB8AC3E}">
        <p14:creationId xmlns:p14="http://schemas.microsoft.com/office/powerpoint/2010/main" val="1993675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additive="base">
                                        <p:cTn id="7" dur="500"/>
                                        <p:tgtEl>
                                          <p:spTgt spid="28"/>
                                        </p:tgtEl>
                                        <p:attrNameLst>
                                          <p:attrName>ppt_y</p:attrName>
                                        </p:attrNameLst>
                                      </p:cBhvr>
                                      <p:tavLst>
                                        <p:tav tm="0">
                                          <p:val>
                                            <p:strVal val="#ppt_y+#ppt_h*1.125000"/>
                                          </p:val>
                                        </p:tav>
                                        <p:tav tm="100000">
                                          <p:val>
                                            <p:strVal val="#ppt_y"/>
                                          </p:val>
                                        </p:tav>
                                      </p:tavLst>
                                    </p:anim>
                                    <p:animEffect transition="in" filter="wipe(up)">
                                      <p:cBhvr>
                                        <p:cTn id="8" dur="500"/>
                                        <p:tgtEl>
                                          <p:spTgt spid="28"/>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p:tgtEl>
                                          <p:spTgt spid="10"/>
                                        </p:tgtEl>
                                        <p:attrNameLst>
                                          <p:attrName>ppt_y</p:attrName>
                                        </p:attrNameLst>
                                      </p:cBhvr>
                                      <p:tavLst>
                                        <p:tav tm="0">
                                          <p:val>
                                            <p:strVal val="#ppt_y+#ppt_h*1.125000"/>
                                          </p:val>
                                        </p:tav>
                                        <p:tav tm="100000">
                                          <p:val>
                                            <p:strVal val="#ppt_y"/>
                                          </p:val>
                                        </p:tav>
                                      </p:tavLst>
                                    </p:anim>
                                    <p:animEffect transition="in" filter="wipe(up)">
                                      <p:cBhvr>
                                        <p:cTn id="14" dur="500"/>
                                        <p:tgtEl>
                                          <p:spTgt spid="10"/>
                                        </p:tgtEl>
                                      </p:cBhvr>
                                    </p:animEffect>
                                  </p:childTnLst>
                                </p:cTn>
                              </p:par>
                              <p:par>
                                <p:cTn id="15" presetID="12" presetClass="entr" presetSubtype="4"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p:tgtEl>
                                          <p:spTgt spid="11"/>
                                        </p:tgtEl>
                                        <p:attrNameLst>
                                          <p:attrName>ppt_y</p:attrName>
                                        </p:attrNameLst>
                                      </p:cBhvr>
                                      <p:tavLst>
                                        <p:tav tm="0">
                                          <p:val>
                                            <p:strVal val="#ppt_y+#ppt_h*1.125000"/>
                                          </p:val>
                                        </p:tav>
                                        <p:tav tm="100000">
                                          <p:val>
                                            <p:strVal val="#ppt_y"/>
                                          </p:val>
                                        </p:tav>
                                      </p:tavLst>
                                    </p:anim>
                                    <p:animEffect transition="in" filter="wipe(up)">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500"/>
                                        <p:tgtEl>
                                          <p:spTgt spid="15"/>
                                        </p:tgtEl>
                                      </p:cBhvr>
                                    </p:animEffect>
                                  </p:childTnLst>
                                </p:cTn>
                              </p:par>
                              <p:par>
                                <p:cTn id="24" presetID="10" presetClass="entr" presetSubtype="0" fill="hold" nodeType="with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fade">
                                      <p:cBhvr>
                                        <p:cTn id="26" dur="500"/>
                                        <p:tgtEl>
                                          <p:spTgt spid="17"/>
                                        </p:tgtEl>
                                      </p:cBhvr>
                                    </p:animEffect>
                                  </p:childTnLst>
                                </p:cTn>
                              </p:par>
                              <p:par>
                                <p:cTn id="27" presetID="10" presetClass="entr" presetSubtype="0" fill="hold" nodeType="withEffect">
                                  <p:stCondLst>
                                    <p:cond delay="0"/>
                                  </p:stCondLst>
                                  <p:childTnLst>
                                    <p:set>
                                      <p:cBhvr>
                                        <p:cTn id="28" dur="1" fill="hold">
                                          <p:stCondLst>
                                            <p:cond delay="0"/>
                                          </p:stCondLst>
                                        </p:cTn>
                                        <p:tgtEl>
                                          <p:spTgt spid="19"/>
                                        </p:tgtEl>
                                        <p:attrNameLst>
                                          <p:attrName>style.visibility</p:attrName>
                                        </p:attrNameLst>
                                      </p:cBhvr>
                                      <p:to>
                                        <p:strVal val="visible"/>
                                      </p:to>
                                    </p:set>
                                    <p:animEffect transition="in" filter="fade">
                                      <p:cBhvr>
                                        <p:cTn id="29" dur="500"/>
                                        <p:tgtEl>
                                          <p:spTgt spid="19"/>
                                        </p:tgtEl>
                                      </p:cBhvr>
                                    </p:animEffect>
                                  </p:childTnLst>
                                </p:cTn>
                              </p:par>
                              <p:par>
                                <p:cTn id="30" presetID="10" presetClass="entr" presetSubtype="0" fill="hold" nodeType="with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fade">
                                      <p:cBhvr>
                                        <p:cTn id="32"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3677E93-B876-DA41-AA73-876A396F43B6}"/>
              </a:ext>
            </a:extLst>
          </p:cNvPr>
          <p:cNvSpPr>
            <a:spLocks noGrp="1"/>
          </p:cNvSpPr>
          <p:nvPr>
            <p:ph type="sldNum" sz="quarter" idx="12"/>
          </p:nvPr>
        </p:nvSpPr>
        <p:spPr/>
        <p:txBody>
          <a:bodyPr/>
          <a:lstStyle/>
          <a:p>
            <a:fld id="{432B1062-8B11-6348-831A-4A0BC9C55C11}" type="slidenum">
              <a:rPr lang="en-US" smtClean="0"/>
              <a:t>40</a:t>
            </a:fld>
            <a:endParaRPr lang="en-US"/>
          </a:p>
        </p:txBody>
      </p:sp>
      <p:sp>
        <p:nvSpPr>
          <p:cNvPr id="5" name="Title 1">
            <a:extLst>
              <a:ext uri="{FF2B5EF4-FFF2-40B4-BE49-F238E27FC236}">
                <a16:creationId xmlns:a16="http://schemas.microsoft.com/office/drawing/2014/main" id="{3DC24A57-6653-4542-9181-8CF0175E9E61}"/>
              </a:ext>
            </a:extLst>
          </p:cNvPr>
          <p:cNvSpPr txBox="1">
            <a:spLocks/>
          </p:cNvSpPr>
          <p:nvPr/>
        </p:nvSpPr>
        <p:spPr>
          <a:xfrm>
            <a:off x="395284" y="-197388"/>
            <a:ext cx="10515600" cy="142611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2">
                    <a:lumMod val="25000"/>
                  </a:schemeClr>
                </a:solidFill>
                <a:latin typeface="+mj-lt"/>
                <a:ea typeface="+mj-ea"/>
                <a:cs typeface="+mj-cs"/>
              </a:defRPr>
            </a:lvl1pPr>
          </a:lstStyle>
          <a:p>
            <a:r>
              <a:rPr lang="en-US" dirty="0"/>
              <a:t>Reference</a:t>
            </a:r>
          </a:p>
        </p:txBody>
      </p:sp>
      <p:cxnSp>
        <p:nvCxnSpPr>
          <p:cNvPr id="7" name="Straight Connector 6">
            <a:extLst>
              <a:ext uri="{FF2B5EF4-FFF2-40B4-BE49-F238E27FC236}">
                <a16:creationId xmlns:a16="http://schemas.microsoft.com/office/drawing/2014/main" id="{5A35EBC4-5446-B94E-8006-E23A9231EBE0}"/>
              </a:ext>
            </a:extLst>
          </p:cNvPr>
          <p:cNvCxnSpPr>
            <a:cxnSpLocks/>
          </p:cNvCxnSpPr>
          <p:nvPr/>
        </p:nvCxnSpPr>
        <p:spPr>
          <a:xfrm>
            <a:off x="495297" y="780017"/>
            <a:ext cx="9734550" cy="0"/>
          </a:xfrm>
          <a:prstGeom prst="line">
            <a:avLst/>
          </a:prstGeom>
          <a:ln>
            <a:headEnd type="none" w="med" len="med"/>
            <a:tailEnd type="none" w="med" len="med"/>
          </a:ln>
        </p:spPr>
        <p:style>
          <a:lnRef idx="3">
            <a:schemeClr val="accent3"/>
          </a:lnRef>
          <a:fillRef idx="0">
            <a:schemeClr val="accent3"/>
          </a:fillRef>
          <a:effectRef idx="2">
            <a:schemeClr val="accent3"/>
          </a:effectRef>
          <a:fontRef idx="minor">
            <a:schemeClr val="tx1"/>
          </a:fontRef>
        </p:style>
      </p:cxnSp>
      <p:sp>
        <p:nvSpPr>
          <p:cNvPr id="10" name="TextBox 9">
            <a:extLst>
              <a:ext uri="{FF2B5EF4-FFF2-40B4-BE49-F238E27FC236}">
                <a16:creationId xmlns:a16="http://schemas.microsoft.com/office/drawing/2014/main" id="{42BE6BF3-CE4F-6344-92D2-70C2717063DF}"/>
              </a:ext>
            </a:extLst>
          </p:cNvPr>
          <p:cNvSpPr txBox="1"/>
          <p:nvPr/>
        </p:nvSpPr>
        <p:spPr>
          <a:xfrm>
            <a:off x="881060" y="780017"/>
            <a:ext cx="10253659" cy="6001643"/>
          </a:xfrm>
          <a:prstGeom prst="rect">
            <a:avLst/>
          </a:prstGeom>
          <a:noFill/>
        </p:spPr>
        <p:txBody>
          <a:bodyPr wrap="square" rtlCol="0">
            <a:spAutoFit/>
          </a:bodyPr>
          <a:lstStyle/>
          <a:p>
            <a:r>
              <a:rPr lang="es-ES" sz="1200" b="1" dirty="0"/>
              <a:t> </a:t>
            </a:r>
            <a:endParaRPr lang="en-US" sz="1200" dirty="0"/>
          </a:p>
          <a:p>
            <a:r>
              <a:rPr lang="en-US" sz="1200" dirty="0"/>
              <a:t>1.	</a:t>
            </a:r>
            <a:r>
              <a:rPr lang="en-US" sz="1200" b="1" dirty="0" err="1"/>
              <a:t>Sankoh</a:t>
            </a:r>
            <a:r>
              <a:rPr lang="en-US" sz="1200" b="1" dirty="0"/>
              <a:t> AJ, Li H, D’Agostino Sr RB</a:t>
            </a:r>
            <a:r>
              <a:rPr lang="en-US" sz="1200" dirty="0"/>
              <a:t>. Use of composite endpoints in clinical trials. </a:t>
            </a:r>
            <a:r>
              <a:rPr lang="en-US" sz="1200" i="1" dirty="0"/>
              <a:t>Statistics in Medicine</a:t>
            </a:r>
            <a:r>
              <a:rPr lang="en-US" sz="1200" dirty="0"/>
              <a:t> 2014; </a:t>
            </a:r>
            <a:r>
              <a:rPr lang="en-US" sz="1200" b="1" dirty="0"/>
              <a:t>33</a:t>
            </a:r>
            <a:r>
              <a:rPr lang="en-US" sz="1200" dirty="0"/>
              <a:t>(27): 4709–4714. </a:t>
            </a:r>
          </a:p>
          <a:p>
            <a:r>
              <a:rPr lang="en-US" sz="1200" dirty="0"/>
              <a:t>2.	</a:t>
            </a:r>
            <a:r>
              <a:rPr lang="en-US" sz="1200" b="1" dirty="0" err="1"/>
              <a:t>Califf</a:t>
            </a:r>
            <a:r>
              <a:rPr lang="en-US" sz="1200" b="1" dirty="0"/>
              <a:t> RM, Harrelson-</a:t>
            </a:r>
            <a:r>
              <a:rPr lang="en-US" sz="1200" b="1" dirty="0" err="1"/>
              <a:t>Woodlief</a:t>
            </a:r>
            <a:r>
              <a:rPr lang="en-US" sz="1200" b="1" dirty="0"/>
              <a:t> L, </a:t>
            </a:r>
            <a:r>
              <a:rPr lang="en-US" sz="1200" b="1" dirty="0" err="1"/>
              <a:t>Topol</a:t>
            </a:r>
            <a:r>
              <a:rPr lang="en-US" sz="1200" b="1" dirty="0"/>
              <a:t> EJ</a:t>
            </a:r>
            <a:r>
              <a:rPr lang="en-US" sz="1200" dirty="0"/>
              <a:t>. Left ventricular ejection fraction may not be useful as an end point of thrombolytic therapy comparative trials. </a:t>
            </a:r>
            <a:r>
              <a:rPr lang="en-US" sz="1200" i="1" dirty="0"/>
              <a:t>Circulation</a:t>
            </a:r>
            <a:r>
              <a:rPr lang="en-US" sz="1200" dirty="0"/>
              <a:t> American Heart Association, 1990; </a:t>
            </a:r>
            <a:r>
              <a:rPr lang="en-US" sz="1200" b="1" dirty="0"/>
              <a:t>82</a:t>
            </a:r>
            <a:r>
              <a:rPr lang="en-US" sz="1200" dirty="0"/>
              <a:t>(5): 1847–1853. </a:t>
            </a:r>
          </a:p>
          <a:p>
            <a:r>
              <a:rPr lang="en-US" sz="1200" dirty="0"/>
              <a:t>3.	</a:t>
            </a:r>
            <a:r>
              <a:rPr lang="en-US" sz="1200" b="1" dirty="0" err="1"/>
              <a:t>Braunwald</a:t>
            </a:r>
            <a:r>
              <a:rPr lang="en-US" sz="1200" b="1" dirty="0"/>
              <a:t> E, Cannon CP, McCabe CH</a:t>
            </a:r>
            <a:r>
              <a:rPr lang="en-US" sz="1200" dirty="0"/>
              <a:t>. Use of composite endpoints in thrombolysis trials of acute myocardial infarction. </a:t>
            </a:r>
            <a:r>
              <a:rPr lang="en-US" sz="1200" i="1" dirty="0"/>
              <a:t>The American Journal of Cardiology</a:t>
            </a:r>
            <a:r>
              <a:rPr lang="en-US" sz="1200" dirty="0"/>
              <a:t> 1993; </a:t>
            </a:r>
            <a:r>
              <a:rPr lang="en-US" sz="1200" b="1" dirty="0"/>
              <a:t>72</a:t>
            </a:r>
            <a:r>
              <a:rPr lang="en-US" sz="1200" dirty="0"/>
              <a:t>(19): G3–G12. </a:t>
            </a:r>
          </a:p>
          <a:p>
            <a:r>
              <a:rPr lang="en-US" sz="1200" dirty="0"/>
              <a:t>4.	</a:t>
            </a:r>
            <a:r>
              <a:rPr lang="en-US" sz="1200" b="1" dirty="0"/>
              <a:t>Ferreira-González I, </a:t>
            </a:r>
            <a:r>
              <a:rPr lang="en-US" sz="1200" b="1" dirty="0" err="1"/>
              <a:t>Busse</a:t>
            </a:r>
            <a:r>
              <a:rPr lang="en-US" sz="1200" b="1" dirty="0"/>
              <a:t> JW, Heels-</a:t>
            </a:r>
            <a:r>
              <a:rPr lang="en-US" sz="1200" b="1" dirty="0" err="1"/>
              <a:t>Ansdell</a:t>
            </a:r>
            <a:r>
              <a:rPr lang="en-US" sz="1200" b="1" dirty="0"/>
              <a:t> D, </a:t>
            </a:r>
            <a:r>
              <a:rPr lang="en-US" sz="1200" b="1" i="1" dirty="0"/>
              <a:t>et al.</a:t>
            </a:r>
            <a:r>
              <a:rPr lang="en-US" sz="1200" dirty="0"/>
              <a:t> Problems with use of composite end points in cardiovascular trials: systematic review of </a:t>
            </a:r>
            <a:r>
              <a:rPr lang="en-US" sz="1200" dirty="0" err="1"/>
              <a:t>randomised</a:t>
            </a:r>
            <a:r>
              <a:rPr lang="en-US" sz="1200" dirty="0"/>
              <a:t> controlled trials. </a:t>
            </a:r>
            <a:r>
              <a:rPr lang="en-US" sz="1200" i="1" dirty="0"/>
              <a:t>BMJ (Clinical research ed.)</a:t>
            </a:r>
            <a:r>
              <a:rPr lang="en-US" sz="1200" dirty="0"/>
              <a:t> 2007; </a:t>
            </a:r>
            <a:r>
              <a:rPr lang="en-US" sz="1200" b="1" dirty="0"/>
              <a:t>334</a:t>
            </a:r>
            <a:r>
              <a:rPr lang="en-US" sz="1200" dirty="0"/>
              <a:t>(7597): 786. </a:t>
            </a:r>
          </a:p>
          <a:p>
            <a:r>
              <a:rPr lang="en-US" sz="1200" dirty="0"/>
              <a:t>5.	</a:t>
            </a:r>
            <a:r>
              <a:rPr lang="en-US" sz="1200" b="1" dirty="0"/>
              <a:t>Hussain A, </a:t>
            </a:r>
            <a:r>
              <a:rPr lang="en-US" sz="1200" b="1" dirty="0" err="1"/>
              <a:t>Misra</a:t>
            </a:r>
            <a:r>
              <a:rPr lang="en-US" sz="1200" b="1" dirty="0"/>
              <a:t> A, Bozkurt B</a:t>
            </a:r>
            <a:r>
              <a:rPr lang="en-US" sz="1200" dirty="0"/>
              <a:t>. Endpoints in Heart Failure Drug Development. </a:t>
            </a:r>
            <a:r>
              <a:rPr lang="en-US" sz="1200" i="1" dirty="0"/>
              <a:t>Cardiac Failure Review</a:t>
            </a:r>
            <a:r>
              <a:rPr lang="en-US" sz="1200" dirty="0"/>
              <a:t> 2022; </a:t>
            </a:r>
            <a:r>
              <a:rPr lang="en-US" sz="1200" b="1" dirty="0"/>
              <a:t>8</a:t>
            </a:r>
            <a:r>
              <a:rPr lang="en-US" sz="1200" dirty="0"/>
              <a:t>: e01. </a:t>
            </a:r>
          </a:p>
          <a:p>
            <a:r>
              <a:rPr lang="en-US" sz="1200" dirty="0"/>
              <a:t>6.	</a:t>
            </a:r>
            <a:r>
              <a:rPr lang="en-US" sz="1200" b="1" dirty="0"/>
              <a:t>Fox K, Ford I, Steg PG, </a:t>
            </a:r>
            <a:r>
              <a:rPr lang="en-US" sz="1200" b="1" dirty="0" err="1"/>
              <a:t>Tendera</a:t>
            </a:r>
            <a:r>
              <a:rPr lang="en-US" sz="1200" b="1" dirty="0"/>
              <a:t> M, Ferrari R, BEAUTIFUL Investigators</a:t>
            </a:r>
            <a:r>
              <a:rPr lang="en-US" sz="1200" dirty="0"/>
              <a:t>. Ivabradine for patients with stable coronary artery disease and left-ventricular systolic dysfunction (BEAUTIFUL): a </a:t>
            </a:r>
            <a:r>
              <a:rPr lang="en-US" sz="1200" dirty="0" err="1"/>
              <a:t>randomised</a:t>
            </a:r>
            <a:r>
              <a:rPr lang="en-US" sz="1200" dirty="0"/>
              <a:t>, double-blind, placebo-controlled trial. </a:t>
            </a:r>
            <a:r>
              <a:rPr lang="en-US" sz="1200" i="1" dirty="0"/>
              <a:t>Lancet (London, England)</a:t>
            </a:r>
            <a:r>
              <a:rPr lang="en-US" sz="1200" dirty="0"/>
              <a:t> 2008; </a:t>
            </a:r>
            <a:r>
              <a:rPr lang="en-US" sz="1200" b="1" dirty="0"/>
              <a:t>372</a:t>
            </a:r>
            <a:r>
              <a:rPr lang="en-US" sz="1200" dirty="0"/>
              <a:t>(9641): 807–816. </a:t>
            </a:r>
          </a:p>
          <a:p>
            <a:r>
              <a:rPr lang="en-US" sz="1200" dirty="0"/>
              <a:t>7.	</a:t>
            </a:r>
            <a:r>
              <a:rPr lang="en-US" sz="1200" b="1" dirty="0"/>
              <a:t>Boden WE, van </a:t>
            </a:r>
            <a:r>
              <a:rPr lang="en-US" sz="1200" b="1" dirty="0" err="1"/>
              <a:t>Gilst</a:t>
            </a:r>
            <a:r>
              <a:rPr lang="en-US" sz="1200" b="1" dirty="0"/>
              <a:t> WH, </a:t>
            </a:r>
            <a:r>
              <a:rPr lang="en-US" sz="1200" b="1" dirty="0" err="1"/>
              <a:t>Scheldewaert</a:t>
            </a:r>
            <a:r>
              <a:rPr lang="en-US" sz="1200" b="1" dirty="0"/>
              <a:t> RG, </a:t>
            </a:r>
            <a:r>
              <a:rPr lang="en-US" sz="1200" b="1" i="1" dirty="0"/>
              <a:t>et al.</a:t>
            </a:r>
            <a:r>
              <a:rPr lang="en-US" sz="1200" dirty="0"/>
              <a:t> Diltiazem in acute myocardial infarction treated with thrombolytic agents: a </a:t>
            </a:r>
            <a:r>
              <a:rPr lang="en-US" sz="1200" dirty="0" err="1"/>
              <a:t>randomised</a:t>
            </a:r>
            <a:r>
              <a:rPr lang="en-US" sz="1200" dirty="0"/>
              <a:t> placebo-controlled trial. Incomplete Infarction Trial of European Research Collaborators Evaluating Prognosis post-Thrombolysis (INTERCEPT). </a:t>
            </a:r>
            <a:r>
              <a:rPr lang="en-US" sz="1200" i="1" dirty="0"/>
              <a:t>Lancet (London, England)</a:t>
            </a:r>
            <a:r>
              <a:rPr lang="en-US" sz="1200" dirty="0"/>
              <a:t> 2000; </a:t>
            </a:r>
            <a:r>
              <a:rPr lang="en-US" sz="1200" b="1" dirty="0"/>
              <a:t>355</a:t>
            </a:r>
            <a:r>
              <a:rPr lang="en-US" sz="1200" dirty="0"/>
              <a:t>(9217): 1751–1756. </a:t>
            </a:r>
          </a:p>
          <a:p>
            <a:r>
              <a:rPr lang="en-US" sz="1200" dirty="0"/>
              <a:t>8.	</a:t>
            </a:r>
            <a:r>
              <a:rPr lang="en-US" sz="1200" b="1" dirty="0" err="1"/>
              <a:t>Brugaletta</a:t>
            </a:r>
            <a:r>
              <a:rPr lang="en-US" sz="1200" b="1" dirty="0"/>
              <a:t> S, Gomez-Lara J, Ortega-Paz L, </a:t>
            </a:r>
            <a:r>
              <a:rPr lang="en-US" sz="1200" b="1" i="1" dirty="0"/>
              <a:t>et al.</a:t>
            </a:r>
            <a:r>
              <a:rPr lang="en-US" sz="1200" dirty="0"/>
              <a:t> 10-Year Follow-Up of Patients With </a:t>
            </a:r>
            <a:r>
              <a:rPr lang="en-US" sz="1200" dirty="0" err="1"/>
              <a:t>Everolimus</a:t>
            </a:r>
            <a:r>
              <a:rPr lang="en-US" sz="1200" dirty="0"/>
              <a:t>-Eluting Versus Bare-Metal Stents After ST-Segment Elevation Myocardial Infarction. </a:t>
            </a:r>
            <a:r>
              <a:rPr lang="en-US" sz="1200" i="1" dirty="0"/>
              <a:t>Journal of the American College of Cardiology</a:t>
            </a:r>
            <a:r>
              <a:rPr lang="en-US" sz="1200" dirty="0"/>
              <a:t> 2021; </a:t>
            </a:r>
            <a:r>
              <a:rPr lang="en-US" sz="1200" b="1" dirty="0"/>
              <a:t>77</a:t>
            </a:r>
            <a:r>
              <a:rPr lang="en-US" sz="1200" dirty="0"/>
              <a:t>(9): 1165–1178. </a:t>
            </a:r>
          </a:p>
          <a:p>
            <a:r>
              <a:rPr lang="en-US" sz="1200" dirty="0"/>
              <a:t>9.	</a:t>
            </a:r>
            <a:r>
              <a:rPr lang="en-US" sz="1200" b="1" dirty="0" err="1"/>
              <a:t>Lindenfeld</a:t>
            </a:r>
            <a:r>
              <a:rPr lang="en-US" sz="1200" b="1" dirty="0"/>
              <a:t> J, </a:t>
            </a:r>
            <a:r>
              <a:rPr lang="en-US" sz="1200" b="1" dirty="0" err="1"/>
              <a:t>Zile</a:t>
            </a:r>
            <a:r>
              <a:rPr lang="en-US" sz="1200" b="1" dirty="0"/>
              <a:t> MR, Desai AS, </a:t>
            </a:r>
            <a:r>
              <a:rPr lang="en-US" sz="1200" b="1" i="1" dirty="0"/>
              <a:t>et al.</a:t>
            </a:r>
            <a:r>
              <a:rPr lang="en-US" sz="1200" dirty="0"/>
              <a:t> </a:t>
            </a:r>
            <a:r>
              <a:rPr lang="en-US" sz="1200" dirty="0" err="1"/>
              <a:t>Haemodynamic</a:t>
            </a:r>
            <a:r>
              <a:rPr lang="en-US" sz="1200" dirty="0"/>
              <a:t>-guided management of heart failure (GUIDE-HF): a </a:t>
            </a:r>
            <a:r>
              <a:rPr lang="en-US" sz="1200" dirty="0" err="1"/>
              <a:t>randomised</a:t>
            </a:r>
            <a:r>
              <a:rPr lang="en-US" sz="1200" dirty="0"/>
              <a:t> controlled trial. </a:t>
            </a:r>
            <a:r>
              <a:rPr lang="en-US" sz="1200" i="1" dirty="0"/>
              <a:t>Lancet (London, England)</a:t>
            </a:r>
            <a:r>
              <a:rPr lang="en-US" sz="1200" dirty="0"/>
              <a:t> 2021; </a:t>
            </a:r>
            <a:r>
              <a:rPr lang="en-US" sz="1200" b="1" dirty="0"/>
              <a:t>398</a:t>
            </a:r>
            <a:r>
              <a:rPr lang="en-US" sz="1200" dirty="0"/>
              <a:t>(10304): 991–1001. </a:t>
            </a:r>
          </a:p>
          <a:p>
            <a:r>
              <a:rPr lang="en-US" sz="1200" dirty="0"/>
              <a:t>10.	</a:t>
            </a:r>
            <a:r>
              <a:rPr lang="en-US" sz="1200" b="1" dirty="0"/>
              <a:t>Packer M</a:t>
            </a:r>
            <a:r>
              <a:rPr lang="en-US" sz="1200" dirty="0"/>
              <a:t>. Proposal for a new clinical end point to evaluate the efficacy of drugs and devices in the treatment of chronic heart failure. </a:t>
            </a:r>
            <a:r>
              <a:rPr lang="en-US" sz="1200" i="1" dirty="0"/>
              <a:t>Journal of Cardiac Failure</a:t>
            </a:r>
            <a:r>
              <a:rPr lang="en-US" sz="1200" dirty="0"/>
              <a:t> 2001; </a:t>
            </a:r>
            <a:r>
              <a:rPr lang="en-US" sz="1200" b="1" dirty="0"/>
              <a:t>7</a:t>
            </a:r>
            <a:r>
              <a:rPr lang="en-US" sz="1200" dirty="0"/>
              <a:t>(2): 176–182. </a:t>
            </a:r>
          </a:p>
          <a:p>
            <a:r>
              <a:rPr lang="en-US" sz="1200" dirty="0"/>
              <a:t>11.	</a:t>
            </a:r>
            <a:r>
              <a:rPr lang="en-US" sz="1200" b="1" dirty="0"/>
              <a:t>Packer M</a:t>
            </a:r>
            <a:r>
              <a:rPr lang="en-US" sz="1200" dirty="0"/>
              <a:t>. Development and Evolution of a Hierarchical Clinical Composite End Point for the Evaluation of Drugs and Devices for Acute and Chronic Heart Failure: A 20-Year Perspective. </a:t>
            </a:r>
            <a:r>
              <a:rPr lang="en-US" sz="1200" i="1" dirty="0"/>
              <a:t>Circulation</a:t>
            </a:r>
            <a:r>
              <a:rPr lang="en-US" sz="1200" dirty="0"/>
              <a:t> 2016; </a:t>
            </a:r>
            <a:r>
              <a:rPr lang="en-US" sz="1200" b="1" dirty="0"/>
              <a:t>134</a:t>
            </a:r>
            <a:r>
              <a:rPr lang="en-US" sz="1200" dirty="0"/>
              <a:t>(21): 1664–1678. </a:t>
            </a:r>
          </a:p>
          <a:p>
            <a:r>
              <a:rPr lang="en-US" sz="1200" dirty="0"/>
              <a:t>12.	</a:t>
            </a:r>
            <a:r>
              <a:rPr lang="en-US" sz="1200" b="1" dirty="0"/>
              <a:t>Food and Drug Administration</a:t>
            </a:r>
            <a:r>
              <a:rPr lang="en-US" sz="1200" dirty="0"/>
              <a:t>. </a:t>
            </a:r>
            <a:r>
              <a:rPr lang="en-US" sz="1200" i="1" dirty="0"/>
              <a:t>Treatment for Heart Failure: Endpoints for Drug Development Guidance for Industry</a:t>
            </a:r>
            <a:r>
              <a:rPr lang="en-US" sz="1200" dirty="0"/>
              <a:t>. FDA, 2020 [cited October 4, 2023]. (https://</a:t>
            </a:r>
            <a:r>
              <a:rPr lang="en-US" sz="1200" dirty="0" err="1"/>
              <a:t>www.fda.gov</a:t>
            </a:r>
            <a:r>
              <a:rPr lang="en-US" sz="1200" dirty="0"/>
              <a:t>/regulatory-information/search-</a:t>
            </a:r>
            <a:r>
              <a:rPr lang="en-US" sz="1200" dirty="0" err="1"/>
              <a:t>fda</a:t>
            </a:r>
            <a:r>
              <a:rPr lang="en-US" sz="1200" dirty="0"/>
              <a:t>-guidance-documents/treatment-heart-failure-endpoints-drug-development-guidance-industry). </a:t>
            </a:r>
          </a:p>
          <a:p>
            <a:r>
              <a:rPr lang="en-US" sz="1200" dirty="0"/>
              <a:t>13.	</a:t>
            </a:r>
            <a:r>
              <a:rPr lang="en-US" sz="1200" b="1" dirty="0"/>
              <a:t>Pocock SJ, </a:t>
            </a:r>
            <a:r>
              <a:rPr lang="en-US" sz="1200" b="1" dirty="0" err="1"/>
              <a:t>Ariti</a:t>
            </a:r>
            <a:r>
              <a:rPr lang="en-US" sz="1200" b="1" dirty="0"/>
              <a:t> CA, Collier TJ, Wang D</a:t>
            </a:r>
            <a:r>
              <a:rPr lang="en-US" sz="1200" dirty="0"/>
              <a:t>. The win ratio: a new approach to the analysis of composite endpoints in clinical trials based on clinical priorities. </a:t>
            </a:r>
            <a:r>
              <a:rPr lang="en-US" sz="1200" i="1" dirty="0"/>
              <a:t>European Heart Journal</a:t>
            </a:r>
            <a:r>
              <a:rPr lang="en-US" sz="1200" dirty="0"/>
              <a:t> 2012; </a:t>
            </a:r>
            <a:r>
              <a:rPr lang="en-US" sz="1200" b="1" dirty="0"/>
              <a:t>33</a:t>
            </a:r>
            <a:r>
              <a:rPr lang="en-US" sz="1200" dirty="0"/>
              <a:t>(2): 176–182. </a:t>
            </a:r>
          </a:p>
          <a:p>
            <a:r>
              <a:rPr lang="en-US" sz="1200" dirty="0"/>
              <a:t>14.	</a:t>
            </a:r>
            <a:r>
              <a:rPr lang="en-US" sz="1200" b="1" dirty="0"/>
              <a:t>O’Brien PC</a:t>
            </a:r>
            <a:r>
              <a:rPr lang="en-US" sz="1200" dirty="0"/>
              <a:t>. Procedures for comparing samples with multiple endpoints. </a:t>
            </a:r>
            <a:r>
              <a:rPr lang="en-US" sz="1200" i="1" dirty="0"/>
              <a:t>Biometrics</a:t>
            </a:r>
            <a:r>
              <a:rPr lang="en-US" sz="1200" dirty="0"/>
              <a:t> 1984; </a:t>
            </a:r>
            <a:r>
              <a:rPr lang="en-US" sz="1200" b="1" dirty="0"/>
              <a:t>40</a:t>
            </a:r>
            <a:r>
              <a:rPr lang="en-US" sz="1200" dirty="0"/>
              <a:t>(4): 1079–1087. </a:t>
            </a:r>
          </a:p>
          <a:p>
            <a:br>
              <a:rPr lang="en-US" sz="1200" dirty="0"/>
            </a:br>
            <a:endParaRPr lang="en-US" sz="1200" dirty="0"/>
          </a:p>
          <a:p>
            <a:br>
              <a:rPr lang="en-US" sz="1200" dirty="0"/>
            </a:br>
            <a:endParaRPr lang="en-US" sz="1200" dirty="0"/>
          </a:p>
          <a:p>
            <a:endParaRPr lang="en-US" sz="1200" dirty="0"/>
          </a:p>
        </p:txBody>
      </p:sp>
    </p:spTree>
    <p:extLst>
      <p:ext uri="{BB962C8B-B14F-4D97-AF65-F5344CB8AC3E}">
        <p14:creationId xmlns:p14="http://schemas.microsoft.com/office/powerpoint/2010/main" val="257787572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3677E93-B876-DA41-AA73-876A396F43B6}"/>
              </a:ext>
            </a:extLst>
          </p:cNvPr>
          <p:cNvSpPr>
            <a:spLocks noGrp="1"/>
          </p:cNvSpPr>
          <p:nvPr>
            <p:ph type="sldNum" sz="quarter" idx="12"/>
          </p:nvPr>
        </p:nvSpPr>
        <p:spPr/>
        <p:txBody>
          <a:bodyPr/>
          <a:lstStyle/>
          <a:p>
            <a:fld id="{432B1062-8B11-6348-831A-4A0BC9C55C11}" type="slidenum">
              <a:rPr lang="en-US" smtClean="0"/>
              <a:t>41</a:t>
            </a:fld>
            <a:endParaRPr lang="en-US"/>
          </a:p>
        </p:txBody>
      </p:sp>
      <p:sp>
        <p:nvSpPr>
          <p:cNvPr id="5" name="Title 1">
            <a:extLst>
              <a:ext uri="{FF2B5EF4-FFF2-40B4-BE49-F238E27FC236}">
                <a16:creationId xmlns:a16="http://schemas.microsoft.com/office/drawing/2014/main" id="{3DC24A57-6653-4542-9181-8CF0175E9E61}"/>
              </a:ext>
            </a:extLst>
          </p:cNvPr>
          <p:cNvSpPr txBox="1">
            <a:spLocks/>
          </p:cNvSpPr>
          <p:nvPr/>
        </p:nvSpPr>
        <p:spPr>
          <a:xfrm>
            <a:off x="395284" y="-197388"/>
            <a:ext cx="10515600" cy="142611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2">
                    <a:lumMod val="25000"/>
                  </a:schemeClr>
                </a:solidFill>
                <a:latin typeface="+mj-lt"/>
                <a:ea typeface="+mj-ea"/>
                <a:cs typeface="+mj-cs"/>
              </a:defRPr>
            </a:lvl1pPr>
          </a:lstStyle>
          <a:p>
            <a:r>
              <a:rPr lang="en-US" dirty="0"/>
              <a:t>Reference</a:t>
            </a:r>
            <a:r>
              <a:rPr lang="zh-CN" altLang="en-US" dirty="0"/>
              <a:t> （</a:t>
            </a:r>
            <a:r>
              <a:rPr lang="en-US" altLang="zh-CN" dirty="0"/>
              <a:t>partial</a:t>
            </a:r>
            <a:r>
              <a:rPr lang="zh-CN" altLang="en-US" dirty="0"/>
              <a:t> </a:t>
            </a:r>
            <a:r>
              <a:rPr lang="en-US" altLang="zh-CN" dirty="0"/>
              <a:t>list</a:t>
            </a:r>
            <a:r>
              <a:rPr lang="zh-CN" altLang="en-US" dirty="0"/>
              <a:t>）</a:t>
            </a:r>
            <a:endParaRPr lang="en-US" dirty="0"/>
          </a:p>
        </p:txBody>
      </p:sp>
      <p:cxnSp>
        <p:nvCxnSpPr>
          <p:cNvPr id="7" name="Straight Connector 6">
            <a:extLst>
              <a:ext uri="{FF2B5EF4-FFF2-40B4-BE49-F238E27FC236}">
                <a16:creationId xmlns:a16="http://schemas.microsoft.com/office/drawing/2014/main" id="{5A35EBC4-5446-B94E-8006-E23A9231EBE0}"/>
              </a:ext>
            </a:extLst>
          </p:cNvPr>
          <p:cNvCxnSpPr>
            <a:cxnSpLocks/>
          </p:cNvCxnSpPr>
          <p:nvPr/>
        </p:nvCxnSpPr>
        <p:spPr>
          <a:xfrm>
            <a:off x="495297" y="780017"/>
            <a:ext cx="9734550" cy="0"/>
          </a:xfrm>
          <a:prstGeom prst="line">
            <a:avLst/>
          </a:prstGeom>
          <a:ln>
            <a:headEnd type="none" w="med" len="med"/>
            <a:tailEnd type="none" w="med" len="med"/>
          </a:ln>
        </p:spPr>
        <p:style>
          <a:lnRef idx="3">
            <a:schemeClr val="accent3"/>
          </a:lnRef>
          <a:fillRef idx="0">
            <a:schemeClr val="accent3"/>
          </a:fillRef>
          <a:effectRef idx="2">
            <a:schemeClr val="accent3"/>
          </a:effectRef>
          <a:fontRef idx="minor">
            <a:schemeClr val="tx1"/>
          </a:fontRef>
        </p:style>
      </p:cxnSp>
      <p:sp>
        <p:nvSpPr>
          <p:cNvPr id="10" name="TextBox 9">
            <a:extLst>
              <a:ext uri="{FF2B5EF4-FFF2-40B4-BE49-F238E27FC236}">
                <a16:creationId xmlns:a16="http://schemas.microsoft.com/office/drawing/2014/main" id="{42BE6BF3-CE4F-6344-92D2-70C2717063DF}"/>
              </a:ext>
            </a:extLst>
          </p:cNvPr>
          <p:cNvSpPr txBox="1"/>
          <p:nvPr/>
        </p:nvSpPr>
        <p:spPr>
          <a:xfrm>
            <a:off x="881060" y="1228725"/>
            <a:ext cx="10253659" cy="4339650"/>
          </a:xfrm>
          <a:prstGeom prst="rect">
            <a:avLst/>
          </a:prstGeom>
          <a:noFill/>
        </p:spPr>
        <p:txBody>
          <a:bodyPr wrap="square" rtlCol="0">
            <a:spAutoFit/>
          </a:bodyPr>
          <a:lstStyle/>
          <a:p>
            <a:r>
              <a:rPr lang="es-ES" sz="1200" b="1" dirty="0"/>
              <a:t> </a:t>
            </a:r>
            <a:r>
              <a:rPr lang="en-US" sz="1200" dirty="0"/>
              <a:t>15.	</a:t>
            </a:r>
            <a:r>
              <a:rPr lang="en-US" sz="1200" b="1" dirty="0"/>
              <a:t>Felker GM, </a:t>
            </a:r>
            <a:r>
              <a:rPr lang="en-US" sz="1200" b="1" dirty="0" err="1"/>
              <a:t>Anstrom</a:t>
            </a:r>
            <a:r>
              <a:rPr lang="en-US" sz="1200" b="1" dirty="0"/>
              <a:t> KJ, Rogers JG</a:t>
            </a:r>
            <a:r>
              <a:rPr lang="en-US" sz="1200" dirty="0"/>
              <a:t>. A global ranking approach to end points in trials of mechanical circulatory support devices. </a:t>
            </a:r>
            <a:r>
              <a:rPr lang="en-US" sz="1200" i="1" dirty="0"/>
              <a:t>Journal of Cardiac Failure</a:t>
            </a:r>
            <a:r>
              <a:rPr lang="en-US" sz="1200" dirty="0"/>
              <a:t> 2008; </a:t>
            </a:r>
            <a:r>
              <a:rPr lang="en-US" sz="1200" b="1" dirty="0"/>
              <a:t>14</a:t>
            </a:r>
            <a:r>
              <a:rPr lang="en-US" sz="1200" dirty="0"/>
              <a:t>(5): 368–372. </a:t>
            </a:r>
          </a:p>
          <a:p>
            <a:r>
              <a:rPr lang="en-US" sz="1200" dirty="0"/>
              <a:t>16.	</a:t>
            </a:r>
            <a:r>
              <a:rPr lang="en-US" sz="1200" b="1" dirty="0"/>
              <a:t>U.S. Department of Health and Human Services FDA Center for Drug Evaluation and Research, U.S. Department of Health and Human Services FDA Center for Biologics Evaluation and Research, U.S. Department of Health and Human Services FDA Center for Devices and Radiological Health</a:t>
            </a:r>
            <a:r>
              <a:rPr lang="en-US" sz="1200" dirty="0"/>
              <a:t>. Guidance for industry: patient-reported outcome measures: use in medical product development to support labeling claims: draft guidance. </a:t>
            </a:r>
            <a:r>
              <a:rPr lang="en-US" sz="1200" i="1" dirty="0"/>
              <a:t>Health and Quality of Life Outcomes</a:t>
            </a:r>
            <a:r>
              <a:rPr lang="en-US" sz="1200" dirty="0"/>
              <a:t> 2006; </a:t>
            </a:r>
            <a:r>
              <a:rPr lang="en-US" sz="1200" b="1" dirty="0"/>
              <a:t>4</a:t>
            </a:r>
            <a:r>
              <a:rPr lang="en-US" sz="1200" dirty="0"/>
              <a:t>(1): 79. </a:t>
            </a:r>
          </a:p>
          <a:p>
            <a:r>
              <a:rPr lang="en-US" sz="1200" dirty="0"/>
              <a:t>17.	</a:t>
            </a:r>
            <a:r>
              <a:rPr lang="en-US" sz="1200" b="1" i="1" dirty="0"/>
              <a:t>WHO R&amp;D Blueprint novel Coronavirus COVID-19 Therapeutic Trial Synopsis</a:t>
            </a:r>
            <a:r>
              <a:rPr lang="en-US" sz="1200" dirty="0"/>
              <a:t>. [cited October 4, 2023]. (https://</a:t>
            </a:r>
            <a:r>
              <a:rPr lang="en-US" sz="1200" dirty="0" err="1"/>
              <a:t>www.who.int</a:t>
            </a:r>
            <a:r>
              <a:rPr lang="en-US" sz="1200" dirty="0"/>
              <a:t>/docs/default-source/blue-print/covid-19-therapeutic-trial-synopsis.pdf?sfvrsn=44b83344_1&amp;download=true). </a:t>
            </a:r>
          </a:p>
          <a:p>
            <a:r>
              <a:rPr lang="en-US" sz="1200" dirty="0"/>
              <a:t>18.	</a:t>
            </a:r>
            <a:r>
              <a:rPr lang="en-US" sz="1200" b="1" dirty="0" err="1"/>
              <a:t>Thorlund</a:t>
            </a:r>
            <a:r>
              <a:rPr lang="en-US" sz="1200" b="1" dirty="0"/>
              <a:t> K, Smith D, </a:t>
            </a:r>
            <a:r>
              <a:rPr lang="en-US" sz="1200" b="1" dirty="0" err="1"/>
              <a:t>Linsell</a:t>
            </a:r>
            <a:r>
              <a:rPr lang="en-US" sz="1200" b="1" dirty="0"/>
              <a:t> C, </a:t>
            </a:r>
            <a:r>
              <a:rPr lang="en-US" sz="1200" b="1" i="1" dirty="0"/>
              <a:t>et al.</a:t>
            </a:r>
            <a:r>
              <a:rPr lang="en-US" sz="1200" dirty="0"/>
              <a:t> The importance of appropriate selection of clinical endpoints in outpatient COVID-19 clinical trials. </a:t>
            </a:r>
            <a:r>
              <a:rPr lang="en-US" sz="1200" i="1" dirty="0"/>
              <a:t>Communications Medicine</a:t>
            </a:r>
            <a:r>
              <a:rPr lang="en-US" sz="1200" dirty="0"/>
              <a:t> Nature Publishing Group, 2023; </a:t>
            </a:r>
            <a:r>
              <a:rPr lang="en-US" sz="1200" b="1" dirty="0"/>
              <a:t>3</a:t>
            </a:r>
            <a:r>
              <a:rPr lang="en-US" sz="1200" dirty="0"/>
              <a:t>(1): 1–5. </a:t>
            </a:r>
          </a:p>
          <a:p>
            <a:r>
              <a:rPr lang="en-US" sz="1200" dirty="0"/>
              <a:t>19.	</a:t>
            </a:r>
            <a:r>
              <a:rPr lang="en-US" sz="1200" b="1" dirty="0"/>
              <a:t>Felker GM, Pang PS, Adams KF, </a:t>
            </a:r>
            <a:r>
              <a:rPr lang="en-US" sz="1200" b="1" i="1" dirty="0"/>
              <a:t>et al.</a:t>
            </a:r>
            <a:r>
              <a:rPr lang="en-US" sz="1200" dirty="0"/>
              <a:t> Clinical Trials of Pharmacological Therapies in Acute Heart Failure Syndromes. </a:t>
            </a:r>
            <a:r>
              <a:rPr lang="en-US" sz="1200" i="1" dirty="0"/>
              <a:t>Circulation: Heart Failure</a:t>
            </a:r>
            <a:r>
              <a:rPr lang="en-US" sz="1200" dirty="0"/>
              <a:t> American Heart Association, 2010; </a:t>
            </a:r>
            <a:r>
              <a:rPr lang="en-US" sz="1200" b="1" dirty="0"/>
              <a:t>3</a:t>
            </a:r>
            <a:r>
              <a:rPr lang="en-US" sz="1200" dirty="0"/>
              <a:t>(2): 314–325. </a:t>
            </a:r>
          </a:p>
          <a:p>
            <a:r>
              <a:rPr lang="en-US" sz="1200" dirty="0"/>
              <a:t>20.	</a:t>
            </a:r>
            <a:r>
              <a:rPr lang="en-US" sz="1200" b="1" dirty="0"/>
              <a:t>WHO Working Group on the Clinical </a:t>
            </a:r>
            <a:r>
              <a:rPr lang="en-US" sz="1200" b="1" dirty="0" err="1"/>
              <a:t>Characterisation</a:t>
            </a:r>
            <a:r>
              <a:rPr lang="en-US" sz="1200" b="1" dirty="0"/>
              <a:t> and Management of COVID-19 infection</a:t>
            </a:r>
            <a:r>
              <a:rPr lang="en-US" sz="1200" dirty="0"/>
              <a:t>. A minimal common outcome measure set for COVID-19 clinical research. </a:t>
            </a:r>
            <a:r>
              <a:rPr lang="en-US" sz="1200" i="1" dirty="0"/>
              <a:t>The Lancet. Infectious Diseases</a:t>
            </a:r>
            <a:r>
              <a:rPr lang="en-US" sz="1200" dirty="0"/>
              <a:t> 2020; </a:t>
            </a:r>
            <a:r>
              <a:rPr lang="en-US" sz="1200" b="1" dirty="0"/>
              <a:t>20</a:t>
            </a:r>
            <a:r>
              <a:rPr lang="en-US" sz="1200" dirty="0"/>
              <a:t>(8): e192–e197. </a:t>
            </a:r>
          </a:p>
          <a:p>
            <a:r>
              <a:rPr lang="en-US" sz="1200" dirty="0"/>
              <a:t>21.                     Anastasios </a:t>
            </a:r>
            <a:r>
              <a:rPr lang="en-US" sz="1200" dirty="0" err="1"/>
              <a:t>Panagiotelis</a:t>
            </a:r>
            <a:r>
              <a:rPr lang="en-US" sz="1200" dirty="0"/>
              <a:t>, Claudia </a:t>
            </a:r>
            <a:r>
              <a:rPr lang="en-US" sz="1200" dirty="0" err="1"/>
              <a:t>Czado</a:t>
            </a:r>
            <a:r>
              <a:rPr lang="en-US" sz="1200" dirty="0"/>
              <a:t>, and Harry Joe. “Pair copula constructions for multivariate</a:t>
            </a:r>
            <a:br>
              <a:rPr lang="en-US" sz="1200" dirty="0"/>
            </a:br>
            <a:r>
              <a:rPr lang="en-US" sz="1200" dirty="0"/>
              <a:t>discrete data”. In: Journal of the American Statistical Association 107.499 (2012), pp. 1063–1072.</a:t>
            </a:r>
          </a:p>
          <a:p>
            <a:r>
              <a:rPr lang="en-US" sz="1200" dirty="0"/>
              <a:t>22.                     M </a:t>
            </a:r>
            <a:r>
              <a:rPr lang="en-US" sz="1200" dirty="0" err="1"/>
              <a:t>Sklar</a:t>
            </a:r>
            <a:r>
              <a:rPr lang="en-US" sz="1200" dirty="0"/>
              <a:t>. “</a:t>
            </a:r>
            <a:r>
              <a:rPr lang="en-US" sz="1200" dirty="0" err="1"/>
              <a:t>Fonctions</a:t>
            </a:r>
            <a:r>
              <a:rPr lang="en-US" sz="1200" dirty="0"/>
              <a:t> de r ́</a:t>
            </a:r>
            <a:r>
              <a:rPr lang="en-US" sz="1200" dirty="0" err="1"/>
              <a:t>epartition</a:t>
            </a:r>
            <a:r>
              <a:rPr lang="en-US" sz="1200" dirty="0"/>
              <a:t> `a n dimensions et </a:t>
            </a:r>
            <a:r>
              <a:rPr lang="en-US" sz="1200" dirty="0" err="1"/>
              <a:t>leurs</a:t>
            </a:r>
            <a:r>
              <a:rPr lang="en-US" sz="1200" dirty="0"/>
              <a:t> </a:t>
            </a:r>
            <a:r>
              <a:rPr lang="en-US" sz="1200" dirty="0" err="1"/>
              <a:t>marges</a:t>
            </a:r>
            <a:r>
              <a:rPr lang="en-US" sz="1200" dirty="0"/>
              <a:t>”. In: </a:t>
            </a:r>
            <a:r>
              <a:rPr lang="en-US" sz="1200" i="1" dirty="0"/>
              <a:t>Annales de </a:t>
            </a:r>
            <a:r>
              <a:rPr lang="en-US" sz="1200" i="1" dirty="0" err="1"/>
              <a:t>l’ISUP</a:t>
            </a:r>
            <a:r>
              <a:rPr lang="en-US" sz="1200" dirty="0"/>
              <a:t>. Vol. 8.</a:t>
            </a:r>
            <a:br>
              <a:rPr lang="en-US" sz="1200" dirty="0"/>
            </a:br>
            <a:r>
              <a:rPr lang="en-US" sz="1200" dirty="0"/>
              <a:t>3. 1959, pp. 229–231.</a:t>
            </a:r>
          </a:p>
          <a:p>
            <a:r>
              <a:rPr lang="en-US" sz="1200" dirty="0"/>
              <a:t>23.                     John Whitehead. “Sample size calculations for ordered categorical data”. In: </a:t>
            </a:r>
            <a:r>
              <a:rPr lang="en-US" sz="1200" i="1" dirty="0"/>
              <a:t>Statistics in medicine</a:t>
            </a:r>
            <a:br>
              <a:rPr lang="en-US" sz="1200" dirty="0"/>
            </a:br>
            <a:r>
              <a:rPr lang="en-US" sz="1200" dirty="0"/>
              <a:t>12.24 (1993), pp. 2257–2271.</a:t>
            </a:r>
          </a:p>
          <a:p>
            <a:r>
              <a:rPr lang="en-US" sz="1200" dirty="0"/>
              <a:t>24.                     </a:t>
            </a:r>
            <a:r>
              <a:rPr lang="en-US" sz="1200" dirty="0" err="1"/>
              <a:t>Horita</a:t>
            </a:r>
            <a:r>
              <a:rPr lang="en-US" sz="1200" dirty="0"/>
              <a:t>, Nobuyuki, and Takeshi Fukumoto. "Global case fatality rate from COVID‐19 has decreased by 96.8% during 2.5 years of the pandemic." </a:t>
            </a:r>
            <a:r>
              <a:rPr lang="en-US" sz="1200" i="1" dirty="0"/>
              <a:t>Journal of Medical Virology</a:t>
            </a:r>
            <a:r>
              <a:rPr lang="en-US" sz="1200" dirty="0"/>
              <a:t> 95.1 (2023).</a:t>
            </a:r>
          </a:p>
          <a:p>
            <a:r>
              <a:rPr lang="en-US" sz="1200" dirty="0"/>
              <a:t>25.                     Goff Jr, David Calvin, et al. "Bending the curve in cardiovascular disease mortality: Bethesda+ 40 and beyond." </a:t>
            </a:r>
            <a:r>
              <a:rPr lang="en-US" sz="1200" i="1" dirty="0"/>
              <a:t>Circulation</a:t>
            </a:r>
            <a:r>
              <a:rPr lang="en-US" sz="1200" dirty="0"/>
              <a:t> 143.8 (2021): 837-851.</a:t>
            </a:r>
          </a:p>
        </p:txBody>
      </p:sp>
    </p:spTree>
    <p:extLst>
      <p:ext uri="{BB962C8B-B14F-4D97-AF65-F5344CB8AC3E}">
        <p14:creationId xmlns:p14="http://schemas.microsoft.com/office/powerpoint/2010/main" val="41223497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B384D7-39C9-3C4E-806A-4D68E34A9162}"/>
              </a:ext>
            </a:extLst>
          </p:cNvPr>
          <p:cNvSpPr>
            <a:spLocks noGrp="1"/>
          </p:cNvSpPr>
          <p:nvPr>
            <p:ph type="title"/>
          </p:nvPr>
        </p:nvSpPr>
        <p:spPr>
          <a:xfrm>
            <a:off x="289560" y="451"/>
            <a:ext cx="10515600" cy="1325563"/>
          </a:xfrm>
        </p:spPr>
        <p:txBody>
          <a:bodyPr/>
          <a:lstStyle/>
          <a:p>
            <a:r>
              <a:rPr lang="en-US" dirty="0"/>
              <a:t>Supplementary</a:t>
            </a:r>
          </a:p>
        </p:txBody>
      </p:sp>
      <p:sp>
        <p:nvSpPr>
          <p:cNvPr id="4" name="Slide Number Placeholder 3">
            <a:extLst>
              <a:ext uri="{FF2B5EF4-FFF2-40B4-BE49-F238E27FC236}">
                <a16:creationId xmlns:a16="http://schemas.microsoft.com/office/drawing/2014/main" id="{CB5F9B67-EF20-DD40-ABAD-AB09088C46FB}"/>
              </a:ext>
            </a:extLst>
          </p:cNvPr>
          <p:cNvSpPr>
            <a:spLocks noGrp="1"/>
          </p:cNvSpPr>
          <p:nvPr>
            <p:ph type="sldNum" sz="quarter" idx="12"/>
          </p:nvPr>
        </p:nvSpPr>
        <p:spPr/>
        <p:txBody>
          <a:bodyPr/>
          <a:lstStyle/>
          <a:p>
            <a:fld id="{432B1062-8B11-6348-831A-4A0BC9C55C11}" type="slidenum">
              <a:rPr lang="en-US" smtClean="0"/>
              <a:t>42</a:t>
            </a:fld>
            <a:endParaRPr lang="en-US"/>
          </a:p>
        </p:txBody>
      </p:sp>
      <p:pic>
        <p:nvPicPr>
          <p:cNvPr id="5" name="Content Placeholder 4">
            <a:extLst>
              <a:ext uri="{FF2B5EF4-FFF2-40B4-BE49-F238E27FC236}">
                <a16:creationId xmlns:a16="http://schemas.microsoft.com/office/drawing/2014/main" id="{4AE6611F-4176-154A-A5E0-BD02099312C3}"/>
              </a:ext>
            </a:extLst>
          </p:cNvPr>
          <p:cNvPicPr>
            <a:picLocks noGrp="1" noChangeAspect="1"/>
          </p:cNvPicPr>
          <p:nvPr>
            <p:ph idx="1"/>
          </p:nvPr>
        </p:nvPicPr>
        <p:blipFill>
          <a:blip r:embed="rId3"/>
          <a:stretch>
            <a:fillRect/>
          </a:stretch>
        </p:blipFill>
        <p:spPr>
          <a:xfrm>
            <a:off x="2004005" y="2515768"/>
            <a:ext cx="7088734" cy="3459754"/>
          </a:xfrm>
          <a:prstGeom prst="rect">
            <a:avLst/>
          </a:prstGeom>
        </p:spPr>
      </p:pic>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2585B39C-2B05-8740-A896-E5A061D136AB}"/>
                  </a:ext>
                </a:extLst>
              </p:cNvPr>
              <p:cNvSpPr txBox="1">
                <a:spLocks/>
              </p:cNvSpPr>
              <p:nvPr/>
            </p:nvSpPr>
            <p:spPr>
              <a:xfrm>
                <a:off x="777690" y="1008364"/>
                <a:ext cx="9845258" cy="27471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500"/>
                  </a:spcBef>
                  <a:buFont typeface="Arial" panose="020B0604020202020204" pitchFamily="34" charset="0"/>
                  <a:buChar char="•"/>
                  <a:defRPr sz="2800" kern="1200">
                    <a:solidFill>
                      <a:schemeClr val="bg2">
                        <a:lumMod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2">
                        <a:lumMod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2">
                        <a:lumMod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2">
                        <a:lumMod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2">
                        <a:lumMod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b="1" dirty="0">
                    <a:solidFill>
                      <a:schemeClr val="tx1"/>
                    </a:solidFill>
                  </a:rPr>
                  <a:t>3.2.0 Copula </a:t>
                </a:r>
                <a:endParaRPr lang="en-US" dirty="0">
                  <a:solidFill>
                    <a:schemeClr val="tx1"/>
                  </a:solidFill>
                </a:endParaRPr>
              </a:p>
              <a:p>
                <a:pPr lvl="1"/>
                <a:r>
                  <a:rPr lang="en-US" dirty="0">
                    <a:solidFill>
                      <a:schemeClr val="tx1"/>
                    </a:solidFill>
                  </a:rPr>
                  <a:t>Definition - A copula </a:t>
                </a:r>
                <a:r>
                  <a:rPr lang="en-US" i="1" dirty="0">
                    <a:solidFill>
                      <a:schemeClr val="tx1"/>
                    </a:solidFill>
                  </a:rPr>
                  <a:t>C</a:t>
                </a:r>
                <a:r>
                  <a:rPr lang="en-US" dirty="0">
                    <a:solidFill>
                      <a:schemeClr val="tx1"/>
                    </a:solidFill>
                  </a:rPr>
                  <a:t>: [0,1]</a:t>
                </a:r>
                <a:r>
                  <a:rPr lang="en-US" baseline="30000" dirty="0">
                    <a:solidFill>
                      <a:schemeClr val="tx1"/>
                    </a:solidFill>
                  </a:rPr>
                  <a:t>d </a:t>
                </a:r>
                <a14:m>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rPr>
                      <m:t>→</m:t>
                    </m:r>
                  </m:oMath>
                </a14:m>
                <a:r>
                  <a:rPr lang="en-US" dirty="0">
                    <a:solidFill>
                      <a:schemeClr val="tx1"/>
                    </a:solidFill>
                  </a:rPr>
                  <a:t>[0,1] is a d-dimensional copula if C is a joint cumulative distribution function (CDF) of a d-dimensional random vector on the unit cube [0,1]</a:t>
                </a:r>
                <a:r>
                  <a:rPr lang="en-US" baseline="30000" dirty="0">
                    <a:solidFill>
                      <a:schemeClr val="tx1"/>
                    </a:solidFill>
                  </a:rPr>
                  <a:t>d </a:t>
                </a:r>
                <a:r>
                  <a:rPr lang="en-US" dirty="0">
                    <a:solidFill>
                      <a:schemeClr val="tx1"/>
                    </a:solidFill>
                  </a:rPr>
                  <a:t>with uniform marginals. </a:t>
                </a:r>
              </a:p>
              <a:p>
                <a:endParaRPr lang="en-US" sz="2400" dirty="0">
                  <a:solidFill>
                    <a:schemeClr val="tx1"/>
                  </a:solidFill>
                </a:endParaRPr>
              </a:p>
            </p:txBody>
          </p:sp>
        </mc:Choice>
        <mc:Fallback xmlns="">
          <p:sp>
            <p:nvSpPr>
              <p:cNvPr id="6" name="Content Placeholder 2">
                <a:extLst>
                  <a:ext uri="{FF2B5EF4-FFF2-40B4-BE49-F238E27FC236}">
                    <a16:creationId xmlns:a16="http://schemas.microsoft.com/office/drawing/2014/main" id="{2585B39C-2B05-8740-A896-E5A061D136AB}"/>
                  </a:ext>
                </a:extLst>
              </p:cNvPr>
              <p:cNvSpPr txBox="1">
                <a:spLocks noRot="1" noChangeAspect="1" noMove="1" noResize="1" noEditPoints="1" noAdjustHandles="1" noChangeArrowheads="1" noChangeShapeType="1" noTextEdit="1"/>
              </p:cNvSpPr>
              <p:nvPr/>
            </p:nvSpPr>
            <p:spPr>
              <a:xfrm>
                <a:off x="777690" y="1008364"/>
                <a:ext cx="9845258" cy="2747138"/>
              </a:xfrm>
              <a:prstGeom prst="rect">
                <a:avLst/>
              </a:prstGeom>
              <a:blipFill>
                <a:blip r:embed="rId4"/>
                <a:stretch>
                  <a:fillRect l="-902" t="-2294"/>
                </a:stretch>
              </a:blipFill>
            </p:spPr>
            <p:txBody>
              <a:bodyPr/>
              <a:lstStyle/>
              <a:p>
                <a:r>
                  <a:rPr lang="en-US">
                    <a:noFill/>
                  </a:rPr>
                  <a:t> </a:t>
                </a:r>
              </a:p>
            </p:txBody>
          </p:sp>
        </mc:Fallback>
      </mc:AlternateContent>
    </p:spTree>
    <p:extLst>
      <p:ext uri="{BB962C8B-B14F-4D97-AF65-F5344CB8AC3E}">
        <p14:creationId xmlns:p14="http://schemas.microsoft.com/office/powerpoint/2010/main" val="96356623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1732622-0E96-2444-8252-C68FF02762E9}"/>
              </a:ext>
            </a:extLst>
          </p:cNvPr>
          <p:cNvPicPr>
            <a:picLocks noChangeAspect="1"/>
          </p:cNvPicPr>
          <p:nvPr/>
        </p:nvPicPr>
        <p:blipFill>
          <a:blip r:embed="rId3"/>
          <a:stretch>
            <a:fillRect/>
          </a:stretch>
        </p:blipFill>
        <p:spPr>
          <a:xfrm>
            <a:off x="833596" y="1711070"/>
            <a:ext cx="4739702" cy="4085172"/>
          </a:xfrm>
          <a:prstGeom prst="rect">
            <a:avLst/>
          </a:prstGeom>
        </p:spPr>
      </p:pic>
      <p:sp>
        <p:nvSpPr>
          <p:cNvPr id="4" name="TextBox 3">
            <a:extLst>
              <a:ext uri="{FF2B5EF4-FFF2-40B4-BE49-F238E27FC236}">
                <a16:creationId xmlns:a16="http://schemas.microsoft.com/office/drawing/2014/main" id="{A7921A37-7B7B-0B42-84C8-EEAD75BEFC55}"/>
              </a:ext>
            </a:extLst>
          </p:cNvPr>
          <p:cNvSpPr txBox="1"/>
          <p:nvPr/>
        </p:nvSpPr>
        <p:spPr>
          <a:xfrm>
            <a:off x="6802752" y="1707459"/>
            <a:ext cx="5141817" cy="4544001"/>
          </a:xfrm>
          <a:prstGeom prst="rect">
            <a:avLst/>
          </a:prstGeom>
          <a:noFill/>
        </p:spPr>
        <p:txBody>
          <a:bodyPr wrap="square" rtlCol="0">
            <a:spAutoFit/>
          </a:bodyPr>
          <a:lstStyle/>
          <a:p>
            <a:pPr>
              <a:lnSpc>
                <a:spcPct val="120000"/>
              </a:lnSpc>
            </a:pPr>
            <a:r>
              <a:rPr lang="en-US" b="1" dirty="0">
                <a:latin typeface="Helvetica" pitchFamily="2" charset="0"/>
              </a:rPr>
              <a:t>Recall:</a:t>
            </a:r>
          </a:p>
          <a:p>
            <a:pPr>
              <a:lnSpc>
                <a:spcPct val="120000"/>
              </a:lnSpc>
            </a:pPr>
            <a:r>
              <a:rPr lang="en-US" sz="1600" b="1" dirty="0">
                <a:latin typeface="Helvetica" pitchFamily="2" charset="0"/>
              </a:rPr>
              <a:t>6 Binary Components</a:t>
            </a:r>
            <a:endParaRPr lang="en-US" sz="1600" dirty="0">
              <a:latin typeface="Helvetica" pitchFamily="2" charset="0"/>
            </a:endParaRPr>
          </a:p>
          <a:p>
            <a:pPr marL="342900" indent="-342900">
              <a:lnSpc>
                <a:spcPct val="120000"/>
              </a:lnSpc>
              <a:buFont typeface="Arial" panose="020B0604020202020204" pitchFamily="34" charset="0"/>
              <a:buChar char="•"/>
            </a:pPr>
            <a:r>
              <a:rPr lang="en-US" sz="1600" b="1" dirty="0">
                <a:latin typeface="Helvetica" pitchFamily="2" charset="0"/>
              </a:rPr>
              <a:t>Prevalence for binary 1, binary 2, binary 3, binary 4, binary 5, binary 6 are</a:t>
            </a:r>
          </a:p>
          <a:p>
            <a:pPr marL="742950" lvl="1" indent="-285750">
              <a:lnSpc>
                <a:spcPct val="120000"/>
              </a:lnSpc>
              <a:buFont typeface="Arial" panose="020B0604020202020204" pitchFamily="34" charset="0"/>
              <a:buChar char="•"/>
            </a:pPr>
            <a:r>
              <a:rPr lang="en-US" sz="1600" dirty="0">
                <a:latin typeface="Helvetica" pitchFamily="2" charset="0"/>
              </a:rPr>
              <a:t>10%, 20%, 10%, 20%, 10%, 20%.</a:t>
            </a:r>
            <a:endParaRPr lang="en-US" sz="1600" b="1" dirty="0">
              <a:latin typeface="Helvetica" pitchFamily="2" charset="0"/>
            </a:endParaRPr>
          </a:p>
          <a:p>
            <a:pPr marL="342900" indent="-342900">
              <a:lnSpc>
                <a:spcPct val="120000"/>
              </a:lnSpc>
              <a:buFont typeface="Arial" panose="020B0604020202020204" pitchFamily="34" charset="0"/>
              <a:buChar char="•"/>
            </a:pPr>
            <a:r>
              <a:rPr lang="en-US" sz="1600" b="1" dirty="0">
                <a:latin typeface="Helvetica" pitchFamily="2" charset="0"/>
              </a:rPr>
              <a:t>Treatment effect: have no, small, or medium effect for different binary single outcomes</a:t>
            </a:r>
          </a:p>
          <a:p>
            <a:pPr marL="800100" lvl="1" indent="-342900">
              <a:lnSpc>
                <a:spcPct val="120000"/>
              </a:lnSpc>
              <a:buFont typeface="Arial" panose="020B0604020202020204" pitchFamily="34" charset="0"/>
              <a:buChar char="•"/>
            </a:pPr>
            <a:r>
              <a:rPr lang="en-US" sz="1600" dirty="0">
                <a:latin typeface="Helvetica" pitchFamily="2" charset="0"/>
              </a:rPr>
              <a:t>1,2: no treatment effect: 0</a:t>
            </a:r>
          </a:p>
          <a:p>
            <a:pPr marL="800100" lvl="1" indent="-342900">
              <a:lnSpc>
                <a:spcPct val="120000"/>
              </a:lnSpc>
              <a:buFont typeface="Arial" panose="020B0604020202020204" pitchFamily="34" charset="0"/>
              <a:buChar char="•"/>
            </a:pPr>
            <a:r>
              <a:rPr lang="en-US" sz="1600" dirty="0">
                <a:latin typeface="Helvetica" pitchFamily="2" charset="0"/>
              </a:rPr>
              <a:t>3,4: small treatment effect: log(0.8)</a:t>
            </a:r>
          </a:p>
          <a:p>
            <a:pPr marL="800100" lvl="1" indent="-342900">
              <a:lnSpc>
                <a:spcPct val="120000"/>
              </a:lnSpc>
              <a:buFont typeface="Arial" panose="020B0604020202020204" pitchFamily="34" charset="0"/>
              <a:buChar char="•"/>
            </a:pPr>
            <a:r>
              <a:rPr lang="en-US" sz="1600" dirty="0">
                <a:latin typeface="Helvetica" pitchFamily="2" charset="0"/>
              </a:rPr>
              <a:t>5,6: medium treatment effect: log(0.6)</a:t>
            </a:r>
            <a:endParaRPr lang="en-US" sz="1600" b="1" dirty="0">
              <a:latin typeface="Helvetica" pitchFamily="2" charset="0"/>
            </a:endParaRPr>
          </a:p>
          <a:p>
            <a:pPr marL="285750" indent="-285750">
              <a:lnSpc>
                <a:spcPct val="120000"/>
              </a:lnSpc>
              <a:buFontTx/>
              <a:buChar char="-"/>
            </a:pPr>
            <a:r>
              <a:rPr lang="en-US" sz="1600" b="1" dirty="0">
                <a:latin typeface="Helvetica" pitchFamily="2" charset="0"/>
              </a:rPr>
              <a:t>Order 1: </a:t>
            </a:r>
            <a:r>
              <a:rPr lang="en-US" sz="1600" dirty="0">
                <a:latin typeface="Helvetica" pitchFamily="2" charset="0"/>
              </a:rPr>
              <a:t>assign severity score 6 to component 1,…, score 1 to component 6.</a:t>
            </a:r>
          </a:p>
          <a:p>
            <a:pPr marL="285750" indent="-285750">
              <a:lnSpc>
                <a:spcPct val="120000"/>
              </a:lnSpc>
              <a:buFontTx/>
              <a:buChar char="-"/>
            </a:pPr>
            <a:r>
              <a:rPr lang="en-US" sz="1600" b="1" dirty="0">
                <a:latin typeface="Helvetica" pitchFamily="2" charset="0"/>
              </a:rPr>
              <a:t>Order 2: </a:t>
            </a:r>
            <a:r>
              <a:rPr lang="en-US" sz="1600" dirty="0">
                <a:latin typeface="Helvetica" pitchFamily="2" charset="0"/>
              </a:rPr>
              <a:t>assign severity score 6 to component 6,…, score 1 to component 1.</a:t>
            </a:r>
          </a:p>
          <a:p>
            <a:pPr marL="285750" indent="-285750">
              <a:lnSpc>
                <a:spcPct val="120000"/>
              </a:lnSpc>
              <a:buFontTx/>
              <a:buChar char="-"/>
            </a:pPr>
            <a:endParaRPr lang="en-US" sz="1600" dirty="0">
              <a:latin typeface="Helvetica" pitchFamily="2" charset="0"/>
            </a:endParaRPr>
          </a:p>
        </p:txBody>
      </p:sp>
      <p:sp>
        <p:nvSpPr>
          <p:cNvPr id="5" name="Content Placeholder 2">
            <a:extLst>
              <a:ext uri="{FF2B5EF4-FFF2-40B4-BE49-F238E27FC236}">
                <a16:creationId xmlns:a16="http://schemas.microsoft.com/office/drawing/2014/main" id="{9EEE15BE-60EC-8245-8D95-D9DA8B536924}"/>
              </a:ext>
            </a:extLst>
          </p:cNvPr>
          <p:cNvSpPr txBox="1">
            <a:spLocks/>
          </p:cNvSpPr>
          <p:nvPr/>
        </p:nvSpPr>
        <p:spPr>
          <a:xfrm>
            <a:off x="828305" y="1284098"/>
            <a:ext cx="10809513" cy="523836"/>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5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342900" indent="-342900">
              <a:lnSpc>
                <a:spcPct val="100000"/>
              </a:lnSpc>
              <a:buFont typeface="Arial" panose="020B0604020202020204" pitchFamily="34" charset="0"/>
              <a:buChar char="•"/>
            </a:pPr>
            <a:r>
              <a:rPr lang="en-US" sz="2000" dirty="0">
                <a:solidFill>
                  <a:schemeClr val="tx1"/>
                </a:solidFill>
              </a:rPr>
              <a:t>Proportion of components in composite outcome 3 (order 1) and 4 (order 2) under one simulation </a:t>
            </a:r>
          </a:p>
          <a:p>
            <a:pPr lvl="1">
              <a:lnSpc>
                <a:spcPct val="100000"/>
              </a:lnSpc>
            </a:pPr>
            <a:endParaRPr lang="en-US" dirty="0">
              <a:solidFill>
                <a:schemeClr val="tx1"/>
              </a:solidFill>
            </a:endParaRPr>
          </a:p>
          <a:p>
            <a:pPr lvl="1">
              <a:lnSpc>
                <a:spcPct val="100000"/>
              </a:lnSpc>
            </a:pPr>
            <a:endParaRPr lang="en-US" dirty="0">
              <a:solidFill>
                <a:schemeClr val="tx1"/>
              </a:solidFill>
            </a:endParaRPr>
          </a:p>
        </p:txBody>
      </p:sp>
      <p:sp>
        <p:nvSpPr>
          <p:cNvPr id="2" name="Slide Number Placeholder 1">
            <a:extLst>
              <a:ext uri="{FF2B5EF4-FFF2-40B4-BE49-F238E27FC236}">
                <a16:creationId xmlns:a16="http://schemas.microsoft.com/office/drawing/2014/main" id="{06AD415A-400F-CC4E-BE9A-EED76A839BB7}"/>
              </a:ext>
            </a:extLst>
          </p:cNvPr>
          <p:cNvSpPr>
            <a:spLocks noGrp="1"/>
          </p:cNvSpPr>
          <p:nvPr>
            <p:ph type="sldNum" sz="quarter" idx="12"/>
          </p:nvPr>
        </p:nvSpPr>
        <p:spPr/>
        <p:txBody>
          <a:bodyPr/>
          <a:lstStyle/>
          <a:p>
            <a:fld id="{432B1062-8B11-6348-831A-4A0BC9C55C11}" type="slidenum">
              <a:rPr lang="en-US" smtClean="0"/>
              <a:t>43</a:t>
            </a:fld>
            <a:endParaRPr lang="en-US"/>
          </a:p>
        </p:txBody>
      </p:sp>
      <p:cxnSp>
        <p:nvCxnSpPr>
          <p:cNvPr id="15" name="Straight Connector 14">
            <a:extLst>
              <a:ext uri="{FF2B5EF4-FFF2-40B4-BE49-F238E27FC236}">
                <a16:creationId xmlns:a16="http://schemas.microsoft.com/office/drawing/2014/main" id="{F3AF0571-D77C-E549-BD0D-DFBC4F0B0632}"/>
              </a:ext>
            </a:extLst>
          </p:cNvPr>
          <p:cNvCxnSpPr>
            <a:cxnSpLocks/>
          </p:cNvCxnSpPr>
          <p:nvPr/>
        </p:nvCxnSpPr>
        <p:spPr>
          <a:xfrm>
            <a:off x="395288" y="874758"/>
            <a:ext cx="9734550" cy="0"/>
          </a:xfrm>
          <a:prstGeom prst="line">
            <a:avLst/>
          </a:prstGeom>
          <a:ln>
            <a:headEnd type="none" w="med" len="med"/>
            <a:tailEnd type="none" w="med" len="med"/>
          </a:ln>
        </p:spPr>
        <p:style>
          <a:lnRef idx="3">
            <a:schemeClr val="accent3"/>
          </a:lnRef>
          <a:fillRef idx="0">
            <a:schemeClr val="accent3"/>
          </a:fillRef>
          <a:effectRef idx="2">
            <a:schemeClr val="accent3"/>
          </a:effectRef>
          <a:fontRef idx="minor">
            <a:schemeClr val="tx1"/>
          </a:fontRef>
        </p:style>
      </p:cxnSp>
      <p:sp>
        <p:nvSpPr>
          <p:cNvPr id="16" name="Content Placeholder 2">
            <a:extLst>
              <a:ext uri="{FF2B5EF4-FFF2-40B4-BE49-F238E27FC236}">
                <a16:creationId xmlns:a16="http://schemas.microsoft.com/office/drawing/2014/main" id="{183E6D3E-876C-CB42-8C25-DC0B06671AE2}"/>
              </a:ext>
            </a:extLst>
          </p:cNvPr>
          <p:cNvSpPr txBox="1">
            <a:spLocks/>
          </p:cNvSpPr>
          <p:nvPr/>
        </p:nvSpPr>
        <p:spPr>
          <a:xfrm>
            <a:off x="395287" y="390207"/>
            <a:ext cx="10183617" cy="72008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5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sz="2800" b="1" dirty="0">
                <a:solidFill>
                  <a:schemeClr val="tx1"/>
                </a:solidFill>
              </a:rPr>
              <a:t>2.2.2 Binary Components &amp; Binary/Ordinal Composite</a:t>
            </a:r>
            <a:endParaRPr lang="en-US" sz="3200" b="1" dirty="0">
              <a:solidFill>
                <a:schemeClr val="tx1"/>
              </a:solidFill>
            </a:endParaRPr>
          </a:p>
        </p:txBody>
      </p:sp>
      <p:sp>
        <p:nvSpPr>
          <p:cNvPr id="17" name="Content Placeholder 2">
            <a:extLst>
              <a:ext uri="{FF2B5EF4-FFF2-40B4-BE49-F238E27FC236}">
                <a16:creationId xmlns:a16="http://schemas.microsoft.com/office/drawing/2014/main" id="{B65618EB-B155-3443-A8E2-B056E292AEEF}"/>
              </a:ext>
            </a:extLst>
          </p:cNvPr>
          <p:cNvSpPr txBox="1">
            <a:spLocks/>
          </p:cNvSpPr>
          <p:nvPr/>
        </p:nvSpPr>
        <p:spPr>
          <a:xfrm>
            <a:off x="704780" y="924538"/>
            <a:ext cx="5027280" cy="552570"/>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5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b="1" dirty="0">
                <a:solidFill>
                  <a:schemeClr val="tx1"/>
                </a:solidFill>
              </a:rPr>
              <a:t>2.2.2.2 Simulation Result (Cont.) </a:t>
            </a:r>
            <a:endParaRPr lang="en-US" dirty="0">
              <a:solidFill>
                <a:schemeClr val="tx1"/>
              </a:solidFill>
            </a:endParaRPr>
          </a:p>
        </p:txBody>
      </p:sp>
      <p:sp>
        <p:nvSpPr>
          <p:cNvPr id="18" name="Title 1">
            <a:extLst>
              <a:ext uri="{FF2B5EF4-FFF2-40B4-BE49-F238E27FC236}">
                <a16:creationId xmlns:a16="http://schemas.microsoft.com/office/drawing/2014/main" id="{D94416A0-EE49-E344-8C6A-F4A53C5B5C0A}"/>
              </a:ext>
            </a:extLst>
          </p:cNvPr>
          <p:cNvSpPr txBox="1">
            <a:spLocks/>
          </p:cNvSpPr>
          <p:nvPr/>
        </p:nvSpPr>
        <p:spPr>
          <a:xfrm>
            <a:off x="273093" y="7654"/>
            <a:ext cx="10854452" cy="355534"/>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6000" kern="1200">
                <a:solidFill>
                  <a:schemeClr val="bg2">
                    <a:lumMod val="25000"/>
                  </a:schemeClr>
                </a:solidFill>
                <a:latin typeface="+mj-lt"/>
                <a:ea typeface="+mj-ea"/>
                <a:cs typeface="+mj-cs"/>
              </a:defRPr>
            </a:lvl1pPr>
          </a:lstStyle>
          <a:p>
            <a:r>
              <a:rPr lang="en-US" sz="1600" b="1" dirty="0"/>
              <a:t>Section 2: Simulation Study - Understand the Power of Composite Endpoints related to Components</a:t>
            </a:r>
          </a:p>
        </p:txBody>
      </p:sp>
      <p:sp>
        <p:nvSpPr>
          <p:cNvPr id="3" name="TextBox 2">
            <a:extLst>
              <a:ext uri="{FF2B5EF4-FFF2-40B4-BE49-F238E27FC236}">
                <a16:creationId xmlns:a16="http://schemas.microsoft.com/office/drawing/2014/main" id="{63C8C1B0-1078-E747-A66C-6D12CB7D998C}"/>
              </a:ext>
            </a:extLst>
          </p:cNvPr>
          <p:cNvSpPr txBox="1"/>
          <p:nvPr/>
        </p:nvSpPr>
        <p:spPr>
          <a:xfrm>
            <a:off x="4633959" y="4613431"/>
            <a:ext cx="1878677" cy="646331"/>
          </a:xfrm>
          <a:prstGeom prst="rect">
            <a:avLst/>
          </a:prstGeom>
          <a:noFill/>
        </p:spPr>
        <p:txBody>
          <a:bodyPr wrap="square" rtlCol="0">
            <a:spAutoFit/>
          </a:bodyPr>
          <a:lstStyle/>
          <a:p>
            <a:r>
              <a:rPr lang="en-US" dirty="0">
                <a:solidFill>
                  <a:srgbClr val="FF0000"/>
                </a:solidFill>
              </a:rPr>
              <a:t>Whenever component 1 is 1</a:t>
            </a:r>
          </a:p>
        </p:txBody>
      </p:sp>
      <p:sp>
        <p:nvSpPr>
          <p:cNvPr id="11" name="TextBox 10">
            <a:extLst>
              <a:ext uri="{FF2B5EF4-FFF2-40B4-BE49-F238E27FC236}">
                <a16:creationId xmlns:a16="http://schemas.microsoft.com/office/drawing/2014/main" id="{408D3280-2055-F545-A29D-E0C64966BE1A}"/>
              </a:ext>
            </a:extLst>
          </p:cNvPr>
          <p:cNvSpPr txBox="1"/>
          <p:nvPr/>
        </p:nvSpPr>
        <p:spPr>
          <a:xfrm>
            <a:off x="4258119" y="2107441"/>
            <a:ext cx="1878677" cy="646331"/>
          </a:xfrm>
          <a:prstGeom prst="rect">
            <a:avLst/>
          </a:prstGeom>
          <a:noFill/>
        </p:spPr>
        <p:txBody>
          <a:bodyPr wrap="square" rtlCol="0">
            <a:spAutoFit/>
          </a:bodyPr>
          <a:lstStyle/>
          <a:p>
            <a:r>
              <a:rPr lang="en-US" dirty="0">
                <a:solidFill>
                  <a:srgbClr val="0070C0"/>
                </a:solidFill>
              </a:rPr>
              <a:t>Whenever component 6 is 1</a:t>
            </a:r>
          </a:p>
        </p:txBody>
      </p:sp>
      <p:cxnSp>
        <p:nvCxnSpPr>
          <p:cNvPr id="7" name="Straight Arrow Connector 6">
            <a:extLst>
              <a:ext uri="{FF2B5EF4-FFF2-40B4-BE49-F238E27FC236}">
                <a16:creationId xmlns:a16="http://schemas.microsoft.com/office/drawing/2014/main" id="{7661FEC3-8071-DB44-82E7-6FBB1F57DE6B}"/>
              </a:ext>
            </a:extLst>
          </p:cNvPr>
          <p:cNvCxnSpPr>
            <a:cxnSpLocks/>
            <a:stCxn id="10" idx="7"/>
          </p:cNvCxnSpPr>
          <p:nvPr/>
        </p:nvCxnSpPr>
        <p:spPr>
          <a:xfrm flipV="1">
            <a:off x="4288724" y="2664317"/>
            <a:ext cx="401053" cy="4398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Donut 9">
            <a:extLst>
              <a:ext uri="{FF2B5EF4-FFF2-40B4-BE49-F238E27FC236}">
                <a16:creationId xmlns:a16="http://schemas.microsoft.com/office/drawing/2014/main" id="{4ECAF5C1-7AD8-DF42-95FE-1BE5AE90938E}"/>
              </a:ext>
            </a:extLst>
          </p:cNvPr>
          <p:cNvSpPr/>
          <p:nvPr/>
        </p:nvSpPr>
        <p:spPr>
          <a:xfrm>
            <a:off x="3885718" y="3036655"/>
            <a:ext cx="472151" cy="460672"/>
          </a:xfrm>
          <a:prstGeom prst="donut">
            <a:avLst>
              <a:gd name="adj" fmla="val 102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Donut 18">
            <a:extLst>
              <a:ext uri="{FF2B5EF4-FFF2-40B4-BE49-F238E27FC236}">
                <a16:creationId xmlns:a16="http://schemas.microsoft.com/office/drawing/2014/main" id="{100A1E4C-65AE-5C42-8F56-14A851E7A185}"/>
              </a:ext>
            </a:extLst>
          </p:cNvPr>
          <p:cNvSpPr/>
          <p:nvPr/>
        </p:nvSpPr>
        <p:spPr>
          <a:xfrm>
            <a:off x="3844296" y="4475925"/>
            <a:ext cx="472151" cy="460672"/>
          </a:xfrm>
          <a:prstGeom prst="donut">
            <a:avLst>
              <a:gd name="adj" fmla="val 1023"/>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cxnSp>
        <p:nvCxnSpPr>
          <p:cNvPr id="20" name="Straight Arrow Connector 19">
            <a:extLst>
              <a:ext uri="{FF2B5EF4-FFF2-40B4-BE49-F238E27FC236}">
                <a16:creationId xmlns:a16="http://schemas.microsoft.com/office/drawing/2014/main" id="{6F3B8BC9-152A-C14C-BE57-F52076F24186}"/>
              </a:ext>
            </a:extLst>
          </p:cNvPr>
          <p:cNvCxnSpPr>
            <a:cxnSpLocks/>
          </p:cNvCxnSpPr>
          <p:nvPr/>
        </p:nvCxnSpPr>
        <p:spPr>
          <a:xfrm>
            <a:off x="4309758" y="4822912"/>
            <a:ext cx="380019"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Donut 20">
            <a:extLst>
              <a:ext uri="{FF2B5EF4-FFF2-40B4-BE49-F238E27FC236}">
                <a16:creationId xmlns:a16="http://schemas.microsoft.com/office/drawing/2014/main" id="{F13843F5-2160-B541-A1FD-1914D69B8548}"/>
              </a:ext>
            </a:extLst>
          </p:cNvPr>
          <p:cNvSpPr/>
          <p:nvPr/>
        </p:nvSpPr>
        <p:spPr>
          <a:xfrm>
            <a:off x="3054633" y="4784187"/>
            <a:ext cx="472151" cy="460672"/>
          </a:xfrm>
          <a:prstGeom prst="donut">
            <a:avLst>
              <a:gd name="adj" fmla="val 1023"/>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sp>
        <p:nvSpPr>
          <p:cNvPr id="22" name="TextBox 21">
            <a:extLst>
              <a:ext uri="{FF2B5EF4-FFF2-40B4-BE49-F238E27FC236}">
                <a16:creationId xmlns:a16="http://schemas.microsoft.com/office/drawing/2014/main" id="{2FC6C8D3-92CA-5C41-ADE4-4C089CB9FFFE}"/>
              </a:ext>
            </a:extLst>
          </p:cNvPr>
          <p:cNvSpPr txBox="1"/>
          <p:nvPr/>
        </p:nvSpPr>
        <p:spPr>
          <a:xfrm>
            <a:off x="3435766" y="5469243"/>
            <a:ext cx="3221928" cy="646331"/>
          </a:xfrm>
          <a:prstGeom prst="rect">
            <a:avLst/>
          </a:prstGeom>
          <a:noFill/>
        </p:spPr>
        <p:txBody>
          <a:bodyPr wrap="square" rtlCol="0">
            <a:spAutoFit/>
          </a:bodyPr>
          <a:lstStyle/>
          <a:p>
            <a:r>
              <a:rPr lang="en-US" dirty="0">
                <a:solidFill>
                  <a:srgbClr val="FF0000"/>
                </a:solidFill>
              </a:rPr>
              <a:t>Whenever component 3 is 1, while component 1 and 2 are 0. </a:t>
            </a:r>
          </a:p>
        </p:txBody>
      </p:sp>
      <p:cxnSp>
        <p:nvCxnSpPr>
          <p:cNvPr id="23" name="Straight Arrow Connector 22">
            <a:extLst>
              <a:ext uri="{FF2B5EF4-FFF2-40B4-BE49-F238E27FC236}">
                <a16:creationId xmlns:a16="http://schemas.microsoft.com/office/drawing/2014/main" id="{BCFC898E-8BD8-354E-AD5D-3A0C180F8F99}"/>
              </a:ext>
            </a:extLst>
          </p:cNvPr>
          <p:cNvCxnSpPr>
            <a:cxnSpLocks/>
            <a:stCxn id="21" idx="4"/>
          </p:cNvCxnSpPr>
          <p:nvPr/>
        </p:nvCxnSpPr>
        <p:spPr>
          <a:xfrm>
            <a:off x="3290709" y="5244859"/>
            <a:ext cx="286195" cy="23396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5794673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DEA18BE-712C-5F4E-9C52-E1F1A9EBB3AD}"/>
              </a:ext>
            </a:extLst>
          </p:cNvPr>
          <p:cNvSpPr>
            <a:spLocks noGrp="1"/>
          </p:cNvSpPr>
          <p:nvPr>
            <p:ph idx="1"/>
          </p:nvPr>
        </p:nvSpPr>
        <p:spPr>
          <a:xfrm>
            <a:off x="675911" y="942998"/>
            <a:ext cx="9453927" cy="5072423"/>
          </a:xfrm>
        </p:spPr>
        <p:txBody>
          <a:bodyPr>
            <a:normAutofit/>
          </a:bodyPr>
          <a:lstStyle/>
          <a:p>
            <a:pPr marL="0" indent="0">
              <a:lnSpc>
                <a:spcPct val="150000"/>
              </a:lnSpc>
              <a:buNone/>
            </a:pPr>
            <a:r>
              <a:rPr lang="en-US" sz="2400" b="1" dirty="0">
                <a:solidFill>
                  <a:schemeClr val="tx1"/>
                </a:solidFill>
              </a:rPr>
              <a:t>3.1.0 Reason for Focusing on Ordinal Composite</a:t>
            </a:r>
          </a:p>
          <a:p>
            <a:pPr marL="0" indent="0">
              <a:lnSpc>
                <a:spcPct val="100000"/>
              </a:lnSpc>
              <a:buNone/>
            </a:pPr>
            <a:r>
              <a:rPr lang="en-US" sz="2000" dirty="0">
                <a:solidFill>
                  <a:schemeClr val="tx1"/>
                </a:solidFill>
              </a:rPr>
              <a:t>There are plenty of work of statistical consideration on time-to-event and binary composites. For example,</a:t>
            </a:r>
            <a:endParaRPr lang="en-US" sz="2000" dirty="0">
              <a:latin typeface="Helvetica" pitchFamily="2" charset="0"/>
            </a:endParaRPr>
          </a:p>
          <a:p>
            <a:r>
              <a:rPr lang="en-US" sz="2000" b="1" dirty="0">
                <a:solidFill>
                  <a:schemeClr val="tx1"/>
                </a:solidFill>
              </a:rPr>
              <a:t>Time-to-Event</a:t>
            </a:r>
          </a:p>
          <a:p>
            <a:pPr lvl="1">
              <a:buFont typeface="Courier New" panose="02070309020205020404" pitchFamily="49" charset="0"/>
              <a:buChar char="o"/>
            </a:pPr>
            <a:r>
              <a:rPr lang="en-US" sz="2000" dirty="0">
                <a:solidFill>
                  <a:schemeClr val="tx1"/>
                </a:solidFill>
              </a:rPr>
              <a:t>Gómez, Guadalupe, and Stephen W. </a:t>
            </a:r>
            <a:r>
              <a:rPr lang="en-US" sz="2000" dirty="0" err="1">
                <a:solidFill>
                  <a:schemeClr val="tx1"/>
                </a:solidFill>
              </a:rPr>
              <a:t>Lagakos</a:t>
            </a:r>
            <a:r>
              <a:rPr lang="en-US" sz="2000" dirty="0">
                <a:solidFill>
                  <a:schemeClr val="tx1"/>
                </a:solidFill>
              </a:rPr>
              <a:t>. "Statistical considerations when using a composite endpoint for comparing treatment groups." </a:t>
            </a:r>
            <a:r>
              <a:rPr lang="en-US" sz="2000" i="1" dirty="0">
                <a:solidFill>
                  <a:schemeClr val="tx1"/>
                </a:solidFill>
              </a:rPr>
              <a:t>Statistics in Medicine</a:t>
            </a:r>
            <a:r>
              <a:rPr lang="en-US" sz="2000" dirty="0">
                <a:solidFill>
                  <a:schemeClr val="tx1"/>
                </a:solidFill>
              </a:rPr>
              <a:t> 32.5 (2013): 719-738.</a:t>
            </a:r>
          </a:p>
          <a:p>
            <a:r>
              <a:rPr lang="en-US" sz="2000" b="1" dirty="0">
                <a:solidFill>
                  <a:schemeClr val="tx1"/>
                </a:solidFill>
              </a:rPr>
              <a:t>Binary</a:t>
            </a:r>
          </a:p>
          <a:p>
            <a:pPr lvl="1">
              <a:buFont typeface="Courier New" panose="02070309020205020404" pitchFamily="49" charset="0"/>
              <a:buChar char="o"/>
            </a:pPr>
            <a:r>
              <a:rPr lang="en-US" sz="2000" dirty="0">
                <a:solidFill>
                  <a:schemeClr val="tx1"/>
                </a:solidFill>
              </a:rPr>
              <a:t>Gómez, Guadalupe, and Stephen W. </a:t>
            </a:r>
            <a:r>
              <a:rPr lang="en-US" sz="2000" dirty="0" err="1">
                <a:solidFill>
                  <a:schemeClr val="tx1"/>
                </a:solidFill>
              </a:rPr>
              <a:t>Lagakos</a:t>
            </a:r>
            <a:r>
              <a:rPr lang="en-US" sz="2000" dirty="0">
                <a:solidFill>
                  <a:schemeClr val="tx1"/>
                </a:solidFill>
              </a:rPr>
              <a:t>. "Statistical considerations when using a composite endpoint for comparing treatment groups." </a:t>
            </a:r>
            <a:r>
              <a:rPr lang="en-US" sz="2000" i="1" dirty="0">
                <a:solidFill>
                  <a:schemeClr val="tx1"/>
                </a:solidFill>
              </a:rPr>
              <a:t>Statistics in Medicine</a:t>
            </a:r>
            <a:r>
              <a:rPr lang="en-US" sz="2000" dirty="0">
                <a:solidFill>
                  <a:schemeClr val="tx1"/>
                </a:solidFill>
              </a:rPr>
              <a:t> 32.5 (2013): 719-738.</a:t>
            </a:r>
          </a:p>
          <a:p>
            <a:pPr lvl="1">
              <a:buFont typeface="Courier New" panose="02070309020205020404" pitchFamily="49" charset="0"/>
              <a:buChar char="o"/>
            </a:pPr>
            <a:endParaRPr lang="en-US" sz="2000" dirty="0">
              <a:solidFill>
                <a:schemeClr val="tx1"/>
              </a:solidFill>
            </a:endParaRPr>
          </a:p>
          <a:p>
            <a:pPr lvl="2">
              <a:buFont typeface="Courier New" panose="02070309020205020404" pitchFamily="49" charset="0"/>
              <a:buChar char="o"/>
            </a:pPr>
            <a:endParaRPr lang="en-US" sz="1800" dirty="0">
              <a:solidFill>
                <a:schemeClr val="tx1"/>
              </a:solidFill>
            </a:endParaRPr>
          </a:p>
          <a:p>
            <a:pPr lvl="2">
              <a:buFont typeface="Courier New" panose="02070309020205020404" pitchFamily="49" charset="0"/>
              <a:buChar char="o"/>
            </a:pPr>
            <a:endParaRPr lang="en-US" sz="1600" dirty="0">
              <a:solidFill>
                <a:schemeClr val="tx1"/>
              </a:solidFill>
            </a:endParaRPr>
          </a:p>
          <a:p>
            <a:pPr lvl="1">
              <a:buFont typeface="Wingdings" pitchFamily="2" charset="2"/>
              <a:buChar char="Ø"/>
            </a:pPr>
            <a:endParaRPr lang="en-US" sz="2000" dirty="0">
              <a:latin typeface="Helvetica" pitchFamily="2" charset="0"/>
            </a:endParaRPr>
          </a:p>
          <a:p>
            <a:pPr lvl="1"/>
            <a:endParaRPr lang="en-US" sz="2000" dirty="0">
              <a:latin typeface="Helvetica" pitchFamily="2" charset="0"/>
            </a:endParaRPr>
          </a:p>
        </p:txBody>
      </p:sp>
      <p:sp>
        <p:nvSpPr>
          <p:cNvPr id="4" name="Slide Number Placeholder 3">
            <a:extLst>
              <a:ext uri="{FF2B5EF4-FFF2-40B4-BE49-F238E27FC236}">
                <a16:creationId xmlns:a16="http://schemas.microsoft.com/office/drawing/2014/main" id="{08861B65-37BB-FB42-80A0-CB15AE6ABE6C}"/>
              </a:ext>
            </a:extLst>
          </p:cNvPr>
          <p:cNvSpPr>
            <a:spLocks noGrp="1"/>
          </p:cNvSpPr>
          <p:nvPr>
            <p:ph type="sldNum" sz="quarter" idx="12"/>
          </p:nvPr>
        </p:nvSpPr>
        <p:spPr/>
        <p:txBody>
          <a:bodyPr/>
          <a:lstStyle/>
          <a:p>
            <a:fld id="{432B1062-8B11-6348-831A-4A0BC9C55C11}" type="slidenum">
              <a:rPr lang="en-US" smtClean="0"/>
              <a:t>44</a:t>
            </a:fld>
            <a:endParaRPr lang="en-US"/>
          </a:p>
        </p:txBody>
      </p:sp>
      <p:sp>
        <p:nvSpPr>
          <p:cNvPr id="7" name="Title 1">
            <a:extLst>
              <a:ext uri="{FF2B5EF4-FFF2-40B4-BE49-F238E27FC236}">
                <a16:creationId xmlns:a16="http://schemas.microsoft.com/office/drawing/2014/main" id="{478792C5-4B90-E942-8457-0E97456516DC}"/>
              </a:ext>
            </a:extLst>
          </p:cNvPr>
          <p:cNvSpPr txBox="1">
            <a:spLocks/>
          </p:cNvSpPr>
          <p:nvPr/>
        </p:nvSpPr>
        <p:spPr>
          <a:xfrm>
            <a:off x="273093" y="7654"/>
            <a:ext cx="10854452" cy="355534"/>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6000" kern="1200">
                <a:solidFill>
                  <a:schemeClr val="bg2">
                    <a:lumMod val="25000"/>
                  </a:schemeClr>
                </a:solidFill>
                <a:latin typeface="+mj-lt"/>
                <a:ea typeface="+mj-ea"/>
                <a:cs typeface="+mj-cs"/>
              </a:defRPr>
            </a:lvl1pPr>
          </a:lstStyle>
          <a:p>
            <a:r>
              <a:rPr lang="en-US" sz="1600" b="1" dirty="0"/>
              <a:t>Section 3: Plan for Paper 1 - Power Consideration of Ordinal Composite Endpoints</a:t>
            </a:r>
          </a:p>
        </p:txBody>
      </p:sp>
      <p:cxnSp>
        <p:nvCxnSpPr>
          <p:cNvPr id="8" name="Straight Connector 7">
            <a:extLst>
              <a:ext uri="{FF2B5EF4-FFF2-40B4-BE49-F238E27FC236}">
                <a16:creationId xmlns:a16="http://schemas.microsoft.com/office/drawing/2014/main" id="{65666131-42BA-2344-A77B-1116641EA5EC}"/>
              </a:ext>
            </a:extLst>
          </p:cNvPr>
          <p:cNvCxnSpPr>
            <a:cxnSpLocks/>
          </p:cNvCxnSpPr>
          <p:nvPr/>
        </p:nvCxnSpPr>
        <p:spPr>
          <a:xfrm>
            <a:off x="395288" y="874758"/>
            <a:ext cx="9734550" cy="0"/>
          </a:xfrm>
          <a:prstGeom prst="line">
            <a:avLst/>
          </a:prstGeom>
          <a:ln>
            <a:headEnd type="none" w="med" len="med"/>
            <a:tailEnd type="none" w="med" len="med"/>
          </a:ln>
        </p:spPr>
        <p:style>
          <a:lnRef idx="3">
            <a:schemeClr val="accent3"/>
          </a:lnRef>
          <a:fillRef idx="0">
            <a:schemeClr val="accent3"/>
          </a:fillRef>
          <a:effectRef idx="2">
            <a:schemeClr val="accent3"/>
          </a:effectRef>
          <a:fontRef idx="minor">
            <a:schemeClr val="tx1"/>
          </a:fontRef>
        </p:style>
      </p:cxnSp>
      <p:sp>
        <p:nvSpPr>
          <p:cNvPr id="9" name="Content Placeholder 2">
            <a:extLst>
              <a:ext uri="{FF2B5EF4-FFF2-40B4-BE49-F238E27FC236}">
                <a16:creationId xmlns:a16="http://schemas.microsoft.com/office/drawing/2014/main" id="{D924CD87-F075-8D42-8772-0F2AC014FA70}"/>
              </a:ext>
            </a:extLst>
          </p:cNvPr>
          <p:cNvSpPr txBox="1">
            <a:spLocks/>
          </p:cNvSpPr>
          <p:nvPr/>
        </p:nvSpPr>
        <p:spPr>
          <a:xfrm>
            <a:off x="395288" y="390207"/>
            <a:ext cx="6258730" cy="72008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5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sz="2800" b="1" dirty="0">
                <a:solidFill>
                  <a:schemeClr val="tx1"/>
                </a:solidFill>
              </a:rPr>
              <a:t>3.1 Existing Methods and Limitations</a:t>
            </a:r>
            <a:endParaRPr lang="en-US" sz="2600" b="1" dirty="0">
              <a:solidFill>
                <a:schemeClr val="tx1"/>
              </a:solidFill>
            </a:endParaRPr>
          </a:p>
        </p:txBody>
      </p:sp>
      <p:sp>
        <p:nvSpPr>
          <p:cNvPr id="10" name="TextBox 9">
            <a:extLst>
              <a:ext uri="{FF2B5EF4-FFF2-40B4-BE49-F238E27FC236}">
                <a16:creationId xmlns:a16="http://schemas.microsoft.com/office/drawing/2014/main" id="{735D70EF-71C3-DF49-B375-6C13902FA1A8}"/>
              </a:ext>
            </a:extLst>
          </p:cNvPr>
          <p:cNvSpPr txBox="1"/>
          <p:nvPr/>
        </p:nvSpPr>
        <p:spPr>
          <a:xfrm>
            <a:off x="951246" y="5181606"/>
            <a:ext cx="9498145" cy="1323439"/>
          </a:xfrm>
          <a:prstGeom prst="rect">
            <a:avLst/>
          </a:prstGeom>
          <a:noFill/>
        </p:spPr>
        <p:txBody>
          <a:bodyPr wrap="square" rtlCol="0">
            <a:spAutoFit/>
          </a:bodyPr>
          <a:lstStyle/>
          <a:p>
            <a:r>
              <a:rPr lang="en-US" sz="2000" b="1" dirty="0">
                <a:solidFill>
                  <a:srgbClr val="FF0000"/>
                </a:solidFill>
              </a:rPr>
              <a:t>Ordinal composites are increasingly adopted in clinical trials but little has been written regarding the statistical consideration of ordinal composites.</a:t>
            </a:r>
          </a:p>
          <a:p>
            <a:r>
              <a:rPr lang="en-US" sz="2000" b="1" dirty="0">
                <a:solidFill>
                  <a:srgbClr val="FF0000"/>
                </a:solidFill>
              </a:rPr>
              <a:t> </a:t>
            </a:r>
          </a:p>
          <a:p>
            <a:endParaRPr lang="en-US" sz="2000" b="1" dirty="0">
              <a:solidFill>
                <a:srgbClr val="FF0000"/>
              </a:solidFill>
            </a:endParaRPr>
          </a:p>
        </p:txBody>
      </p:sp>
    </p:spTree>
    <p:extLst>
      <p:ext uri="{BB962C8B-B14F-4D97-AF65-F5344CB8AC3E}">
        <p14:creationId xmlns:p14="http://schemas.microsoft.com/office/powerpoint/2010/main" val="2658766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3673B3B-6BD5-8F4B-B30C-443618481A4D}"/>
              </a:ext>
            </a:extLst>
          </p:cNvPr>
          <p:cNvSpPr>
            <a:spLocks noGrp="1"/>
          </p:cNvSpPr>
          <p:nvPr>
            <p:ph type="sldNum" sz="quarter" idx="12"/>
          </p:nvPr>
        </p:nvSpPr>
        <p:spPr/>
        <p:txBody>
          <a:bodyPr/>
          <a:lstStyle/>
          <a:p>
            <a:fld id="{432B1062-8B11-6348-831A-4A0BC9C55C11}" type="slidenum">
              <a:rPr lang="en-US" smtClean="0"/>
              <a:t>45</a:t>
            </a:fld>
            <a:endParaRPr lang="en-US"/>
          </a:p>
        </p:txBody>
      </p:sp>
      <p:sp>
        <p:nvSpPr>
          <p:cNvPr id="7" name="Content Placeholder 2">
            <a:extLst>
              <a:ext uri="{FF2B5EF4-FFF2-40B4-BE49-F238E27FC236}">
                <a16:creationId xmlns:a16="http://schemas.microsoft.com/office/drawing/2014/main" id="{6505DDD7-C371-B748-9FB4-A4ACA04157F1}"/>
              </a:ext>
            </a:extLst>
          </p:cNvPr>
          <p:cNvSpPr txBox="1">
            <a:spLocks/>
          </p:cNvSpPr>
          <p:nvPr/>
        </p:nvSpPr>
        <p:spPr>
          <a:xfrm>
            <a:off x="690814" y="931693"/>
            <a:ext cx="9845258" cy="42761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500"/>
              </a:spcBef>
              <a:buFont typeface="Arial" panose="020B0604020202020204" pitchFamily="34" charset="0"/>
              <a:buChar char="•"/>
              <a:defRPr sz="2800" kern="1200">
                <a:solidFill>
                  <a:schemeClr val="bg2">
                    <a:lumMod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2">
                    <a:lumMod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2">
                    <a:lumMod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2">
                    <a:lumMod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2">
                    <a:lumMod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b="1" dirty="0">
                <a:solidFill>
                  <a:schemeClr val="tx1"/>
                </a:solidFill>
              </a:rPr>
              <a:t>3.2.3 Partial Draft of Paper 1 Method Session</a:t>
            </a:r>
            <a:endParaRPr lang="en-US" sz="2400" dirty="0">
              <a:solidFill>
                <a:schemeClr val="tx1"/>
              </a:solidFill>
            </a:endParaRPr>
          </a:p>
        </p:txBody>
      </p:sp>
      <p:sp>
        <p:nvSpPr>
          <p:cNvPr id="8" name="Title 1">
            <a:extLst>
              <a:ext uri="{FF2B5EF4-FFF2-40B4-BE49-F238E27FC236}">
                <a16:creationId xmlns:a16="http://schemas.microsoft.com/office/drawing/2014/main" id="{28BC954A-270D-774F-870C-7C2EEB38E577}"/>
              </a:ext>
            </a:extLst>
          </p:cNvPr>
          <p:cNvSpPr txBox="1">
            <a:spLocks/>
          </p:cNvSpPr>
          <p:nvPr/>
        </p:nvSpPr>
        <p:spPr>
          <a:xfrm>
            <a:off x="273093" y="7654"/>
            <a:ext cx="10854452" cy="355534"/>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6000" kern="1200">
                <a:solidFill>
                  <a:schemeClr val="bg2">
                    <a:lumMod val="25000"/>
                  </a:schemeClr>
                </a:solidFill>
                <a:latin typeface="+mj-lt"/>
                <a:ea typeface="+mj-ea"/>
                <a:cs typeface="+mj-cs"/>
              </a:defRPr>
            </a:lvl1pPr>
          </a:lstStyle>
          <a:p>
            <a:r>
              <a:rPr lang="en-US" sz="1600" b="1" dirty="0"/>
              <a:t>Section 3: Plan for Paper 1 - Power Consideration of Ordinal Composite Endpoints</a:t>
            </a:r>
          </a:p>
        </p:txBody>
      </p:sp>
      <p:cxnSp>
        <p:nvCxnSpPr>
          <p:cNvPr id="9" name="Straight Connector 8">
            <a:extLst>
              <a:ext uri="{FF2B5EF4-FFF2-40B4-BE49-F238E27FC236}">
                <a16:creationId xmlns:a16="http://schemas.microsoft.com/office/drawing/2014/main" id="{37A26B1E-B2F9-D34F-B0A8-CBB94A47B304}"/>
              </a:ext>
            </a:extLst>
          </p:cNvPr>
          <p:cNvCxnSpPr>
            <a:cxnSpLocks/>
          </p:cNvCxnSpPr>
          <p:nvPr/>
        </p:nvCxnSpPr>
        <p:spPr>
          <a:xfrm>
            <a:off x="395288" y="874758"/>
            <a:ext cx="9734550" cy="0"/>
          </a:xfrm>
          <a:prstGeom prst="line">
            <a:avLst/>
          </a:prstGeom>
          <a:ln>
            <a:headEnd type="none" w="med" len="med"/>
            <a:tailEnd type="none" w="med" len="med"/>
          </a:ln>
        </p:spPr>
        <p:style>
          <a:lnRef idx="3">
            <a:schemeClr val="accent3"/>
          </a:lnRef>
          <a:fillRef idx="0">
            <a:schemeClr val="accent3"/>
          </a:fillRef>
          <a:effectRef idx="2">
            <a:schemeClr val="accent3"/>
          </a:effectRef>
          <a:fontRef idx="minor">
            <a:schemeClr val="tx1"/>
          </a:fontRef>
        </p:style>
      </p:cxnSp>
      <p:sp>
        <p:nvSpPr>
          <p:cNvPr id="10" name="Content Placeholder 2">
            <a:extLst>
              <a:ext uri="{FF2B5EF4-FFF2-40B4-BE49-F238E27FC236}">
                <a16:creationId xmlns:a16="http://schemas.microsoft.com/office/drawing/2014/main" id="{3845B111-0B3B-2545-90D5-C1D5F22A4757}"/>
              </a:ext>
            </a:extLst>
          </p:cNvPr>
          <p:cNvSpPr txBox="1">
            <a:spLocks/>
          </p:cNvSpPr>
          <p:nvPr/>
        </p:nvSpPr>
        <p:spPr>
          <a:xfrm>
            <a:off x="395287" y="390207"/>
            <a:ext cx="11655685" cy="72008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5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sz="2800" b="1" dirty="0">
                <a:solidFill>
                  <a:schemeClr val="tx1"/>
                </a:solidFill>
              </a:rPr>
              <a:t>3.2 Proposed Work Based on Joint Distribution of the Binary Components </a:t>
            </a:r>
            <a:endParaRPr lang="en-US" sz="2600" b="1" dirty="0">
              <a:solidFill>
                <a:schemeClr val="tx1"/>
              </a:solidFill>
            </a:endParaRPr>
          </a:p>
        </p:txBody>
      </p:sp>
      <p:pic>
        <p:nvPicPr>
          <p:cNvPr id="3" name="Picture 2">
            <a:extLst>
              <a:ext uri="{FF2B5EF4-FFF2-40B4-BE49-F238E27FC236}">
                <a16:creationId xmlns:a16="http://schemas.microsoft.com/office/drawing/2014/main" id="{D492D244-BE78-0945-9DF7-1112F1C4C5C5}"/>
              </a:ext>
            </a:extLst>
          </p:cNvPr>
          <p:cNvPicPr>
            <a:picLocks noChangeAspect="1"/>
          </p:cNvPicPr>
          <p:nvPr/>
        </p:nvPicPr>
        <p:blipFill>
          <a:blip r:embed="rId3"/>
          <a:stretch>
            <a:fillRect/>
          </a:stretch>
        </p:blipFill>
        <p:spPr>
          <a:xfrm>
            <a:off x="1765394" y="1416244"/>
            <a:ext cx="8115300" cy="3937000"/>
          </a:xfrm>
          <a:prstGeom prst="rect">
            <a:avLst/>
          </a:prstGeom>
        </p:spPr>
      </p:pic>
    </p:spTree>
    <p:extLst>
      <p:ext uri="{BB962C8B-B14F-4D97-AF65-F5344CB8AC3E}">
        <p14:creationId xmlns:p14="http://schemas.microsoft.com/office/powerpoint/2010/main" val="407253014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3673B3B-6BD5-8F4B-B30C-443618481A4D}"/>
              </a:ext>
            </a:extLst>
          </p:cNvPr>
          <p:cNvSpPr>
            <a:spLocks noGrp="1"/>
          </p:cNvSpPr>
          <p:nvPr>
            <p:ph type="sldNum" sz="quarter" idx="12"/>
          </p:nvPr>
        </p:nvSpPr>
        <p:spPr/>
        <p:txBody>
          <a:bodyPr/>
          <a:lstStyle/>
          <a:p>
            <a:fld id="{432B1062-8B11-6348-831A-4A0BC9C55C11}" type="slidenum">
              <a:rPr lang="en-US" smtClean="0"/>
              <a:t>46</a:t>
            </a:fld>
            <a:endParaRPr lang="en-US"/>
          </a:p>
        </p:txBody>
      </p:sp>
      <p:sp>
        <p:nvSpPr>
          <p:cNvPr id="7" name="Content Placeholder 2">
            <a:extLst>
              <a:ext uri="{FF2B5EF4-FFF2-40B4-BE49-F238E27FC236}">
                <a16:creationId xmlns:a16="http://schemas.microsoft.com/office/drawing/2014/main" id="{6505DDD7-C371-B748-9FB4-A4ACA04157F1}"/>
              </a:ext>
            </a:extLst>
          </p:cNvPr>
          <p:cNvSpPr txBox="1">
            <a:spLocks/>
          </p:cNvSpPr>
          <p:nvPr/>
        </p:nvSpPr>
        <p:spPr>
          <a:xfrm>
            <a:off x="690814" y="931693"/>
            <a:ext cx="9845258" cy="42761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500"/>
              </a:spcBef>
              <a:buFont typeface="Arial" panose="020B0604020202020204" pitchFamily="34" charset="0"/>
              <a:buChar char="•"/>
              <a:defRPr sz="2800" kern="1200">
                <a:solidFill>
                  <a:schemeClr val="bg2">
                    <a:lumMod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2">
                    <a:lumMod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2">
                    <a:lumMod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2">
                    <a:lumMod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2">
                    <a:lumMod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b="1" dirty="0">
                <a:solidFill>
                  <a:schemeClr val="tx1"/>
                </a:solidFill>
              </a:rPr>
              <a:t>3.2.3 Partial Draft of Paper 1 Method Session (Cont.)</a:t>
            </a:r>
            <a:endParaRPr lang="en-US" sz="2400" dirty="0">
              <a:solidFill>
                <a:schemeClr val="tx1"/>
              </a:solidFill>
            </a:endParaRPr>
          </a:p>
        </p:txBody>
      </p:sp>
      <p:sp>
        <p:nvSpPr>
          <p:cNvPr id="8" name="Title 1">
            <a:extLst>
              <a:ext uri="{FF2B5EF4-FFF2-40B4-BE49-F238E27FC236}">
                <a16:creationId xmlns:a16="http://schemas.microsoft.com/office/drawing/2014/main" id="{28BC954A-270D-774F-870C-7C2EEB38E577}"/>
              </a:ext>
            </a:extLst>
          </p:cNvPr>
          <p:cNvSpPr txBox="1">
            <a:spLocks/>
          </p:cNvSpPr>
          <p:nvPr/>
        </p:nvSpPr>
        <p:spPr>
          <a:xfrm>
            <a:off x="273093" y="7654"/>
            <a:ext cx="10854452" cy="355534"/>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6000" kern="1200">
                <a:solidFill>
                  <a:schemeClr val="bg2">
                    <a:lumMod val="25000"/>
                  </a:schemeClr>
                </a:solidFill>
                <a:latin typeface="+mj-lt"/>
                <a:ea typeface="+mj-ea"/>
                <a:cs typeface="+mj-cs"/>
              </a:defRPr>
            </a:lvl1pPr>
          </a:lstStyle>
          <a:p>
            <a:r>
              <a:rPr lang="en-US" sz="1600" b="1" dirty="0"/>
              <a:t>Section 3: Plan for Paper 1 - Power Consideration of Ordinal Composite Endpoints</a:t>
            </a:r>
          </a:p>
        </p:txBody>
      </p:sp>
      <p:cxnSp>
        <p:nvCxnSpPr>
          <p:cNvPr id="9" name="Straight Connector 8">
            <a:extLst>
              <a:ext uri="{FF2B5EF4-FFF2-40B4-BE49-F238E27FC236}">
                <a16:creationId xmlns:a16="http://schemas.microsoft.com/office/drawing/2014/main" id="{37A26B1E-B2F9-D34F-B0A8-CBB94A47B304}"/>
              </a:ext>
            </a:extLst>
          </p:cNvPr>
          <p:cNvCxnSpPr>
            <a:cxnSpLocks/>
          </p:cNvCxnSpPr>
          <p:nvPr/>
        </p:nvCxnSpPr>
        <p:spPr>
          <a:xfrm>
            <a:off x="395288" y="874758"/>
            <a:ext cx="9734550" cy="0"/>
          </a:xfrm>
          <a:prstGeom prst="line">
            <a:avLst/>
          </a:prstGeom>
          <a:ln>
            <a:headEnd type="none" w="med" len="med"/>
            <a:tailEnd type="none" w="med" len="med"/>
          </a:ln>
        </p:spPr>
        <p:style>
          <a:lnRef idx="3">
            <a:schemeClr val="accent3"/>
          </a:lnRef>
          <a:fillRef idx="0">
            <a:schemeClr val="accent3"/>
          </a:fillRef>
          <a:effectRef idx="2">
            <a:schemeClr val="accent3"/>
          </a:effectRef>
          <a:fontRef idx="minor">
            <a:schemeClr val="tx1"/>
          </a:fontRef>
        </p:style>
      </p:cxnSp>
      <p:sp>
        <p:nvSpPr>
          <p:cNvPr id="10" name="Content Placeholder 2">
            <a:extLst>
              <a:ext uri="{FF2B5EF4-FFF2-40B4-BE49-F238E27FC236}">
                <a16:creationId xmlns:a16="http://schemas.microsoft.com/office/drawing/2014/main" id="{3845B111-0B3B-2545-90D5-C1D5F22A4757}"/>
              </a:ext>
            </a:extLst>
          </p:cNvPr>
          <p:cNvSpPr txBox="1">
            <a:spLocks/>
          </p:cNvSpPr>
          <p:nvPr/>
        </p:nvSpPr>
        <p:spPr>
          <a:xfrm>
            <a:off x="395287" y="390207"/>
            <a:ext cx="11655685" cy="72008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5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sz="2800" b="1" dirty="0">
                <a:solidFill>
                  <a:schemeClr val="tx1"/>
                </a:solidFill>
              </a:rPr>
              <a:t>3.2 Proposed Work Based on Joint Distribution of the Binary Components </a:t>
            </a:r>
            <a:endParaRPr lang="en-US" sz="2600" b="1" dirty="0">
              <a:solidFill>
                <a:schemeClr val="tx1"/>
              </a:solidFill>
            </a:endParaRPr>
          </a:p>
        </p:txBody>
      </p:sp>
      <p:pic>
        <p:nvPicPr>
          <p:cNvPr id="5" name="Picture 4">
            <a:extLst>
              <a:ext uri="{FF2B5EF4-FFF2-40B4-BE49-F238E27FC236}">
                <a16:creationId xmlns:a16="http://schemas.microsoft.com/office/drawing/2014/main" id="{1E87BA1B-B806-1642-96DB-D9602FFA5D33}"/>
              </a:ext>
            </a:extLst>
          </p:cNvPr>
          <p:cNvPicPr>
            <a:picLocks noChangeAspect="1"/>
          </p:cNvPicPr>
          <p:nvPr/>
        </p:nvPicPr>
        <p:blipFill rotWithShape="1">
          <a:blip r:embed="rId3"/>
          <a:srcRect b="26269"/>
          <a:stretch/>
        </p:blipFill>
        <p:spPr>
          <a:xfrm>
            <a:off x="1808944" y="1359310"/>
            <a:ext cx="7076763" cy="4714152"/>
          </a:xfrm>
          <a:prstGeom prst="rect">
            <a:avLst/>
          </a:prstGeom>
        </p:spPr>
      </p:pic>
    </p:spTree>
    <p:extLst>
      <p:ext uri="{BB962C8B-B14F-4D97-AF65-F5344CB8AC3E}">
        <p14:creationId xmlns:p14="http://schemas.microsoft.com/office/powerpoint/2010/main" val="320194891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3673B3B-6BD5-8F4B-B30C-443618481A4D}"/>
              </a:ext>
            </a:extLst>
          </p:cNvPr>
          <p:cNvSpPr>
            <a:spLocks noGrp="1"/>
          </p:cNvSpPr>
          <p:nvPr>
            <p:ph type="sldNum" sz="quarter" idx="12"/>
          </p:nvPr>
        </p:nvSpPr>
        <p:spPr/>
        <p:txBody>
          <a:bodyPr/>
          <a:lstStyle/>
          <a:p>
            <a:fld id="{432B1062-8B11-6348-831A-4A0BC9C55C11}" type="slidenum">
              <a:rPr lang="en-US" smtClean="0"/>
              <a:t>47</a:t>
            </a:fld>
            <a:endParaRPr lang="en-US"/>
          </a:p>
        </p:txBody>
      </p:sp>
      <p:sp>
        <p:nvSpPr>
          <p:cNvPr id="7" name="Content Placeholder 2">
            <a:extLst>
              <a:ext uri="{FF2B5EF4-FFF2-40B4-BE49-F238E27FC236}">
                <a16:creationId xmlns:a16="http://schemas.microsoft.com/office/drawing/2014/main" id="{6505DDD7-C371-B748-9FB4-A4ACA04157F1}"/>
              </a:ext>
            </a:extLst>
          </p:cNvPr>
          <p:cNvSpPr txBox="1">
            <a:spLocks/>
          </p:cNvSpPr>
          <p:nvPr/>
        </p:nvSpPr>
        <p:spPr>
          <a:xfrm>
            <a:off x="690814" y="931693"/>
            <a:ext cx="9845258" cy="42761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500"/>
              </a:spcBef>
              <a:buFont typeface="Arial" panose="020B0604020202020204" pitchFamily="34" charset="0"/>
              <a:buChar char="•"/>
              <a:defRPr sz="2800" kern="1200">
                <a:solidFill>
                  <a:schemeClr val="bg2">
                    <a:lumMod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2">
                    <a:lumMod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2">
                    <a:lumMod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2">
                    <a:lumMod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2">
                    <a:lumMod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b="1" dirty="0">
                <a:solidFill>
                  <a:schemeClr val="tx1"/>
                </a:solidFill>
              </a:rPr>
              <a:t>3.2.3 Partial Draft of Paper 1 Method Session (Cont.)</a:t>
            </a:r>
            <a:endParaRPr lang="en-US" sz="2400" dirty="0">
              <a:solidFill>
                <a:schemeClr val="tx1"/>
              </a:solidFill>
            </a:endParaRPr>
          </a:p>
        </p:txBody>
      </p:sp>
      <p:sp>
        <p:nvSpPr>
          <p:cNvPr id="8" name="Title 1">
            <a:extLst>
              <a:ext uri="{FF2B5EF4-FFF2-40B4-BE49-F238E27FC236}">
                <a16:creationId xmlns:a16="http://schemas.microsoft.com/office/drawing/2014/main" id="{28BC954A-270D-774F-870C-7C2EEB38E577}"/>
              </a:ext>
            </a:extLst>
          </p:cNvPr>
          <p:cNvSpPr txBox="1">
            <a:spLocks/>
          </p:cNvSpPr>
          <p:nvPr/>
        </p:nvSpPr>
        <p:spPr>
          <a:xfrm>
            <a:off x="273093" y="7654"/>
            <a:ext cx="10854452" cy="355534"/>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6000" kern="1200">
                <a:solidFill>
                  <a:schemeClr val="bg2">
                    <a:lumMod val="25000"/>
                  </a:schemeClr>
                </a:solidFill>
                <a:latin typeface="+mj-lt"/>
                <a:ea typeface="+mj-ea"/>
                <a:cs typeface="+mj-cs"/>
              </a:defRPr>
            </a:lvl1pPr>
          </a:lstStyle>
          <a:p>
            <a:r>
              <a:rPr lang="en-US" sz="1600" b="1" dirty="0"/>
              <a:t>Section 3: Plan for Paper 1 - Power Consideration of Ordinal Composite Endpoints</a:t>
            </a:r>
          </a:p>
        </p:txBody>
      </p:sp>
      <p:cxnSp>
        <p:nvCxnSpPr>
          <p:cNvPr id="9" name="Straight Connector 8">
            <a:extLst>
              <a:ext uri="{FF2B5EF4-FFF2-40B4-BE49-F238E27FC236}">
                <a16:creationId xmlns:a16="http://schemas.microsoft.com/office/drawing/2014/main" id="{37A26B1E-B2F9-D34F-B0A8-CBB94A47B304}"/>
              </a:ext>
            </a:extLst>
          </p:cNvPr>
          <p:cNvCxnSpPr>
            <a:cxnSpLocks/>
          </p:cNvCxnSpPr>
          <p:nvPr/>
        </p:nvCxnSpPr>
        <p:spPr>
          <a:xfrm>
            <a:off x="395288" y="874758"/>
            <a:ext cx="9734550" cy="0"/>
          </a:xfrm>
          <a:prstGeom prst="line">
            <a:avLst/>
          </a:prstGeom>
          <a:ln>
            <a:headEnd type="none" w="med" len="med"/>
            <a:tailEnd type="none" w="med" len="med"/>
          </a:ln>
        </p:spPr>
        <p:style>
          <a:lnRef idx="3">
            <a:schemeClr val="accent3"/>
          </a:lnRef>
          <a:fillRef idx="0">
            <a:schemeClr val="accent3"/>
          </a:fillRef>
          <a:effectRef idx="2">
            <a:schemeClr val="accent3"/>
          </a:effectRef>
          <a:fontRef idx="minor">
            <a:schemeClr val="tx1"/>
          </a:fontRef>
        </p:style>
      </p:cxnSp>
      <p:sp>
        <p:nvSpPr>
          <p:cNvPr id="10" name="Content Placeholder 2">
            <a:extLst>
              <a:ext uri="{FF2B5EF4-FFF2-40B4-BE49-F238E27FC236}">
                <a16:creationId xmlns:a16="http://schemas.microsoft.com/office/drawing/2014/main" id="{3845B111-0B3B-2545-90D5-C1D5F22A4757}"/>
              </a:ext>
            </a:extLst>
          </p:cNvPr>
          <p:cNvSpPr txBox="1">
            <a:spLocks/>
          </p:cNvSpPr>
          <p:nvPr/>
        </p:nvSpPr>
        <p:spPr>
          <a:xfrm>
            <a:off x="395287" y="390207"/>
            <a:ext cx="11655685" cy="72008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5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sz="2800" b="1" dirty="0">
                <a:solidFill>
                  <a:schemeClr val="tx1"/>
                </a:solidFill>
              </a:rPr>
              <a:t>3.2 Proposed Work Based on Joint Distribution of the Binary Components </a:t>
            </a:r>
            <a:endParaRPr lang="en-US" sz="2600" b="1" dirty="0">
              <a:solidFill>
                <a:schemeClr val="tx1"/>
              </a:solidFill>
            </a:endParaRPr>
          </a:p>
        </p:txBody>
      </p:sp>
      <p:pic>
        <p:nvPicPr>
          <p:cNvPr id="12" name="Picture 11">
            <a:extLst>
              <a:ext uri="{FF2B5EF4-FFF2-40B4-BE49-F238E27FC236}">
                <a16:creationId xmlns:a16="http://schemas.microsoft.com/office/drawing/2014/main" id="{5112C244-9DF1-1245-9953-315976B12491}"/>
              </a:ext>
            </a:extLst>
          </p:cNvPr>
          <p:cNvPicPr>
            <a:picLocks noChangeAspect="1"/>
          </p:cNvPicPr>
          <p:nvPr/>
        </p:nvPicPr>
        <p:blipFill rotWithShape="1">
          <a:blip r:embed="rId3"/>
          <a:srcRect t="73666" b="1"/>
          <a:stretch/>
        </p:blipFill>
        <p:spPr>
          <a:xfrm>
            <a:off x="892276" y="1900796"/>
            <a:ext cx="9837758" cy="2340567"/>
          </a:xfrm>
          <a:prstGeom prst="rect">
            <a:avLst/>
          </a:prstGeom>
        </p:spPr>
      </p:pic>
    </p:spTree>
    <p:extLst>
      <p:ext uri="{BB962C8B-B14F-4D97-AF65-F5344CB8AC3E}">
        <p14:creationId xmlns:p14="http://schemas.microsoft.com/office/powerpoint/2010/main" val="307169496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3673B3B-6BD5-8F4B-B30C-443618481A4D}"/>
              </a:ext>
            </a:extLst>
          </p:cNvPr>
          <p:cNvSpPr>
            <a:spLocks noGrp="1"/>
          </p:cNvSpPr>
          <p:nvPr>
            <p:ph type="sldNum" sz="quarter" idx="12"/>
          </p:nvPr>
        </p:nvSpPr>
        <p:spPr/>
        <p:txBody>
          <a:bodyPr/>
          <a:lstStyle/>
          <a:p>
            <a:fld id="{432B1062-8B11-6348-831A-4A0BC9C55C11}" type="slidenum">
              <a:rPr lang="en-US" smtClean="0"/>
              <a:t>48</a:t>
            </a:fld>
            <a:endParaRPr lang="en-US"/>
          </a:p>
        </p:txBody>
      </p:sp>
      <p:sp>
        <p:nvSpPr>
          <p:cNvPr id="7" name="Content Placeholder 2">
            <a:extLst>
              <a:ext uri="{FF2B5EF4-FFF2-40B4-BE49-F238E27FC236}">
                <a16:creationId xmlns:a16="http://schemas.microsoft.com/office/drawing/2014/main" id="{6505DDD7-C371-B748-9FB4-A4ACA04157F1}"/>
              </a:ext>
            </a:extLst>
          </p:cNvPr>
          <p:cNvSpPr txBox="1">
            <a:spLocks/>
          </p:cNvSpPr>
          <p:nvPr/>
        </p:nvSpPr>
        <p:spPr>
          <a:xfrm>
            <a:off x="690814" y="931693"/>
            <a:ext cx="9845258" cy="42761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500"/>
              </a:spcBef>
              <a:buFont typeface="Arial" panose="020B0604020202020204" pitchFamily="34" charset="0"/>
              <a:buChar char="•"/>
              <a:defRPr sz="2800" kern="1200">
                <a:solidFill>
                  <a:schemeClr val="bg2">
                    <a:lumMod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2">
                    <a:lumMod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2">
                    <a:lumMod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2">
                    <a:lumMod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2">
                    <a:lumMod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b="1" dirty="0">
                <a:solidFill>
                  <a:schemeClr val="tx1"/>
                </a:solidFill>
              </a:rPr>
              <a:t>3.2.3 Partial Draft of Paper 1 Method Session (Cont.)</a:t>
            </a:r>
            <a:endParaRPr lang="en-US" sz="2400" dirty="0">
              <a:solidFill>
                <a:schemeClr val="tx1"/>
              </a:solidFill>
            </a:endParaRPr>
          </a:p>
        </p:txBody>
      </p:sp>
      <p:sp>
        <p:nvSpPr>
          <p:cNvPr id="8" name="Title 1">
            <a:extLst>
              <a:ext uri="{FF2B5EF4-FFF2-40B4-BE49-F238E27FC236}">
                <a16:creationId xmlns:a16="http://schemas.microsoft.com/office/drawing/2014/main" id="{28BC954A-270D-774F-870C-7C2EEB38E577}"/>
              </a:ext>
            </a:extLst>
          </p:cNvPr>
          <p:cNvSpPr txBox="1">
            <a:spLocks/>
          </p:cNvSpPr>
          <p:nvPr/>
        </p:nvSpPr>
        <p:spPr>
          <a:xfrm>
            <a:off x="273093" y="7654"/>
            <a:ext cx="10854452" cy="355534"/>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6000" kern="1200">
                <a:solidFill>
                  <a:schemeClr val="bg2">
                    <a:lumMod val="25000"/>
                  </a:schemeClr>
                </a:solidFill>
                <a:latin typeface="+mj-lt"/>
                <a:ea typeface="+mj-ea"/>
                <a:cs typeface="+mj-cs"/>
              </a:defRPr>
            </a:lvl1pPr>
          </a:lstStyle>
          <a:p>
            <a:r>
              <a:rPr lang="en-US" sz="1600" b="1" dirty="0"/>
              <a:t>Section 3: Plan for Paper 1 - Power Consideration of Ordinal Composite Endpoints</a:t>
            </a:r>
          </a:p>
        </p:txBody>
      </p:sp>
      <p:cxnSp>
        <p:nvCxnSpPr>
          <p:cNvPr id="9" name="Straight Connector 8">
            <a:extLst>
              <a:ext uri="{FF2B5EF4-FFF2-40B4-BE49-F238E27FC236}">
                <a16:creationId xmlns:a16="http://schemas.microsoft.com/office/drawing/2014/main" id="{37A26B1E-B2F9-D34F-B0A8-CBB94A47B304}"/>
              </a:ext>
            </a:extLst>
          </p:cNvPr>
          <p:cNvCxnSpPr>
            <a:cxnSpLocks/>
          </p:cNvCxnSpPr>
          <p:nvPr/>
        </p:nvCxnSpPr>
        <p:spPr>
          <a:xfrm>
            <a:off x="395288" y="874758"/>
            <a:ext cx="9734550" cy="0"/>
          </a:xfrm>
          <a:prstGeom prst="line">
            <a:avLst/>
          </a:prstGeom>
          <a:ln>
            <a:headEnd type="none" w="med" len="med"/>
            <a:tailEnd type="none" w="med" len="med"/>
          </a:ln>
        </p:spPr>
        <p:style>
          <a:lnRef idx="3">
            <a:schemeClr val="accent3"/>
          </a:lnRef>
          <a:fillRef idx="0">
            <a:schemeClr val="accent3"/>
          </a:fillRef>
          <a:effectRef idx="2">
            <a:schemeClr val="accent3"/>
          </a:effectRef>
          <a:fontRef idx="minor">
            <a:schemeClr val="tx1"/>
          </a:fontRef>
        </p:style>
      </p:cxnSp>
      <p:sp>
        <p:nvSpPr>
          <p:cNvPr id="10" name="Content Placeholder 2">
            <a:extLst>
              <a:ext uri="{FF2B5EF4-FFF2-40B4-BE49-F238E27FC236}">
                <a16:creationId xmlns:a16="http://schemas.microsoft.com/office/drawing/2014/main" id="{3845B111-0B3B-2545-90D5-C1D5F22A4757}"/>
              </a:ext>
            </a:extLst>
          </p:cNvPr>
          <p:cNvSpPr txBox="1">
            <a:spLocks/>
          </p:cNvSpPr>
          <p:nvPr/>
        </p:nvSpPr>
        <p:spPr>
          <a:xfrm>
            <a:off x="395287" y="390207"/>
            <a:ext cx="11655685" cy="72008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5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sz="2800" b="1" dirty="0">
                <a:solidFill>
                  <a:schemeClr val="tx1"/>
                </a:solidFill>
              </a:rPr>
              <a:t>3.2 Proposed Work Based on Joint Distribution of the Binary Components </a:t>
            </a:r>
            <a:endParaRPr lang="en-US" sz="2600" b="1" dirty="0">
              <a:solidFill>
                <a:schemeClr val="tx1"/>
              </a:solidFill>
            </a:endParaRPr>
          </a:p>
        </p:txBody>
      </p:sp>
      <p:pic>
        <p:nvPicPr>
          <p:cNvPr id="3" name="Picture 2">
            <a:extLst>
              <a:ext uri="{FF2B5EF4-FFF2-40B4-BE49-F238E27FC236}">
                <a16:creationId xmlns:a16="http://schemas.microsoft.com/office/drawing/2014/main" id="{99CB0C40-D838-9C48-A9D2-88B2662FC4C7}"/>
              </a:ext>
            </a:extLst>
          </p:cNvPr>
          <p:cNvPicPr>
            <a:picLocks noChangeAspect="1"/>
          </p:cNvPicPr>
          <p:nvPr/>
        </p:nvPicPr>
        <p:blipFill rotWithShape="1">
          <a:blip r:embed="rId3"/>
          <a:srcRect b="26703"/>
          <a:stretch/>
        </p:blipFill>
        <p:spPr>
          <a:xfrm>
            <a:off x="1505070" y="1387667"/>
            <a:ext cx="8381880" cy="4514903"/>
          </a:xfrm>
          <a:prstGeom prst="rect">
            <a:avLst/>
          </a:prstGeom>
        </p:spPr>
      </p:pic>
    </p:spTree>
    <p:extLst>
      <p:ext uri="{BB962C8B-B14F-4D97-AF65-F5344CB8AC3E}">
        <p14:creationId xmlns:p14="http://schemas.microsoft.com/office/powerpoint/2010/main" val="372750791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3673B3B-6BD5-8F4B-B30C-443618481A4D}"/>
              </a:ext>
            </a:extLst>
          </p:cNvPr>
          <p:cNvSpPr>
            <a:spLocks noGrp="1"/>
          </p:cNvSpPr>
          <p:nvPr>
            <p:ph type="sldNum" sz="quarter" idx="12"/>
          </p:nvPr>
        </p:nvSpPr>
        <p:spPr/>
        <p:txBody>
          <a:bodyPr/>
          <a:lstStyle/>
          <a:p>
            <a:fld id="{432B1062-8B11-6348-831A-4A0BC9C55C11}" type="slidenum">
              <a:rPr lang="en-US" smtClean="0"/>
              <a:t>49</a:t>
            </a:fld>
            <a:endParaRPr lang="en-US"/>
          </a:p>
        </p:txBody>
      </p:sp>
      <p:sp>
        <p:nvSpPr>
          <p:cNvPr id="7" name="Content Placeholder 2">
            <a:extLst>
              <a:ext uri="{FF2B5EF4-FFF2-40B4-BE49-F238E27FC236}">
                <a16:creationId xmlns:a16="http://schemas.microsoft.com/office/drawing/2014/main" id="{6505DDD7-C371-B748-9FB4-A4ACA04157F1}"/>
              </a:ext>
            </a:extLst>
          </p:cNvPr>
          <p:cNvSpPr txBox="1">
            <a:spLocks/>
          </p:cNvSpPr>
          <p:nvPr/>
        </p:nvSpPr>
        <p:spPr>
          <a:xfrm>
            <a:off x="690814" y="931693"/>
            <a:ext cx="9845258" cy="42761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500"/>
              </a:spcBef>
              <a:buFont typeface="Arial" panose="020B0604020202020204" pitchFamily="34" charset="0"/>
              <a:buChar char="•"/>
              <a:defRPr sz="2800" kern="1200">
                <a:solidFill>
                  <a:schemeClr val="bg2">
                    <a:lumMod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2">
                    <a:lumMod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2">
                    <a:lumMod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2">
                    <a:lumMod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2">
                    <a:lumMod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b="1" dirty="0">
                <a:solidFill>
                  <a:schemeClr val="tx1"/>
                </a:solidFill>
              </a:rPr>
              <a:t>3.2.3 Partial Draft of Paper 1 Method Session (Cont.)</a:t>
            </a:r>
            <a:endParaRPr lang="en-US" sz="2400" dirty="0">
              <a:solidFill>
                <a:schemeClr val="tx1"/>
              </a:solidFill>
            </a:endParaRPr>
          </a:p>
        </p:txBody>
      </p:sp>
      <p:sp>
        <p:nvSpPr>
          <p:cNvPr id="8" name="Title 1">
            <a:extLst>
              <a:ext uri="{FF2B5EF4-FFF2-40B4-BE49-F238E27FC236}">
                <a16:creationId xmlns:a16="http://schemas.microsoft.com/office/drawing/2014/main" id="{28BC954A-270D-774F-870C-7C2EEB38E577}"/>
              </a:ext>
            </a:extLst>
          </p:cNvPr>
          <p:cNvSpPr txBox="1">
            <a:spLocks/>
          </p:cNvSpPr>
          <p:nvPr/>
        </p:nvSpPr>
        <p:spPr>
          <a:xfrm>
            <a:off x="273093" y="7654"/>
            <a:ext cx="10854452" cy="355534"/>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6000" kern="1200">
                <a:solidFill>
                  <a:schemeClr val="bg2">
                    <a:lumMod val="25000"/>
                  </a:schemeClr>
                </a:solidFill>
                <a:latin typeface="+mj-lt"/>
                <a:ea typeface="+mj-ea"/>
                <a:cs typeface="+mj-cs"/>
              </a:defRPr>
            </a:lvl1pPr>
          </a:lstStyle>
          <a:p>
            <a:r>
              <a:rPr lang="en-US" sz="1600" b="1" dirty="0"/>
              <a:t>Section 3: Plan for Paper 1 - Power Consideration of Ordinal Composite Endpoints</a:t>
            </a:r>
          </a:p>
        </p:txBody>
      </p:sp>
      <p:cxnSp>
        <p:nvCxnSpPr>
          <p:cNvPr id="9" name="Straight Connector 8">
            <a:extLst>
              <a:ext uri="{FF2B5EF4-FFF2-40B4-BE49-F238E27FC236}">
                <a16:creationId xmlns:a16="http://schemas.microsoft.com/office/drawing/2014/main" id="{37A26B1E-B2F9-D34F-B0A8-CBB94A47B304}"/>
              </a:ext>
            </a:extLst>
          </p:cNvPr>
          <p:cNvCxnSpPr>
            <a:cxnSpLocks/>
          </p:cNvCxnSpPr>
          <p:nvPr/>
        </p:nvCxnSpPr>
        <p:spPr>
          <a:xfrm>
            <a:off x="395288" y="874758"/>
            <a:ext cx="9734550" cy="0"/>
          </a:xfrm>
          <a:prstGeom prst="line">
            <a:avLst/>
          </a:prstGeom>
          <a:ln>
            <a:headEnd type="none" w="med" len="med"/>
            <a:tailEnd type="none" w="med" len="med"/>
          </a:ln>
        </p:spPr>
        <p:style>
          <a:lnRef idx="3">
            <a:schemeClr val="accent3"/>
          </a:lnRef>
          <a:fillRef idx="0">
            <a:schemeClr val="accent3"/>
          </a:fillRef>
          <a:effectRef idx="2">
            <a:schemeClr val="accent3"/>
          </a:effectRef>
          <a:fontRef idx="minor">
            <a:schemeClr val="tx1"/>
          </a:fontRef>
        </p:style>
      </p:cxnSp>
      <p:sp>
        <p:nvSpPr>
          <p:cNvPr id="10" name="Content Placeholder 2">
            <a:extLst>
              <a:ext uri="{FF2B5EF4-FFF2-40B4-BE49-F238E27FC236}">
                <a16:creationId xmlns:a16="http://schemas.microsoft.com/office/drawing/2014/main" id="{3845B111-0B3B-2545-90D5-C1D5F22A4757}"/>
              </a:ext>
            </a:extLst>
          </p:cNvPr>
          <p:cNvSpPr txBox="1">
            <a:spLocks/>
          </p:cNvSpPr>
          <p:nvPr/>
        </p:nvSpPr>
        <p:spPr>
          <a:xfrm>
            <a:off x="395287" y="390207"/>
            <a:ext cx="11655685" cy="72008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5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sz="2800" b="1" dirty="0">
                <a:solidFill>
                  <a:schemeClr val="tx1"/>
                </a:solidFill>
              </a:rPr>
              <a:t>3.2 Proposed Work Based on Joint Distribution of the Binary Components </a:t>
            </a:r>
            <a:endParaRPr lang="en-US" sz="2600" b="1" dirty="0">
              <a:solidFill>
                <a:schemeClr val="tx1"/>
              </a:solidFill>
            </a:endParaRPr>
          </a:p>
        </p:txBody>
      </p:sp>
      <p:pic>
        <p:nvPicPr>
          <p:cNvPr id="5" name="Picture 4">
            <a:extLst>
              <a:ext uri="{FF2B5EF4-FFF2-40B4-BE49-F238E27FC236}">
                <a16:creationId xmlns:a16="http://schemas.microsoft.com/office/drawing/2014/main" id="{E894115C-F268-FD40-A83E-3FB0B94928F3}"/>
              </a:ext>
            </a:extLst>
          </p:cNvPr>
          <p:cNvPicPr>
            <a:picLocks noChangeAspect="1"/>
          </p:cNvPicPr>
          <p:nvPr/>
        </p:nvPicPr>
        <p:blipFill rotWithShape="1">
          <a:blip r:embed="rId3"/>
          <a:srcRect l="7096"/>
          <a:stretch/>
        </p:blipFill>
        <p:spPr>
          <a:xfrm>
            <a:off x="1768928" y="3451198"/>
            <a:ext cx="6568889" cy="1858496"/>
          </a:xfrm>
          <a:prstGeom prst="rect">
            <a:avLst/>
          </a:prstGeom>
        </p:spPr>
      </p:pic>
      <p:pic>
        <p:nvPicPr>
          <p:cNvPr id="11" name="Picture 10">
            <a:extLst>
              <a:ext uri="{FF2B5EF4-FFF2-40B4-BE49-F238E27FC236}">
                <a16:creationId xmlns:a16="http://schemas.microsoft.com/office/drawing/2014/main" id="{8E3D9DF9-9C59-3E40-A7DC-9A2A1988059C}"/>
              </a:ext>
            </a:extLst>
          </p:cNvPr>
          <p:cNvPicPr>
            <a:picLocks noChangeAspect="1"/>
          </p:cNvPicPr>
          <p:nvPr/>
        </p:nvPicPr>
        <p:blipFill rotWithShape="1">
          <a:blip r:embed="rId4"/>
          <a:srcRect t="73227"/>
          <a:stretch/>
        </p:blipFill>
        <p:spPr>
          <a:xfrm>
            <a:off x="1312467" y="1651775"/>
            <a:ext cx="8663535" cy="1704570"/>
          </a:xfrm>
          <a:prstGeom prst="rect">
            <a:avLst/>
          </a:prstGeom>
        </p:spPr>
      </p:pic>
    </p:spTree>
    <p:extLst>
      <p:ext uri="{BB962C8B-B14F-4D97-AF65-F5344CB8AC3E}">
        <p14:creationId xmlns:p14="http://schemas.microsoft.com/office/powerpoint/2010/main" val="5557047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755298A-7DD3-BC39-EEE1-1B8B67D56D77}"/>
              </a:ext>
            </a:extLst>
          </p:cNvPr>
          <p:cNvSpPr>
            <a:spLocks noGrp="1"/>
          </p:cNvSpPr>
          <p:nvPr>
            <p:ph type="sldNum" sz="quarter" idx="12"/>
          </p:nvPr>
        </p:nvSpPr>
        <p:spPr/>
        <p:txBody>
          <a:bodyPr/>
          <a:lstStyle/>
          <a:p>
            <a:fld id="{432B1062-8B11-6348-831A-4A0BC9C55C11}" type="slidenum">
              <a:rPr lang="en-US" smtClean="0"/>
              <a:t>5</a:t>
            </a:fld>
            <a:endParaRPr lang="en-US"/>
          </a:p>
        </p:txBody>
      </p:sp>
      <p:sp>
        <p:nvSpPr>
          <p:cNvPr id="6" name="Title 1">
            <a:extLst>
              <a:ext uri="{FF2B5EF4-FFF2-40B4-BE49-F238E27FC236}">
                <a16:creationId xmlns:a16="http://schemas.microsoft.com/office/drawing/2014/main" id="{FF3E62FC-464A-C846-8092-EF11457D1F96}"/>
              </a:ext>
            </a:extLst>
          </p:cNvPr>
          <p:cNvSpPr txBox="1">
            <a:spLocks/>
          </p:cNvSpPr>
          <p:nvPr/>
        </p:nvSpPr>
        <p:spPr>
          <a:xfrm>
            <a:off x="273093" y="7654"/>
            <a:ext cx="10400970" cy="355534"/>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6000" kern="1200">
                <a:solidFill>
                  <a:schemeClr val="bg2">
                    <a:lumMod val="25000"/>
                  </a:schemeClr>
                </a:solidFill>
                <a:latin typeface="+mj-lt"/>
                <a:ea typeface="+mj-ea"/>
                <a:cs typeface="+mj-cs"/>
              </a:defRPr>
            </a:lvl1pPr>
          </a:lstStyle>
          <a:p>
            <a:r>
              <a:rPr lang="en-US" sz="1600" b="1" dirty="0"/>
              <a:t>Section 1: Background - Trends in Use of Composite Endpoints in Clinical Trials</a:t>
            </a:r>
          </a:p>
        </p:txBody>
      </p:sp>
      <p:cxnSp>
        <p:nvCxnSpPr>
          <p:cNvPr id="5" name="Straight Connector 4">
            <a:extLst>
              <a:ext uri="{FF2B5EF4-FFF2-40B4-BE49-F238E27FC236}">
                <a16:creationId xmlns:a16="http://schemas.microsoft.com/office/drawing/2014/main" id="{EAAD7F8E-A78C-B545-AB9D-B7EB3E7483EB}"/>
              </a:ext>
            </a:extLst>
          </p:cNvPr>
          <p:cNvCxnSpPr>
            <a:cxnSpLocks/>
          </p:cNvCxnSpPr>
          <p:nvPr/>
        </p:nvCxnSpPr>
        <p:spPr>
          <a:xfrm>
            <a:off x="395288" y="1001368"/>
            <a:ext cx="9734550" cy="0"/>
          </a:xfrm>
          <a:prstGeom prst="line">
            <a:avLst/>
          </a:prstGeom>
          <a:ln>
            <a:headEnd type="none" w="med" len="med"/>
            <a:tailEnd type="none" w="med" len="med"/>
          </a:ln>
        </p:spPr>
        <p:style>
          <a:lnRef idx="3">
            <a:schemeClr val="accent3"/>
          </a:lnRef>
          <a:fillRef idx="0">
            <a:schemeClr val="accent3"/>
          </a:fillRef>
          <a:effectRef idx="2">
            <a:schemeClr val="accent3"/>
          </a:effectRef>
          <a:fontRef idx="minor">
            <a:schemeClr val="tx1"/>
          </a:fontRef>
        </p:style>
      </p:cxnSp>
      <p:sp>
        <p:nvSpPr>
          <p:cNvPr id="8" name="Content Placeholder 2">
            <a:extLst>
              <a:ext uri="{FF2B5EF4-FFF2-40B4-BE49-F238E27FC236}">
                <a16:creationId xmlns:a16="http://schemas.microsoft.com/office/drawing/2014/main" id="{4171717E-A8DB-1A44-9E29-8817D9EE7229}"/>
              </a:ext>
            </a:extLst>
          </p:cNvPr>
          <p:cNvSpPr txBox="1">
            <a:spLocks/>
          </p:cNvSpPr>
          <p:nvPr/>
        </p:nvSpPr>
        <p:spPr>
          <a:xfrm>
            <a:off x="395288" y="516817"/>
            <a:ext cx="6258730" cy="72008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5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sz="2800" b="1" dirty="0">
                <a:solidFill>
                  <a:schemeClr val="tx1"/>
                </a:solidFill>
              </a:rPr>
              <a:t>1.1 Introduction (Cont.)</a:t>
            </a:r>
          </a:p>
        </p:txBody>
      </p:sp>
      <p:sp>
        <p:nvSpPr>
          <p:cNvPr id="10" name="Content Placeholder 2">
            <a:extLst>
              <a:ext uri="{FF2B5EF4-FFF2-40B4-BE49-F238E27FC236}">
                <a16:creationId xmlns:a16="http://schemas.microsoft.com/office/drawing/2014/main" id="{DD88D672-68B7-B647-8A95-E3B7E182B7C9}"/>
              </a:ext>
            </a:extLst>
          </p:cNvPr>
          <p:cNvSpPr txBox="1">
            <a:spLocks/>
          </p:cNvSpPr>
          <p:nvPr/>
        </p:nvSpPr>
        <p:spPr>
          <a:xfrm>
            <a:off x="395288" y="1055942"/>
            <a:ext cx="11263312" cy="923139"/>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5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dirty="0">
                <a:solidFill>
                  <a:schemeClr val="tx1"/>
                </a:solidFill>
              </a:rPr>
              <a:t>Composite Endpoints Evolution Process – Acute Heart Failure</a:t>
            </a:r>
            <a:endParaRPr lang="en-US" sz="2400" dirty="0">
              <a:solidFill>
                <a:schemeClr val="tx1"/>
              </a:solidFill>
            </a:endParaRPr>
          </a:p>
          <a:p>
            <a:pPr lvl="1"/>
            <a:endParaRPr lang="en-US" dirty="0">
              <a:solidFill>
                <a:schemeClr val="tx1"/>
              </a:solidFill>
            </a:endParaRPr>
          </a:p>
          <a:p>
            <a:pPr lvl="1"/>
            <a:endParaRPr lang="en-US" dirty="0">
              <a:solidFill>
                <a:schemeClr val="tx1"/>
              </a:solidFill>
            </a:endParaRPr>
          </a:p>
          <a:p>
            <a:pPr lvl="1"/>
            <a:endParaRPr lang="en-US" dirty="0">
              <a:solidFill>
                <a:schemeClr val="tx1"/>
              </a:solidFill>
            </a:endParaRPr>
          </a:p>
        </p:txBody>
      </p:sp>
      <p:sp>
        <p:nvSpPr>
          <p:cNvPr id="11" name="TextBox 10">
            <a:extLst>
              <a:ext uri="{FF2B5EF4-FFF2-40B4-BE49-F238E27FC236}">
                <a16:creationId xmlns:a16="http://schemas.microsoft.com/office/drawing/2014/main" id="{08A55500-22C4-6740-B2BD-6DAE28D7F74E}"/>
              </a:ext>
            </a:extLst>
          </p:cNvPr>
          <p:cNvSpPr txBox="1"/>
          <p:nvPr/>
        </p:nvSpPr>
        <p:spPr>
          <a:xfrm>
            <a:off x="901725" y="2393868"/>
            <a:ext cx="1719575" cy="954107"/>
          </a:xfrm>
          <a:prstGeom prst="rect">
            <a:avLst/>
          </a:prstGeom>
          <a:noFill/>
        </p:spPr>
        <p:txBody>
          <a:bodyPr wrap="square" rtlCol="0">
            <a:spAutoFit/>
          </a:bodyPr>
          <a:lstStyle/>
          <a:p>
            <a:pPr marL="285750" indent="-285750">
              <a:buFont typeface="Arial" panose="020B0604020202020204" pitchFamily="34" charset="0"/>
              <a:buChar char="•"/>
            </a:pPr>
            <a:r>
              <a:rPr lang="en-US" sz="1400" dirty="0"/>
              <a:t>First developed [2] (1990) [3] (1993)</a:t>
            </a:r>
          </a:p>
          <a:p>
            <a:pPr marL="285750" indent="-285750">
              <a:buFont typeface="Arial" panose="020B0604020202020204" pitchFamily="34" charset="0"/>
              <a:buChar char="•"/>
            </a:pPr>
            <a:endParaRPr lang="en-US" sz="1400" dirty="0"/>
          </a:p>
        </p:txBody>
      </p:sp>
      <p:sp>
        <p:nvSpPr>
          <p:cNvPr id="12" name="TextBox 11">
            <a:extLst>
              <a:ext uri="{FF2B5EF4-FFF2-40B4-BE49-F238E27FC236}">
                <a16:creationId xmlns:a16="http://schemas.microsoft.com/office/drawing/2014/main" id="{C8DE131B-3416-B34F-8CE3-C67E8BEC30BB}"/>
              </a:ext>
            </a:extLst>
          </p:cNvPr>
          <p:cNvSpPr txBox="1"/>
          <p:nvPr/>
        </p:nvSpPr>
        <p:spPr>
          <a:xfrm>
            <a:off x="2737414" y="4525853"/>
            <a:ext cx="4580773" cy="523220"/>
          </a:xfrm>
          <a:prstGeom prst="rect">
            <a:avLst/>
          </a:prstGeom>
          <a:noFill/>
        </p:spPr>
        <p:txBody>
          <a:bodyPr wrap="square" rtlCol="0">
            <a:spAutoFit/>
          </a:bodyPr>
          <a:lstStyle/>
          <a:p>
            <a:pPr marL="285750" lvl="0" indent="-285750">
              <a:buFont typeface="Arial" panose="020B0604020202020204" pitchFamily="34" charset="0"/>
              <a:buChar char="•"/>
            </a:pPr>
            <a:r>
              <a:rPr lang="en-US" sz="1400" dirty="0"/>
              <a:t>Half of cardiovascular trials have adopted a composite endpoint inclusive of morbidity and mortality [4] (2007)</a:t>
            </a:r>
          </a:p>
        </p:txBody>
      </p:sp>
      <p:sp>
        <p:nvSpPr>
          <p:cNvPr id="13" name="Donut 12">
            <a:extLst>
              <a:ext uri="{FF2B5EF4-FFF2-40B4-BE49-F238E27FC236}">
                <a16:creationId xmlns:a16="http://schemas.microsoft.com/office/drawing/2014/main" id="{8BAE50D3-F3AC-BD43-8353-8762CF2A6F3E}"/>
              </a:ext>
            </a:extLst>
          </p:cNvPr>
          <p:cNvSpPr/>
          <p:nvPr/>
        </p:nvSpPr>
        <p:spPr>
          <a:xfrm>
            <a:off x="1284535" y="3341244"/>
            <a:ext cx="752826" cy="488212"/>
          </a:xfrm>
          <a:prstGeom prst="donut">
            <a:avLst>
              <a:gd name="adj" fmla="val 14004"/>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1990</a:t>
            </a:r>
          </a:p>
        </p:txBody>
      </p:sp>
      <p:cxnSp>
        <p:nvCxnSpPr>
          <p:cNvPr id="14" name="Straight Arrow Connector 13">
            <a:extLst>
              <a:ext uri="{FF2B5EF4-FFF2-40B4-BE49-F238E27FC236}">
                <a16:creationId xmlns:a16="http://schemas.microsoft.com/office/drawing/2014/main" id="{E56CB86B-C38F-C648-A2E3-55E9A1347EA8}"/>
              </a:ext>
            </a:extLst>
          </p:cNvPr>
          <p:cNvCxnSpPr>
            <a:cxnSpLocks/>
          </p:cNvCxnSpPr>
          <p:nvPr/>
        </p:nvCxnSpPr>
        <p:spPr>
          <a:xfrm>
            <a:off x="1219200" y="3927075"/>
            <a:ext cx="9309100"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A92F3500-AF9B-8E4F-A68A-88D25B99A6F4}"/>
                  </a:ext>
                </a:extLst>
              </p:cNvPr>
              <p:cNvSpPr txBox="1"/>
              <p:nvPr/>
            </p:nvSpPr>
            <p:spPr>
              <a:xfrm>
                <a:off x="2548730" y="1699000"/>
                <a:ext cx="2894127" cy="1384995"/>
              </a:xfrm>
              <a:prstGeom prst="rect">
                <a:avLst/>
              </a:prstGeom>
              <a:noFill/>
            </p:spPr>
            <p:txBody>
              <a:bodyPr wrap="square" rtlCol="0">
                <a:spAutoFit/>
              </a:bodyPr>
              <a:lstStyle/>
              <a:p>
                <a:pPr marL="285750" indent="-285750">
                  <a:buFont typeface="Arial" panose="020B0604020202020204" pitchFamily="34" charset="0"/>
                  <a:buChar char="•"/>
                </a:pPr>
                <a:r>
                  <a:rPr lang="en-US" sz="1400" dirty="0">
                    <a:solidFill>
                      <a:schemeClr val="tx1">
                        <a:lumMod val="65000"/>
                        <a:lumOff val="35000"/>
                      </a:schemeClr>
                    </a:solidFill>
                  </a:rPr>
                  <a:t>Advances in cardiovascular medicine </a:t>
                </a:r>
                <a14:m>
                  <m:oMath xmlns:m="http://schemas.openxmlformats.org/officeDocument/2006/math">
                    <m:r>
                      <a:rPr lang="en-US" sz="1400" i="1" smtClean="0">
                        <a:solidFill>
                          <a:schemeClr val="tx1">
                            <a:lumMod val="65000"/>
                            <a:lumOff val="35000"/>
                          </a:schemeClr>
                        </a:solidFill>
                        <a:latin typeface="Cambria Math" panose="02040503050406030204" pitchFamily="18" charset="0"/>
                        <a:ea typeface="Cambria Math" panose="02040503050406030204" pitchFamily="18" charset="0"/>
                      </a:rPr>
                      <m:t>→</m:t>
                    </m:r>
                  </m:oMath>
                </a14:m>
                <a:r>
                  <a:rPr lang="en-US" sz="1400" dirty="0">
                    <a:solidFill>
                      <a:schemeClr val="tx1">
                        <a:lumMod val="65000"/>
                        <a:lumOff val="35000"/>
                      </a:schemeClr>
                    </a:solidFill>
                  </a:rPr>
                  <a:t> Decline in morbidity and mortality (since ~1970) [25] </a:t>
                </a:r>
                <a14:m>
                  <m:oMath xmlns:m="http://schemas.openxmlformats.org/officeDocument/2006/math">
                    <m:r>
                      <a:rPr lang="en-US" sz="1400" i="1">
                        <a:solidFill>
                          <a:schemeClr val="tx1">
                            <a:lumMod val="65000"/>
                            <a:lumOff val="35000"/>
                          </a:schemeClr>
                        </a:solidFill>
                        <a:latin typeface="Cambria Math" panose="02040503050406030204" pitchFamily="18" charset="0"/>
                        <a:ea typeface="Cambria Math" panose="02040503050406030204" pitchFamily="18" charset="0"/>
                      </a:rPr>
                      <m:t>→</m:t>
                    </m:r>
                  </m:oMath>
                </a14:m>
                <a:r>
                  <a:rPr lang="en-US" sz="1400" dirty="0"/>
                  <a:t> Inclusion of nonfatal events in defining composite, e.g., [5-9]. Most are still time-to-first-event.</a:t>
                </a:r>
              </a:p>
            </p:txBody>
          </p:sp>
        </mc:Choice>
        <mc:Fallback xmlns="">
          <p:sp>
            <p:nvSpPr>
              <p:cNvPr id="16" name="TextBox 15">
                <a:extLst>
                  <a:ext uri="{FF2B5EF4-FFF2-40B4-BE49-F238E27FC236}">
                    <a16:creationId xmlns:a16="http://schemas.microsoft.com/office/drawing/2014/main" id="{A92F3500-AF9B-8E4F-A68A-88D25B99A6F4}"/>
                  </a:ext>
                </a:extLst>
              </p:cNvPr>
              <p:cNvSpPr txBox="1">
                <a:spLocks noRot="1" noChangeAspect="1" noMove="1" noResize="1" noEditPoints="1" noAdjustHandles="1" noChangeArrowheads="1" noChangeShapeType="1" noTextEdit="1"/>
              </p:cNvSpPr>
              <p:nvPr/>
            </p:nvSpPr>
            <p:spPr>
              <a:xfrm>
                <a:off x="2548730" y="1699000"/>
                <a:ext cx="2894127" cy="1384995"/>
              </a:xfrm>
              <a:prstGeom prst="rect">
                <a:avLst/>
              </a:prstGeom>
              <a:blipFill>
                <a:blip r:embed="rId3"/>
                <a:stretch>
                  <a:fillRect l="-437" t="-909" b="-3636"/>
                </a:stretch>
              </a:blipFill>
            </p:spPr>
            <p:txBody>
              <a:bodyPr/>
              <a:lstStyle/>
              <a:p>
                <a:r>
                  <a:rPr lang="en-US">
                    <a:noFill/>
                  </a:rPr>
                  <a:t> </a:t>
                </a:r>
              </a:p>
            </p:txBody>
          </p:sp>
        </mc:Fallback>
      </mc:AlternateContent>
      <p:sp>
        <p:nvSpPr>
          <p:cNvPr id="17" name="TextBox 16">
            <a:extLst>
              <a:ext uri="{FF2B5EF4-FFF2-40B4-BE49-F238E27FC236}">
                <a16:creationId xmlns:a16="http://schemas.microsoft.com/office/drawing/2014/main" id="{179358F0-5190-F14F-A41A-0C5952F0065E}"/>
              </a:ext>
            </a:extLst>
          </p:cNvPr>
          <p:cNvSpPr txBox="1"/>
          <p:nvPr/>
        </p:nvSpPr>
        <p:spPr>
          <a:xfrm>
            <a:off x="8392857" y="1554025"/>
            <a:ext cx="2457133" cy="2031325"/>
          </a:xfrm>
          <a:prstGeom prst="rect">
            <a:avLst/>
          </a:prstGeom>
          <a:noFill/>
        </p:spPr>
        <p:txBody>
          <a:bodyPr wrap="square" rtlCol="0">
            <a:spAutoFit/>
          </a:bodyPr>
          <a:lstStyle/>
          <a:p>
            <a:pPr marL="171450" indent="-171450">
              <a:buFont typeface="Arial" panose="020B0604020202020204" pitchFamily="34" charset="0"/>
              <a:buChar char="•"/>
            </a:pPr>
            <a:r>
              <a:rPr lang="en-US" sz="1400" dirty="0"/>
              <a:t>FDA guidance clarifies that therapies for treating heart failure can be approved based on their effect on symptoms or physical function [12](2020). More inclusion of patient-oriented outcomes.</a:t>
            </a:r>
          </a:p>
          <a:p>
            <a:r>
              <a:rPr lang="en-US" sz="1400" dirty="0"/>
              <a:t> </a:t>
            </a:r>
          </a:p>
        </p:txBody>
      </p:sp>
      <p:sp>
        <p:nvSpPr>
          <p:cNvPr id="18" name="TextBox 17">
            <a:extLst>
              <a:ext uri="{FF2B5EF4-FFF2-40B4-BE49-F238E27FC236}">
                <a16:creationId xmlns:a16="http://schemas.microsoft.com/office/drawing/2014/main" id="{02D18980-7EA8-194B-991E-352B126A6913}"/>
              </a:ext>
            </a:extLst>
          </p:cNvPr>
          <p:cNvSpPr txBox="1"/>
          <p:nvPr/>
        </p:nvSpPr>
        <p:spPr>
          <a:xfrm>
            <a:off x="5309502" y="1494148"/>
            <a:ext cx="3112932" cy="2246769"/>
          </a:xfrm>
          <a:prstGeom prst="rect">
            <a:avLst/>
          </a:prstGeom>
          <a:noFill/>
        </p:spPr>
        <p:txBody>
          <a:bodyPr wrap="square" rtlCol="0">
            <a:spAutoFit/>
          </a:bodyPr>
          <a:lstStyle/>
          <a:p>
            <a:pPr marL="171450" indent="-171450">
              <a:buFont typeface="Arial" panose="020B0604020202020204" pitchFamily="34" charset="0"/>
              <a:buChar char="•"/>
            </a:pPr>
            <a:endParaRPr lang="en-US" sz="1400" dirty="0"/>
          </a:p>
          <a:p>
            <a:pPr marL="171450" indent="-171450">
              <a:buFont typeface="Arial" panose="020B0604020202020204" pitchFamily="34" charset="0"/>
              <a:buChar char="•"/>
            </a:pPr>
            <a:r>
              <a:rPr lang="en-US" sz="1400" dirty="0"/>
              <a:t>New ordinal composite in chronic heart failure trials [10] (2001), and later adapted to AHF trials [11] (2016) </a:t>
            </a:r>
          </a:p>
          <a:p>
            <a:pPr marL="171450" indent="-171450">
              <a:buFont typeface="Arial" panose="020B0604020202020204" pitchFamily="34" charset="0"/>
              <a:buChar char="•"/>
            </a:pPr>
            <a:r>
              <a:rPr lang="en-US" sz="1400" dirty="0"/>
              <a:t>Advanced statistical analysis methods, e.g., win ratio [13] (2012), global ranking [14][15] (2008)</a:t>
            </a:r>
          </a:p>
          <a:p>
            <a:pPr marL="171450" indent="-171450">
              <a:buFont typeface="Arial" panose="020B0604020202020204" pitchFamily="34" charset="0"/>
              <a:buChar char="•"/>
            </a:pPr>
            <a:endParaRPr lang="en-US" sz="1400" dirty="0"/>
          </a:p>
          <a:p>
            <a:endParaRPr lang="en-US" sz="1400" dirty="0"/>
          </a:p>
          <a:p>
            <a:r>
              <a:rPr lang="en-US" sz="1400" dirty="0"/>
              <a:t> </a:t>
            </a:r>
          </a:p>
        </p:txBody>
      </p:sp>
      <p:sp>
        <p:nvSpPr>
          <p:cNvPr id="19" name="Donut 18">
            <a:extLst>
              <a:ext uri="{FF2B5EF4-FFF2-40B4-BE49-F238E27FC236}">
                <a16:creationId xmlns:a16="http://schemas.microsoft.com/office/drawing/2014/main" id="{BC283A22-6247-5646-940E-4EEEC5560F3A}"/>
              </a:ext>
            </a:extLst>
          </p:cNvPr>
          <p:cNvSpPr/>
          <p:nvPr/>
        </p:nvSpPr>
        <p:spPr>
          <a:xfrm>
            <a:off x="4509737" y="3979381"/>
            <a:ext cx="752826" cy="488212"/>
          </a:xfrm>
          <a:prstGeom prst="donut">
            <a:avLst>
              <a:gd name="adj" fmla="val 14004"/>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2007</a:t>
            </a:r>
          </a:p>
        </p:txBody>
      </p:sp>
      <p:sp>
        <p:nvSpPr>
          <p:cNvPr id="20" name="Donut 19">
            <a:extLst>
              <a:ext uri="{FF2B5EF4-FFF2-40B4-BE49-F238E27FC236}">
                <a16:creationId xmlns:a16="http://schemas.microsoft.com/office/drawing/2014/main" id="{EB1A1213-AE92-654D-9832-16D84DCF15DF}"/>
              </a:ext>
            </a:extLst>
          </p:cNvPr>
          <p:cNvSpPr/>
          <p:nvPr/>
        </p:nvSpPr>
        <p:spPr>
          <a:xfrm>
            <a:off x="8509519" y="3341244"/>
            <a:ext cx="752826" cy="488212"/>
          </a:xfrm>
          <a:prstGeom prst="donut">
            <a:avLst>
              <a:gd name="adj" fmla="val 14004"/>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2020</a:t>
            </a:r>
          </a:p>
        </p:txBody>
      </p:sp>
      <p:sp>
        <p:nvSpPr>
          <p:cNvPr id="21" name="TextBox 20">
            <a:extLst>
              <a:ext uri="{FF2B5EF4-FFF2-40B4-BE49-F238E27FC236}">
                <a16:creationId xmlns:a16="http://schemas.microsoft.com/office/drawing/2014/main" id="{29B123B2-38CE-3D43-9777-E842040DAB62}"/>
              </a:ext>
            </a:extLst>
          </p:cNvPr>
          <p:cNvSpPr txBox="1"/>
          <p:nvPr/>
        </p:nvSpPr>
        <p:spPr>
          <a:xfrm>
            <a:off x="901725" y="5209200"/>
            <a:ext cx="10349789" cy="1015663"/>
          </a:xfrm>
          <a:prstGeom prst="rect">
            <a:avLst/>
          </a:prstGeom>
          <a:noFill/>
        </p:spPr>
        <p:txBody>
          <a:bodyPr wrap="square" rtlCol="0">
            <a:spAutoFit/>
          </a:bodyPr>
          <a:lstStyle/>
          <a:p>
            <a:r>
              <a:rPr lang="en-US" sz="2000" b="1" dirty="0">
                <a:solidFill>
                  <a:srgbClr val="FF0000"/>
                </a:solidFill>
              </a:rPr>
              <a:t>There is a clear trend to study AHF treatments using composite endpoints as mortality rates decline, and improving how a patient feels and functions become the primary motivator. </a:t>
            </a:r>
          </a:p>
          <a:p>
            <a:endParaRPr lang="en-US" sz="2000" b="1" dirty="0">
              <a:solidFill>
                <a:srgbClr val="FF0000"/>
              </a:solidFill>
            </a:endParaRPr>
          </a:p>
        </p:txBody>
      </p:sp>
      <p:sp>
        <p:nvSpPr>
          <p:cNvPr id="22" name="Donut 21">
            <a:extLst>
              <a:ext uri="{FF2B5EF4-FFF2-40B4-BE49-F238E27FC236}">
                <a16:creationId xmlns:a16="http://schemas.microsoft.com/office/drawing/2014/main" id="{376902CA-4E9F-0A4C-90B8-CB65493048B8}"/>
              </a:ext>
            </a:extLst>
          </p:cNvPr>
          <p:cNvSpPr/>
          <p:nvPr/>
        </p:nvSpPr>
        <p:spPr>
          <a:xfrm>
            <a:off x="2621300" y="3341244"/>
            <a:ext cx="6641046" cy="488212"/>
          </a:xfrm>
          <a:prstGeom prst="donut">
            <a:avLst>
              <a:gd name="adj" fmla="val 10710"/>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2000-2020</a:t>
            </a:r>
          </a:p>
        </p:txBody>
      </p:sp>
    </p:spTree>
    <p:extLst>
      <p:ext uri="{BB962C8B-B14F-4D97-AF65-F5344CB8AC3E}">
        <p14:creationId xmlns:p14="http://schemas.microsoft.com/office/powerpoint/2010/main" val="673802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dissolve">
                                      <p:cBhvr>
                                        <p:cTn id="2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6" grpId="0"/>
      <p:bldP spid="17" grpId="0"/>
      <p:bldP spid="18" grpId="0"/>
      <p:bldP spid="21"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755298A-7DD3-BC39-EEE1-1B8B67D56D77}"/>
              </a:ext>
            </a:extLst>
          </p:cNvPr>
          <p:cNvSpPr>
            <a:spLocks noGrp="1"/>
          </p:cNvSpPr>
          <p:nvPr>
            <p:ph type="sldNum" sz="quarter" idx="12"/>
          </p:nvPr>
        </p:nvSpPr>
        <p:spPr/>
        <p:txBody>
          <a:bodyPr/>
          <a:lstStyle/>
          <a:p>
            <a:fld id="{432B1062-8B11-6348-831A-4A0BC9C55C11}" type="slidenum">
              <a:rPr lang="en-US" smtClean="0"/>
              <a:t>6</a:t>
            </a:fld>
            <a:endParaRPr lang="en-US"/>
          </a:p>
        </p:txBody>
      </p:sp>
      <p:sp>
        <p:nvSpPr>
          <p:cNvPr id="7" name="Content Placeholder 2">
            <a:extLst>
              <a:ext uri="{FF2B5EF4-FFF2-40B4-BE49-F238E27FC236}">
                <a16:creationId xmlns:a16="http://schemas.microsoft.com/office/drawing/2014/main" id="{45BFF457-E6A9-A34D-95BF-EEA25BDF799F}"/>
              </a:ext>
            </a:extLst>
          </p:cNvPr>
          <p:cNvSpPr txBox="1">
            <a:spLocks/>
          </p:cNvSpPr>
          <p:nvPr/>
        </p:nvSpPr>
        <p:spPr>
          <a:xfrm>
            <a:off x="395288" y="1096583"/>
            <a:ext cx="11263312" cy="594648"/>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5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sz="2400" dirty="0">
                <a:solidFill>
                  <a:schemeClr val="tx1"/>
                </a:solidFill>
              </a:rPr>
              <a:t>Composite Endpoints Evolution Process – COVID-19 </a:t>
            </a:r>
            <a:r>
              <a:rPr lang="en-US" dirty="0">
                <a:solidFill>
                  <a:schemeClr val="tx1"/>
                </a:solidFill>
              </a:rPr>
              <a:t>(DRAFT)</a:t>
            </a:r>
            <a:endParaRPr lang="en-US" sz="2400" dirty="0">
              <a:solidFill>
                <a:schemeClr val="tx1"/>
              </a:solidFill>
            </a:endParaRPr>
          </a:p>
          <a:p>
            <a:endParaRPr lang="en-US" sz="2400" dirty="0">
              <a:solidFill>
                <a:schemeClr val="tx1"/>
              </a:solidFill>
            </a:endParaRPr>
          </a:p>
          <a:p>
            <a:pPr lvl="1"/>
            <a:endParaRPr lang="en-US" sz="2400" dirty="0">
              <a:solidFill>
                <a:schemeClr val="tx1"/>
              </a:solidFill>
            </a:endParaRPr>
          </a:p>
          <a:p>
            <a:pPr lvl="1"/>
            <a:endParaRPr lang="en-US" dirty="0">
              <a:solidFill>
                <a:schemeClr val="tx1"/>
              </a:solidFill>
            </a:endParaRPr>
          </a:p>
          <a:p>
            <a:pPr lvl="1"/>
            <a:endParaRPr lang="en-US" dirty="0">
              <a:solidFill>
                <a:schemeClr val="tx1"/>
              </a:solidFill>
            </a:endParaRPr>
          </a:p>
          <a:p>
            <a:pPr lvl="1"/>
            <a:endParaRPr lang="en-US" dirty="0">
              <a:solidFill>
                <a:schemeClr val="tx1"/>
              </a:solidFill>
            </a:endParaRPr>
          </a:p>
        </p:txBody>
      </p:sp>
      <p:sp>
        <p:nvSpPr>
          <p:cNvPr id="3" name="TextBox 2">
            <a:extLst>
              <a:ext uri="{FF2B5EF4-FFF2-40B4-BE49-F238E27FC236}">
                <a16:creationId xmlns:a16="http://schemas.microsoft.com/office/drawing/2014/main" id="{E6965831-E969-4242-A70F-E0D77FA4C86D}"/>
              </a:ext>
            </a:extLst>
          </p:cNvPr>
          <p:cNvSpPr txBox="1"/>
          <p:nvPr/>
        </p:nvSpPr>
        <p:spPr>
          <a:xfrm>
            <a:off x="701878" y="2816713"/>
            <a:ext cx="2554401" cy="1384995"/>
          </a:xfrm>
          <a:prstGeom prst="rect">
            <a:avLst/>
          </a:prstGeom>
          <a:noFill/>
        </p:spPr>
        <p:txBody>
          <a:bodyPr wrap="square" rtlCol="0">
            <a:spAutoFit/>
          </a:bodyPr>
          <a:lstStyle/>
          <a:p>
            <a:pPr marL="285750" indent="-285750">
              <a:buFont typeface="Arial" panose="020B0604020202020204" pitchFamily="34" charset="0"/>
              <a:buChar char="•"/>
            </a:pPr>
            <a:r>
              <a:rPr lang="en-US" sz="1400" dirty="0"/>
              <a:t>Severe COVID, composite endpoints focused on mortality and serious clinical events </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endParaRPr lang="en-US" sz="1400" dirty="0"/>
          </a:p>
        </p:txBody>
      </p:sp>
      <p:sp>
        <p:nvSpPr>
          <p:cNvPr id="9" name="Donut 8">
            <a:extLst>
              <a:ext uri="{FF2B5EF4-FFF2-40B4-BE49-F238E27FC236}">
                <a16:creationId xmlns:a16="http://schemas.microsoft.com/office/drawing/2014/main" id="{34DF9AFA-D337-F34F-94A5-CEDB812B586B}"/>
              </a:ext>
            </a:extLst>
          </p:cNvPr>
          <p:cNvSpPr/>
          <p:nvPr/>
        </p:nvSpPr>
        <p:spPr>
          <a:xfrm>
            <a:off x="627794" y="3912957"/>
            <a:ext cx="3036735" cy="488212"/>
          </a:xfrm>
          <a:prstGeom prst="donut">
            <a:avLst>
              <a:gd name="adj" fmla="val 14004"/>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2019-2020</a:t>
            </a:r>
          </a:p>
        </p:txBody>
      </p:sp>
      <p:cxnSp>
        <p:nvCxnSpPr>
          <p:cNvPr id="11" name="Straight Arrow Connector 10">
            <a:extLst>
              <a:ext uri="{FF2B5EF4-FFF2-40B4-BE49-F238E27FC236}">
                <a16:creationId xmlns:a16="http://schemas.microsoft.com/office/drawing/2014/main" id="{EB3F4A8E-5E6D-984B-87D3-9C4119EDDD07}"/>
              </a:ext>
            </a:extLst>
          </p:cNvPr>
          <p:cNvCxnSpPr>
            <a:cxnSpLocks/>
          </p:cNvCxnSpPr>
          <p:nvPr/>
        </p:nvCxnSpPr>
        <p:spPr>
          <a:xfrm>
            <a:off x="467078" y="4518008"/>
            <a:ext cx="7681913"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54CDF625-5878-C647-BAE0-2C1ED8D3EEF9}"/>
                  </a:ext>
                </a:extLst>
              </p:cNvPr>
              <p:cNvSpPr txBox="1"/>
              <p:nvPr/>
            </p:nvSpPr>
            <p:spPr>
              <a:xfrm>
                <a:off x="3523597" y="2429008"/>
                <a:ext cx="4389084" cy="1580689"/>
              </a:xfrm>
              <a:prstGeom prst="rect">
                <a:avLst/>
              </a:prstGeom>
              <a:noFill/>
            </p:spPr>
            <p:txBody>
              <a:bodyPr wrap="square" rtlCol="0">
                <a:spAutoFit/>
              </a:bodyPr>
              <a:lstStyle/>
              <a:p>
                <a:pPr marL="285750" indent="-285750">
                  <a:buFont typeface="Arial" panose="020B0604020202020204" pitchFamily="34" charset="0"/>
                  <a:buChar char="•"/>
                </a:pPr>
                <a:r>
                  <a:rPr lang="en-US" sz="1400" dirty="0">
                    <a:solidFill>
                      <a:schemeClr val="tx1">
                        <a:lumMod val="65000"/>
                        <a:lumOff val="35000"/>
                      </a:schemeClr>
                    </a:solidFill>
                  </a:rPr>
                  <a:t>Generations of mutation </a:t>
                </a:r>
                <a14:m>
                  <m:oMath xmlns:m="http://schemas.openxmlformats.org/officeDocument/2006/math">
                    <m:r>
                      <a:rPr lang="en-US" sz="1400">
                        <a:solidFill>
                          <a:schemeClr val="tx1">
                            <a:lumMod val="65000"/>
                            <a:lumOff val="35000"/>
                          </a:schemeClr>
                        </a:solidFill>
                        <a:latin typeface="Cambria Math" panose="02040503050406030204" pitchFamily="18" charset="0"/>
                      </a:rPr>
                      <m:t>→</m:t>
                    </m:r>
                  </m:oMath>
                </a14:m>
                <a:r>
                  <a:rPr lang="en-US" sz="1400" dirty="0">
                    <a:solidFill>
                      <a:schemeClr val="tx1">
                        <a:lumMod val="65000"/>
                        <a:lumOff val="35000"/>
                      </a:schemeClr>
                    </a:solidFill>
                  </a:rPr>
                  <a:t> Decrease in severity </a:t>
                </a:r>
                <a14:m>
                  <m:oMath xmlns:m="http://schemas.openxmlformats.org/officeDocument/2006/math">
                    <m:r>
                      <a:rPr lang="en-US" sz="1400">
                        <a:solidFill>
                          <a:schemeClr val="tx1">
                            <a:lumMod val="65000"/>
                            <a:lumOff val="35000"/>
                          </a:schemeClr>
                        </a:solidFill>
                        <a:latin typeface="Cambria Math" panose="02040503050406030204" pitchFamily="18" charset="0"/>
                      </a:rPr>
                      <m:t>→</m:t>
                    </m:r>
                    <m:r>
                      <m:rPr>
                        <m:nor/>
                      </m:rPr>
                      <a:rPr lang="en-US" sz="1400" smtClean="0">
                        <a:solidFill>
                          <a:schemeClr val="tx1"/>
                        </a:solidFill>
                      </a:rPr>
                      <m:t>Trials</m:t>
                    </m:r>
                    <m:r>
                      <m:rPr>
                        <m:nor/>
                      </m:rPr>
                      <a:rPr lang="en-US" sz="1400" smtClean="0">
                        <a:solidFill>
                          <a:schemeClr val="tx1"/>
                        </a:solidFill>
                      </a:rPr>
                      <m:t> </m:t>
                    </m:r>
                    <m:r>
                      <m:rPr>
                        <m:nor/>
                      </m:rPr>
                      <a:rPr lang="en-US" sz="1400" smtClean="0">
                        <a:solidFill>
                          <a:schemeClr val="tx1"/>
                        </a:solidFill>
                      </a:rPr>
                      <m:t>testing</m:t>
                    </m:r>
                    <m:r>
                      <m:rPr>
                        <m:nor/>
                      </m:rPr>
                      <a:rPr lang="en-US" sz="1400" smtClean="0">
                        <a:solidFill>
                          <a:schemeClr val="tx1"/>
                        </a:solidFill>
                      </a:rPr>
                      <m:t> </m:t>
                    </m:r>
                    <m:r>
                      <m:rPr>
                        <m:nor/>
                      </m:rPr>
                      <a:rPr lang="en-US" sz="1400" smtClean="0">
                        <a:solidFill>
                          <a:schemeClr val="tx1"/>
                        </a:solidFill>
                      </a:rPr>
                      <m:t>effectiveness</m:t>
                    </m:r>
                    <m:r>
                      <m:rPr>
                        <m:nor/>
                      </m:rPr>
                      <a:rPr lang="en-US" sz="1400" smtClean="0">
                        <a:solidFill>
                          <a:schemeClr val="tx1"/>
                        </a:solidFill>
                      </a:rPr>
                      <m:t> </m:t>
                    </m:r>
                    <m:r>
                      <m:rPr>
                        <m:nor/>
                      </m:rPr>
                      <a:rPr lang="en-US" sz="1400" smtClean="0">
                        <a:solidFill>
                          <a:schemeClr val="tx1"/>
                        </a:solidFill>
                      </a:rPr>
                      <m:t>in</m:t>
                    </m:r>
                    <m:r>
                      <m:rPr>
                        <m:nor/>
                      </m:rPr>
                      <a:rPr lang="en-US" sz="1400" smtClean="0">
                        <a:solidFill>
                          <a:schemeClr val="tx1"/>
                        </a:solidFill>
                      </a:rPr>
                      <m:t> </m:t>
                    </m:r>
                    <m:r>
                      <m:rPr>
                        <m:nor/>
                      </m:rPr>
                      <a:rPr lang="en-US" sz="1400" smtClean="0">
                        <a:solidFill>
                          <a:schemeClr val="tx1"/>
                        </a:solidFill>
                      </a:rPr>
                      <m:t>reducing</m:t>
                    </m:r>
                    <m:r>
                      <m:rPr>
                        <m:nor/>
                      </m:rPr>
                      <a:rPr lang="en-US" sz="1400" smtClean="0">
                        <a:solidFill>
                          <a:schemeClr val="tx1"/>
                        </a:solidFill>
                      </a:rPr>
                      <m:t> </m:t>
                    </m:r>
                    <m:r>
                      <m:rPr>
                        <m:nor/>
                      </m:rPr>
                      <a:rPr lang="en-US" sz="1400" smtClean="0">
                        <a:solidFill>
                          <a:schemeClr val="tx1"/>
                        </a:solidFill>
                      </a:rPr>
                      <m:t>symptoms</m:t>
                    </m:r>
                    <m:r>
                      <m:rPr>
                        <m:nor/>
                      </m:rPr>
                      <a:rPr lang="en-US" sz="1400" smtClean="0">
                        <a:solidFill>
                          <a:schemeClr val="tx1"/>
                        </a:solidFill>
                      </a:rPr>
                      <m:t>, </m:t>
                    </m:r>
                    <m:r>
                      <m:rPr>
                        <m:nor/>
                      </m:rPr>
                      <a:rPr lang="en-US" sz="1400" smtClean="0">
                        <a:solidFill>
                          <a:schemeClr val="tx1"/>
                        </a:solidFill>
                      </a:rPr>
                      <m:t>improving</m:t>
                    </m:r>
                    <m:r>
                      <m:rPr>
                        <m:nor/>
                      </m:rPr>
                      <a:rPr lang="en-US" sz="1400" smtClean="0">
                        <a:solidFill>
                          <a:schemeClr val="tx1"/>
                        </a:solidFill>
                      </a:rPr>
                      <m:t> </m:t>
                    </m:r>
                    <m:r>
                      <m:rPr>
                        <m:nor/>
                      </m:rPr>
                      <a:rPr lang="en-US" sz="1400" smtClean="0">
                        <a:solidFill>
                          <a:schemeClr val="tx1"/>
                        </a:solidFill>
                      </a:rPr>
                      <m:t>patient</m:t>
                    </m:r>
                    <m:r>
                      <m:rPr>
                        <m:nor/>
                      </m:rPr>
                      <a:rPr lang="en-US" sz="1400" smtClean="0">
                        <a:solidFill>
                          <a:schemeClr val="tx1"/>
                        </a:solidFill>
                      </a:rPr>
                      <m:t> </m:t>
                    </m:r>
                    <m:r>
                      <m:rPr>
                        <m:nor/>
                      </m:rPr>
                      <a:rPr lang="en-US" sz="1400" smtClean="0">
                        <a:solidFill>
                          <a:schemeClr val="tx1"/>
                        </a:solidFill>
                      </a:rPr>
                      <m:t>quality</m:t>
                    </m:r>
                    <m:r>
                      <m:rPr>
                        <m:nor/>
                      </m:rPr>
                      <a:rPr lang="en-US" sz="1400" smtClean="0">
                        <a:solidFill>
                          <a:schemeClr val="tx1"/>
                        </a:solidFill>
                      </a:rPr>
                      <m:t> </m:t>
                    </m:r>
                    <m:r>
                      <m:rPr>
                        <m:nor/>
                      </m:rPr>
                      <a:rPr lang="en-US" sz="1400" smtClean="0">
                        <a:solidFill>
                          <a:schemeClr val="tx1"/>
                        </a:solidFill>
                      </a:rPr>
                      <m:t>of</m:t>
                    </m:r>
                    <m:r>
                      <m:rPr>
                        <m:nor/>
                      </m:rPr>
                      <a:rPr lang="en-US" sz="1400" smtClean="0">
                        <a:solidFill>
                          <a:schemeClr val="tx1"/>
                        </a:solidFill>
                      </a:rPr>
                      <m:t> </m:t>
                    </m:r>
                    <m:r>
                      <m:rPr>
                        <m:nor/>
                      </m:rPr>
                      <a:rPr lang="en-US" sz="1400" smtClean="0">
                        <a:solidFill>
                          <a:schemeClr val="tx1"/>
                        </a:solidFill>
                      </a:rPr>
                      <m:t>life</m:t>
                    </m:r>
                    <m:r>
                      <m:rPr>
                        <m:nor/>
                      </m:rPr>
                      <a:rPr lang="en-US" sz="1400" smtClean="0">
                        <a:solidFill>
                          <a:schemeClr val="tx1"/>
                        </a:solidFill>
                      </a:rPr>
                      <m:t> </m:t>
                    </m:r>
                    <m:r>
                      <m:rPr>
                        <m:nor/>
                      </m:rPr>
                      <a:rPr lang="en-US" sz="1400" smtClean="0">
                        <a:solidFill>
                          <a:schemeClr val="tx1"/>
                        </a:solidFill>
                      </a:rPr>
                      <m:t>and</m:t>
                    </m:r>
                    <m:r>
                      <m:rPr>
                        <m:nor/>
                      </m:rPr>
                      <a:rPr lang="en-US" sz="1400" smtClean="0">
                        <a:solidFill>
                          <a:schemeClr val="tx1"/>
                        </a:solidFill>
                      </a:rPr>
                      <m:t> </m:t>
                    </m:r>
                    <m:r>
                      <m:rPr>
                        <m:nor/>
                      </m:rPr>
                      <a:rPr lang="en-US" sz="1400" smtClean="0">
                        <a:solidFill>
                          <a:schemeClr val="tx1"/>
                        </a:solidFill>
                      </a:rPr>
                      <m:t>preventing</m:t>
                    </m:r>
                    <m:r>
                      <m:rPr>
                        <m:nor/>
                      </m:rPr>
                      <a:rPr lang="en-US" sz="1400" smtClean="0">
                        <a:solidFill>
                          <a:schemeClr val="tx1"/>
                        </a:solidFill>
                      </a:rPr>
                      <m:t> </m:t>
                    </m:r>
                    <m:r>
                      <m:rPr>
                        <m:nor/>
                      </m:rPr>
                      <a:rPr lang="en-US" sz="1400" smtClean="0">
                        <a:solidFill>
                          <a:schemeClr val="tx1"/>
                        </a:solidFill>
                      </a:rPr>
                      <m:t>long</m:t>
                    </m:r>
                    <m:r>
                      <m:rPr>
                        <m:nor/>
                      </m:rPr>
                      <a:rPr lang="en-US" sz="1400" smtClean="0">
                        <a:solidFill>
                          <a:schemeClr val="tx1"/>
                        </a:solidFill>
                      </a:rPr>
                      <m:t>−</m:t>
                    </m:r>
                    <m:r>
                      <m:rPr>
                        <m:nor/>
                      </m:rPr>
                      <a:rPr lang="en-US" sz="1400" smtClean="0">
                        <a:solidFill>
                          <a:schemeClr val="tx1"/>
                        </a:solidFill>
                      </a:rPr>
                      <m:t>COVID</m:t>
                    </m:r>
                    <m:r>
                      <m:rPr>
                        <m:nor/>
                      </m:rPr>
                      <a:rPr lang="en-US" sz="1400" smtClean="0">
                        <a:solidFill>
                          <a:schemeClr val="tx1"/>
                        </a:solidFill>
                      </a:rPr>
                      <m:t> </m:t>
                    </m:r>
                    <m:r>
                      <m:rPr>
                        <m:nor/>
                      </m:rPr>
                      <a:rPr lang="en-US" sz="1400" smtClean="0">
                        <a:solidFill>
                          <a:schemeClr val="tx1"/>
                        </a:solidFill>
                      </a:rPr>
                      <m:t>have</m:t>
                    </m:r>
                    <m:r>
                      <m:rPr>
                        <m:nor/>
                      </m:rPr>
                      <a:rPr lang="en-US" sz="1400" smtClean="0">
                        <a:solidFill>
                          <a:schemeClr val="tx1"/>
                        </a:solidFill>
                      </a:rPr>
                      <m:t> </m:t>
                    </m:r>
                    <m:r>
                      <m:rPr>
                        <m:nor/>
                      </m:rPr>
                      <a:rPr lang="en-US" sz="1400" smtClean="0">
                        <a:solidFill>
                          <a:schemeClr val="tx1"/>
                        </a:solidFill>
                      </a:rPr>
                      <m:t>been</m:t>
                    </m:r>
                    <m:r>
                      <m:rPr>
                        <m:nor/>
                      </m:rPr>
                      <a:rPr lang="en-US" sz="1400" smtClean="0">
                        <a:solidFill>
                          <a:schemeClr val="tx1"/>
                        </a:solidFill>
                      </a:rPr>
                      <m:t> </m:t>
                    </m:r>
                    <m:r>
                      <m:rPr>
                        <m:nor/>
                      </m:rPr>
                      <a:rPr lang="en-US" sz="1400" smtClean="0">
                        <a:solidFill>
                          <a:schemeClr val="tx1"/>
                        </a:solidFill>
                      </a:rPr>
                      <m:t>critical</m:t>
                    </m:r>
                    <m:r>
                      <m:rPr>
                        <m:nor/>
                      </m:rPr>
                      <a:rPr lang="en-US" sz="1400" smtClean="0">
                        <a:solidFill>
                          <a:schemeClr val="tx1"/>
                        </a:solidFill>
                      </a:rPr>
                      <m:t> </m:t>
                    </m:r>
                    <m:r>
                      <a:rPr lang="en-US" sz="1400">
                        <a:solidFill>
                          <a:schemeClr val="tx1"/>
                        </a:solidFill>
                        <a:latin typeface="Cambria Math" panose="02040503050406030204" pitchFamily="18" charset="0"/>
                      </a:rPr>
                      <m:t>→</m:t>
                    </m:r>
                    <m:r>
                      <m:rPr>
                        <m:nor/>
                      </m:rPr>
                      <a:rPr lang="en-US" sz="1400">
                        <a:solidFill>
                          <a:schemeClr val="tx1"/>
                        </a:solidFill>
                      </a:rPr>
                      <m:t>composite</m:t>
                    </m:r>
                    <m:r>
                      <m:rPr>
                        <m:nor/>
                      </m:rPr>
                      <a:rPr lang="en-US" sz="1400">
                        <a:solidFill>
                          <a:schemeClr val="tx1"/>
                        </a:solidFill>
                      </a:rPr>
                      <m:t> </m:t>
                    </m:r>
                    <m:r>
                      <m:rPr>
                        <m:nor/>
                      </m:rPr>
                      <a:rPr lang="en-US" sz="1400">
                        <a:solidFill>
                          <a:schemeClr val="tx1"/>
                        </a:solidFill>
                      </a:rPr>
                      <m:t>endpoints</m:t>
                    </m:r>
                    <m:r>
                      <m:rPr>
                        <m:nor/>
                      </m:rPr>
                      <a:rPr lang="en-US" sz="1400">
                        <a:solidFill>
                          <a:schemeClr val="tx1"/>
                        </a:solidFill>
                      </a:rPr>
                      <m:t> </m:t>
                    </m:r>
                    <m:r>
                      <m:rPr>
                        <m:nor/>
                      </m:rPr>
                      <a:rPr lang="en-US" sz="1400">
                        <a:solidFill>
                          <a:schemeClr val="tx1"/>
                        </a:solidFill>
                      </a:rPr>
                      <m:t>that</m:t>
                    </m:r>
                    <m:r>
                      <m:rPr>
                        <m:nor/>
                      </m:rPr>
                      <a:rPr lang="en-US" sz="1400">
                        <a:solidFill>
                          <a:schemeClr val="tx1"/>
                        </a:solidFill>
                      </a:rPr>
                      <m:t> </m:t>
                    </m:r>
                    <m:r>
                      <m:rPr>
                        <m:nor/>
                      </m:rPr>
                      <a:rPr lang="en-US" sz="1400">
                        <a:solidFill>
                          <a:schemeClr val="tx1"/>
                        </a:solidFill>
                      </a:rPr>
                      <m:t>combine</m:t>
                    </m:r>
                    <m:r>
                      <m:rPr>
                        <m:nor/>
                      </m:rPr>
                      <a:rPr lang="en-US" sz="1400">
                        <a:solidFill>
                          <a:schemeClr val="tx1"/>
                        </a:solidFill>
                      </a:rPr>
                      <m:t> </m:t>
                    </m:r>
                    <m:r>
                      <m:rPr>
                        <m:nor/>
                      </m:rPr>
                      <a:rPr lang="en-US" sz="1400">
                        <a:solidFill>
                          <a:schemeClr val="tx1"/>
                        </a:solidFill>
                      </a:rPr>
                      <m:t>clinical</m:t>
                    </m:r>
                    <m:r>
                      <m:rPr>
                        <m:nor/>
                      </m:rPr>
                      <a:rPr lang="en-US" sz="1400">
                        <a:solidFill>
                          <a:schemeClr val="tx1"/>
                        </a:solidFill>
                      </a:rPr>
                      <m:t> </m:t>
                    </m:r>
                    <m:r>
                      <m:rPr>
                        <m:nor/>
                      </m:rPr>
                      <a:rPr lang="en-US" sz="1400">
                        <a:solidFill>
                          <a:schemeClr val="tx1"/>
                        </a:solidFill>
                      </a:rPr>
                      <m:t>outcomes</m:t>
                    </m:r>
                    <m:r>
                      <m:rPr>
                        <m:nor/>
                      </m:rPr>
                      <a:rPr lang="en-US" sz="1400">
                        <a:solidFill>
                          <a:schemeClr val="tx1"/>
                        </a:solidFill>
                      </a:rPr>
                      <m:t> </m:t>
                    </m:r>
                    <m:r>
                      <m:rPr>
                        <m:nor/>
                      </m:rPr>
                      <a:rPr lang="en-US" sz="1400">
                        <a:solidFill>
                          <a:schemeClr val="tx1"/>
                        </a:solidFill>
                      </a:rPr>
                      <m:t>with</m:t>
                    </m:r>
                    <m:r>
                      <m:rPr>
                        <m:nor/>
                      </m:rPr>
                      <a:rPr lang="en-US" sz="1400">
                        <a:solidFill>
                          <a:schemeClr val="tx1"/>
                        </a:solidFill>
                      </a:rPr>
                      <m:t> </m:t>
                    </m:r>
                    <m:r>
                      <m:rPr>
                        <m:nor/>
                      </m:rPr>
                      <a:rPr lang="en-US" sz="1400">
                        <a:solidFill>
                          <a:schemeClr val="tx1"/>
                        </a:solidFill>
                      </a:rPr>
                      <m:t>patient</m:t>
                    </m:r>
                    <m:r>
                      <m:rPr>
                        <m:nor/>
                      </m:rPr>
                      <a:rPr lang="en-US" sz="1400">
                        <a:solidFill>
                          <a:schemeClr val="tx1"/>
                        </a:solidFill>
                      </a:rPr>
                      <m:t>−</m:t>
                    </m:r>
                    <m:r>
                      <m:rPr>
                        <m:nor/>
                      </m:rPr>
                      <a:rPr lang="en-US" sz="1400">
                        <a:solidFill>
                          <a:schemeClr val="tx1"/>
                        </a:solidFill>
                      </a:rPr>
                      <m:t>reported</m:t>
                    </m:r>
                    <m:r>
                      <m:rPr>
                        <m:nor/>
                      </m:rPr>
                      <a:rPr lang="en-US" sz="1400">
                        <a:solidFill>
                          <a:schemeClr val="tx1"/>
                        </a:solidFill>
                      </a:rPr>
                      <m:t> </m:t>
                    </m:r>
                    <m:r>
                      <m:rPr>
                        <m:nor/>
                      </m:rPr>
                      <a:rPr lang="en-US" sz="1400">
                        <a:solidFill>
                          <a:schemeClr val="tx1"/>
                        </a:solidFill>
                      </a:rPr>
                      <m:t>outcomes</m:t>
                    </m:r>
                    <m:r>
                      <m:rPr>
                        <m:nor/>
                      </m:rPr>
                      <a:rPr lang="en-US" sz="1400">
                        <a:solidFill>
                          <a:schemeClr val="tx1"/>
                        </a:solidFill>
                      </a:rPr>
                      <m:t> (</m:t>
                    </m:r>
                    <m:r>
                      <m:rPr>
                        <m:nor/>
                      </m:rPr>
                      <a:rPr lang="en-US" sz="1400">
                        <a:solidFill>
                          <a:schemeClr val="tx1"/>
                        </a:solidFill>
                      </a:rPr>
                      <m:t>PROs</m:t>
                    </m:r>
                    <m:r>
                      <m:rPr>
                        <m:nor/>
                      </m:rPr>
                      <a:rPr lang="en-US" sz="1400">
                        <a:solidFill>
                          <a:schemeClr val="tx1"/>
                        </a:solidFill>
                      </a:rPr>
                      <m:t>, </m:t>
                    </m:r>
                    <m:r>
                      <m:rPr>
                        <m:nor/>
                      </m:rPr>
                      <a:rPr lang="en-US" sz="1400">
                        <a:solidFill>
                          <a:schemeClr val="tx1"/>
                        </a:solidFill>
                      </a:rPr>
                      <m:t>e</m:t>
                    </m:r>
                    <m:r>
                      <m:rPr>
                        <m:nor/>
                      </m:rPr>
                      <a:rPr lang="en-US" sz="1400">
                        <a:solidFill>
                          <a:schemeClr val="tx1"/>
                        </a:solidFill>
                      </a:rPr>
                      <m:t>.</m:t>
                    </m:r>
                    <m:r>
                      <m:rPr>
                        <m:nor/>
                      </m:rPr>
                      <a:rPr lang="en-US" sz="1400">
                        <a:solidFill>
                          <a:schemeClr val="tx1"/>
                        </a:solidFill>
                      </a:rPr>
                      <m:t>g</m:t>
                    </m:r>
                    <m:r>
                      <m:rPr>
                        <m:nor/>
                      </m:rPr>
                      <a:rPr lang="en-US" sz="1400">
                        <a:solidFill>
                          <a:schemeClr val="tx1"/>
                        </a:solidFill>
                      </a:rPr>
                      <m:t>., </m:t>
                    </m:r>
                    <m:r>
                      <m:rPr>
                        <m:nor/>
                      </m:rPr>
                      <a:rPr lang="en-US" sz="1400">
                        <a:solidFill>
                          <a:schemeClr val="tx1"/>
                        </a:solidFill>
                      </a:rPr>
                      <m:t>symptoms</m:t>
                    </m:r>
                    <m:r>
                      <m:rPr>
                        <m:nor/>
                      </m:rPr>
                      <a:rPr lang="en-US" sz="1400">
                        <a:solidFill>
                          <a:schemeClr val="tx1"/>
                        </a:solidFill>
                      </a:rPr>
                      <m:t>)</m:t>
                    </m:r>
                  </m:oMath>
                </a14:m>
                <a:endParaRPr lang="en-US" sz="1400" dirty="0">
                  <a:solidFill>
                    <a:schemeClr val="tx1"/>
                  </a:solidFill>
                </a:endParaRPr>
              </a:p>
              <a:p>
                <a:pPr marL="285750" indent="-285750">
                  <a:buFont typeface="Arial" panose="020B0604020202020204" pitchFamily="34" charset="0"/>
                  <a:buChar char="•"/>
                </a:pPr>
                <a:endParaRPr lang="en-US" sz="1400" dirty="0"/>
              </a:p>
            </p:txBody>
          </p:sp>
        </mc:Choice>
        <mc:Fallback xmlns="">
          <p:sp>
            <p:nvSpPr>
              <p:cNvPr id="14" name="TextBox 13">
                <a:extLst>
                  <a:ext uri="{FF2B5EF4-FFF2-40B4-BE49-F238E27FC236}">
                    <a16:creationId xmlns:a16="http://schemas.microsoft.com/office/drawing/2014/main" id="{54CDF625-5878-C647-BAE0-2C1ED8D3EEF9}"/>
                  </a:ext>
                </a:extLst>
              </p:cNvPr>
              <p:cNvSpPr txBox="1">
                <a:spLocks noRot="1" noChangeAspect="1" noMove="1" noResize="1" noEditPoints="1" noAdjustHandles="1" noChangeArrowheads="1" noChangeShapeType="1" noTextEdit="1"/>
              </p:cNvSpPr>
              <p:nvPr/>
            </p:nvSpPr>
            <p:spPr>
              <a:xfrm>
                <a:off x="3523597" y="2429008"/>
                <a:ext cx="4389084" cy="1580689"/>
              </a:xfrm>
              <a:prstGeom prst="rect">
                <a:avLst/>
              </a:prstGeom>
              <a:blipFill>
                <a:blip r:embed="rId3"/>
                <a:stretch>
                  <a:fillRect/>
                </a:stretch>
              </a:blipFill>
            </p:spPr>
            <p:txBody>
              <a:bodyPr/>
              <a:lstStyle/>
              <a:p>
                <a:r>
                  <a:rPr lang="en-US">
                    <a:noFill/>
                  </a:rPr>
                  <a:t> </a:t>
                </a:r>
              </a:p>
            </p:txBody>
          </p:sp>
        </mc:Fallback>
      </mc:AlternateContent>
      <p:sp>
        <p:nvSpPr>
          <p:cNvPr id="16" name="Donut 15">
            <a:extLst>
              <a:ext uri="{FF2B5EF4-FFF2-40B4-BE49-F238E27FC236}">
                <a16:creationId xmlns:a16="http://schemas.microsoft.com/office/drawing/2014/main" id="{C82E7A72-5C4C-854D-B69B-A135F8361B60}"/>
              </a:ext>
            </a:extLst>
          </p:cNvPr>
          <p:cNvSpPr/>
          <p:nvPr/>
        </p:nvSpPr>
        <p:spPr>
          <a:xfrm>
            <a:off x="3062644" y="4621377"/>
            <a:ext cx="742944" cy="488212"/>
          </a:xfrm>
          <a:prstGeom prst="donut">
            <a:avLst>
              <a:gd name="adj" fmla="val 14004"/>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2020</a:t>
            </a:r>
          </a:p>
        </p:txBody>
      </p:sp>
      <p:sp>
        <p:nvSpPr>
          <p:cNvPr id="17" name="TextBox 16">
            <a:extLst>
              <a:ext uri="{FF2B5EF4-FFF2-40B4-BE49-F238E27FC236}">
                <a16:creationId xmlns:a16="http://schemas.microsoft.com/office/drawing/2014/main" id="{7D59126C-1764-F044-B520-9403C48A0C48}"/>
              </a:ext>
            </a:extLst>
          </p:cNvPr>
          <p:cNvSpPr txBox="1"/>
          <p:nvPr/>
        </p:nvSpPr>
        <p:spPr>
          <a:xfrm>
            <a:off x="2772531" y="5207870"/>
            <a:ext cx="2250280" cy="738664"/>
          </a:xfrm>
          <a:prstGeom prst="rect">
            <a:avLst/>
          </a:prstGeom>
          <a:noFill/>
        </p:spPr>
        <p:txBody>
          <a:bodyPr wrap="square" rtlCol="0">
            <a:spAutoFit/>
          </a:bodyPr>
          <a:lstStyle/>
          <a:p>
            <a:pPr marL="171450" indent="-171450">
              <a:buFont typeface="Arial" panose="020B0604020202020204" pitchFamily="34" charset="0"/>
              <a:buChar char="•"/>
            </a:pPr>
            <a:r>
              <a:rPr lang="en-US" sz="1400" dirty="0"/>
              <a:t>WHO guidance: COVID-19 ordinal scale [17][20]</a:t>
            </a:r>
          </a:p>
          <a:p>
            <a:r>
              <a:rPr lang="en-US" sz="1400" dirty="0"/>
              <a:t> </a:t>
            </a:r>
          </a:p>
        </p:txBody>
      </p:sp>
      <p:sp>
        <p:nvSpPr>
          <p:cNvPr id="22" name="TextBox 21">
            <a:extLst>
              <a:ext uri="{FF2B5EF4-FFF2-40B4-BE49-F238E27FC236}">
                <a16:creationId xmlns:a16="http://schemas.microsoft.com/office/drawing/2014/main" id="{6999E819-C690-534C-82E5-F7B8FBD77BEC}"/>
              </a:ext>
            </a:extLst>
          </p:cNvPr>
          <p:cNvSpPr txBox="1"/>
          <p:nvPr/>
        </p:nvSpPr>
        <p:spPr>
          <a:xfrm>
            <a:off x="842266" y="1598481"/>
            <a:ext cx="9970877" cy="1015663"/>
          </a:xfrm>
          <a:prstGeom prst="rect">
            <a:avLst/>
          </a:prstGeom>
          <a:noFill/>
        </p:spPr>
        <p:txBody>
          <a:bodyPr wrap="square" rtlCol="0">
            <a:spAutoFit/>
          </a:bodyPr>
          <a:lstStyle/>
          <a:p>
            <a:r>
              <a:rPr lang="en-US" sz="2000" b="1" dirty="0">
                <a:solidFill>
                  <a:srgbClr val="FF0000"/>
                </a:solidFill>
              </a:rPr>
              <a:t>The evolution of composite endpoints for COVID-19 appears to follow a very similar pattern, though over a much shorter course. </a:t>
            </a:r>
          </a:p>
          <a:p>
            <a:endParaRPr lang="en-US" sz="2000" b="1" dirty="0">
              <a:solidFill>
                <a:srgbClr val="FF0000"/>
              </a:solidFill>
            </a:endParaRPr>
          </a:p>
        </p:txBody>
      </p:sp>
      <p:sp>
        <p:nvSpPr>
          <p:cNvPr id="15" name="Title 1">
            <a:extLst>
              <a:ext uri="{FF2B5EF4-FFF2-40B4-BE49-F238E27FC236}">
                <a16:creationId xmlns:a16="http://schemas.microsoft.com/office/drawing/2014/main" id="{BD4235B7-2FA8-364E-9CFE-27BF5A34D9CB}"/>
              </a:ext>
            </a:extLst>
          </p:cNvPr>
          <p:cNvSpPr txBox="1">
            <a:spLocks/>
          </p:cNvSpPr>
          <p:nvPr/>
        </p:nvSpPr>
        <p:spPr>
          <a:xfrm>
            <a:off x="273093" y="7654"/>
            <a:ext cx="10400970" cy="355534"/>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6000" kern="1200">
                <a:solidFill>
                  <a:schemeClr val="bg2">
                    <a:lumMod val="25000"/>
                  </a:schemeClr>
                </a:solidFill>
                <a:latin typeface="+mj-lt"/>
                <a:ea typeface="+mj-ea"/>
                <a:cs typeface="+mj-cs"/>
              </a:defRPr>
            </a:lvl1pPr>
          </a:lstStyle>
          <a:p>
            <a:r>
              <a:rPr lang="en-US" sz="1600" b="1" dirty="0"/>
              <a:t>Section 1: Background - Trends in Use of Composite Endpoints in Clinical Trials</a:t>
            </a:r>
          </a:p>
        </p:txBody>
      </p:sp>
      <p:cxnSp>
        <p:nvCxnSpPr>
          <p:cNvPr id="18" name="Straight Connector 17">
            <a:extLst>
              <a:ext uri="{FF2B5EF4-FFF2-40B4-BE49-F238E27FC236}">
                <a16:creationId xmlns:a16="http://schemas.microsoft.com/office/drawing/2014/main" id="{B3C145F0-B8E1-0143-9E6D-DC1F744A3AD6}"/>
              </a:ext>
            </a:extLst>
          </p:cNvPr>
          <p:cNvCxnSpPr>
            <a:cxnSpLocks/>
          </p:cNvCxnSpPr>
          <p:nvPr/>
        </p:nvCxnSpPr>
        <p:spPr>
          <a:xfrm>
            <a:off x="395288" y="1001368"/>
            <a:ext cx="9734550" cy="0"/>
          </a:xfrm>
          <a:prstGeom prst="line">
            <a:avLst/>
          </a:prstGeom>
          <a:ln>
            <a:headEnd type="none" w="med" len="med"/>
            <a:tailEnd type="none" w="med" len="med"/>
          </a:ln>
        </p:spPr>
        <p:style>
          <a:lnRef idx="3">
            <a:schemeClr val="accent3"/>
          </a:lnRef>
          <a:fillRef idx="0">
            <a:schemeClr val="accent3"/>
          </a:fillRef>
          <a:effectRef idx="2">
            <a:schemeClr val="accent3"/>
          </a:effectRef>
          <a:fontRef idx="minor">
            <a:schemeClr val="tx1"/>
          </a:fontRef>
        </p:style>
      </p:cxnSp>
      <p:sp>
        <p:nvSpPr>
          <p:cNvPr id="19" name="Content Placeholder 2">
            <a:extLst>
              <a:ext uri="{FF2B5EF4-FFF2-40B4-BE49-F238E27FC236}">
                <a16:creationId xmlns:a16="http://schemas.microsoft.com/office/drawing/2014/main" id="{A7A40B97-C20C-E044-B54E-76938E86E745}"/>
              </a:ext>
            </a:extLst>
          </p:cNvPr>
          <p:cNvSpPr txBox="1">
            <a:spLocks/>
          </p:cNvSpPr>
          <p:nvPr/>
        </p:nvSpPr>
        <p:spPr>
          <a:xfrm>
            <a:off x="395288" y="516817"/>
            <a:ext cx="6258730" cy="72008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5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sz="2800" b="1" dirty="0">
                <a:solidFill>
                  <a:schemeClr val="tx1"/>
                </a:solidFill>
              </a:rPr>
              <a:t>1.1 Introduction (Cont.)</a:t>
            </a:r>
          </a:p>
        </p:txBody>
      </p:sp>
      <p:sp>
        <p:nvSpPr>
          <p:cNvPr id="20" name="Donut 19">
            <a:extLst>
              <a:ext uri="{FF2B5EF4-FFF2-40B4-BE49-F238E27FC236}">
                <a16:creationId xmlns:a16="http://schemas.microsoft.com/office/drawing/2014/main" id="{FB1A5359-4ED5-3244-8132-96678AB17502}"/>
              </a:ext>
            </a:extLst>
          </p:cNvPr>
          <p:cNvSpPr/>
          <p:nvPr/>
        </p:nvSpPr>
        <p:spPr>
          <a:xfrm>
            <a:off x="3171051" y="3909214"/>
            <a:ext cx="4929187" cy="488212"/>
          </a:xfrm>
          <a:prstGeom prst="donut">
            <a:avLst>
              <a:gd name="adj" fmla="val 14004"/>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2020-2023+</a:t>
            </a:r>
          </a:p>
        </p:txBody>
      </p:sp>
      <p:pic>
        <p:nvPicPr>
          <p:cNvPr id="5" name="Picture 4">
            <a:extLst>
              <a:ext uri="{FF2B5EF4-FFF2-40B4-BE49-F238E27FC236}">
                <a16:creationId xmlns:a16="http://schemas.microsoft.com/office/drawing/2014/main" id="{6AFA5FAD-8C91-A14D-845A-A5831CD3E694}"/>
              </a:ext>
            </a:extLst>
          </p:cNvPr>
          <p:cNvPicPr>
            <a:picLocks noChangeAspect="1"/>
          </p:cNvPicPr>
          <p:nvPr/>
        </p:nvPicPr>
        <p:blipFill rotWithShape="1">
          <a:blip r:embed="rId4"/>
          <a:srcRect l="4560"/>
          <a:stretch/>
        </p:blipFill>
        <p:spPr>
          <a:xfrm>
            <a:off x="8613614" y="2477518"/>
            <a:ext cx="3350441" cy="3295857"/>
          </a:xfrm>
          <a:prstGeom prst="rect">
            <a:avLst/>
          </a:prstGeom>
        </p:spPr>
      </p:pic>
      <p:sp>
        <p:nvSpPr>
          <p:cNvPr id="21" name="TextBox 20">
            <a:extLst>
              <a:ext uri="{FF2B5EF4-FFF2-40B4-BE49-F238E27FC236}">
                <a16:creationId xmlns:a16="http://schemas.microsoft.com/office/drawing/2014/main" id="{DD976F4E-1E96-5544-8B59-F5795C3142F9}"/>
              </a:ext>
            </a:extLst>
          </p:cNvPr>
          <p:cNvSpPr txBox="1"/>
          <p:nvPr/>
        </p:nvSpPr>
        <p:spPr>
          <a:xfrm>
            <a:off x="9844203" y="5575455"/>
            <a:ext cx="1992298" cy="461665"/>
          </a:xfrm>
          <a:prstGeom prst="rect">
            <a:avLst/>
          </a:prstGeom>
          <a:noFill/>
        </p:spPr>
        <p:txBody>
          <a:bodyPr wrap="square" rtlCol="0">
            <a:spAutoFit/>
          </a:bodyPr>
          <a:lstStyle/>
          <a:p>
            <a:r>
              <a:rPr lang="en-US" sz="1200" dirty="0" err="1"/>
              <a:t>Horita</a:t>
            </a:r>
            <a:r>
              <a:rPr lang="en-US" sz="1200" dirty="0"/>
              <a:t> and Fukumoto (2023)</a:t>
            </a:r>
          </a:p>
          <a:p>
            <a:r>
              <a:rPr lang="en-US" sz="1200" dirty="0"/>
              <a:t> </a:t>
            </a:r>
          </a:p>
        </p:txBody>
      </p:sp>
      <p:sp>
        <p:nvSpPr>
          <p:cNvPr id="23" name="TextShape 2">
            <a:extLst>
              <a:ext uri="{FF2B5EF4-FFF2-40B4-BE49-F238E27FC236}">
                <a16:creationId xmlns:a16="http://schemas.microsoft.com/office/drawing/2014/main" id="{D50D1D9B-5EE1-6F4F-8FBC-6DDD67845F47}"/>
              </a:ext>
            </a:extLst>
          </p:cNvPr>
          <p:cNvSpPr txBox="1"/>
          <p:nvPr/>
        </p:nvSpPr>
        <p:spPr>
          <a:xfrm>
            <a:off x="9092295" y="2106312"/>
            <a:ext cx="4052811" cy="277000"/>
          </a:xfrm>
          <a:prstGeom prst="rect">
            <a:avLst/>
          </a:prstGeom>
          <a:noFill/>
          <a:ln>
            <a:noFill/>
          </a:ln>
        </p:spPr>
        <p:txBody>
          <a:bodyPr lIns="90000" tIns="45000" rIns="90000" bIns="45000"/>
          <a:lstStyle/>
          <a:p>
            <a:r>
              <a:rPr lang="en-US" sz="1000" b="0" i="1" strike="noStrike" spc="-1" dirty="0">
                <a:latin typeface="Arial"/>
              </a:rPr>
              <a:t>The Lancet Infectious Diseases</a:t>
            </a:r>
            <a:r>
              <a:rPr lang="en-US" sz="1000" b="0" strike="noStrike" spc="-1" dirty="0">
                <a:latin typeface="Arial"/>
              </a:rPr>
              <a:t> 2020 20e192-e197</a:t>
            </a:r>
          </a:p>
          <a:p>
            <a:r>
              <a:rPr lang="en-US" sz="1000" b="0" strike="noStrike" spc="-1" dirty="0">
                <a:latin typeface="Arial"/>
              </a:rPr>
              <a:t>DOI: (10.1016/S1473-3099(20)30483-7) </a:t>
            </a:r>
          </a:p>
        </p:txBody>
      </p:sp>
      <p:pic>
        <p:nvPicPr>
          <p:cNvPr id="24" name="Picture 23">
            <a:extLst>
              <a:ext uri="{FF2B5EF4-FFF2-40B4-BE49-F238E27FC236}">
                <a16:creationId xmlns:a16="http://schemas.microsoft.com/office/drawing/2014/main" id="{46B2F81A-64C0-FA4D-B48D-CF4BF9C71EA6}"/>
              </a:ext>
            </a:extLst>
          </p:cNvPr>
          <p:cNvPicPr>
            <a:picLocks noChangeAspect="1"/>
          </p:cNvPicPr>
          <p:nvPr/>
        </p:nvPicPr>
        <p:blipFill>
          <a:blip r:embed="rId5"/>
          <a:stretch>
            <a:fillRect/>
          </a:stretch>
        </p:blipFill>
        <p:spPr>
          <a:xfrm>
            <a:off x="8223075" y="2477518"/>
            <a:ext cx="3820659" cy="2587291"/>
          </a:xfrm>
          <a:prstGeom prst="rect">
            <a:avLst/>
          </a:prstGeom>
        </p:spPr>
      </p:pic>
    </p:spTree>
    <p:extLst>
      <p:ext uri="{BB962C8B-B14F-4D97-AF65-F5344CB8AC3E}">
        <p14:creationId xmlns:p14="http://schemas.microsoft.com/office/powerpoint/2010/main" val="1991073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0" presetClass="entr" presetSubtype="0" fill="hold"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500"/>
                                        <p:tgtEl>
                                          <p:spTgt spid="24"/>
                                        </p:tgtEl>
                                      </p:cBhvr>
                                    </p:animEffect>
                                  </p:childTnLst>
                                </p:cTn>
                              </p:par>
                              <p:par>
                                <p:cTn id="14" presetID="1" presetClass="entr" presetSubtype="0" fill="hold" grpId="1" nodeType="withEffect">
                                  <p:stCondLst>
                                    <p:cond delay="0"/>
                                  </p:stCondLst>
                                  <p:childTnLst>
                                    <p:set>
                                      <p:cBhvr>
                                        <p:cTn id="15" dur="1" fill="hold">
                                          <p:stCondLst>
                                            <p:cond delay="0"/>
                                          </p:stCondLst>
                                        </p:cTn>
                                        <p:tgtEl>
                                          <p:spTgt spid="23"/>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xit" presetSubtype="0" fill="hold" nodeType="clickEffect">
                                  <p:stCondLst>
                                    <p:cond delay="0"/>
                                  </p:stCondLst>
                                  <p:childTnLst>
                                    <p:set>
                                      <p:cBhvr>
                                        <p:cTn id="19" dur="1" fill="hold">
                                          <p:stCondLst>
                                            <p:cond delay="0"/>
                                          </p:stCondLst>
                                        </p:cTn>
                                        <p:tgtEl>
                                          <p:spTgt spid="24"/>
                                        </p:tgtEl>
                                        <p:attrNameLst>
                                          <p:attrName>style.visibility</p:attrName>
                                        </p:attrNameLst>
                                      </p:cBhvr>
                                      <p:to>
                                        <p:strVal val="hidden"/>
                                      </p:to>
                                    </p:set>
                                  </p:childTnLst>
                                </p:cTn>
                              </p:par>
                              <p:par>
                                <p:cTn id="20" presetID="1" presetClass="exit" presetSubtype="0" fill="hold" grpId="2" nodeType="withEffect">
                                  <p:stCondLst>
                                    <p:cond delay="0"/>
                                  </p:stCondLst>
                                  <p:childTnLst>
                                    <p:set>
                                      <p:cBhvr>
                                        <p:cTn id="21" dur="1" fill="hold">
                                          <p:stCondLst>
                                            <p:cond delay="0"/>
                                          </p:stCondLst>
                                        </p:cTn>
                                        <p:tgtEl>
                                          <p:spTgt spid="23"/>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14"/>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5"/>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4" grpId="0"/>
      <p:bldP spid="17" grpId="0"/>
      <p:bldP spid="21" grpId="0"/>
      <p:bldP spid="23" grpId="1"/>
      <p:bldP spid="23" grpId="2"/>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755298A-7DD3-BC39-EEE1-1B8B67D56D77}"/>
              </a:ext>
            </a:extLst>
          </p:cNvPr>
          <p:cNvSpPr>
            <a:spLocks noGrp="1"/>
          </p:cNvSpPr>
          <p:nvPr>
            <p:ph type="sldNum" sz="quarter" idx="12"/>
          </p:nvPr>
        </p:nvSpPr>
        <p:spPr>
          <a:xfrm>
            <a:off x="8596085" y="6492875"/>
            <a:ext cx="2743200" cy="365125"/>
          </a:xfrm>
        </p:spPr>
        <p:txBody>
          <a:bodyPr/>
          <a:lstStyle/>
          <a:p>
            <a:fld id="{432B1062-8B11-6348-831A-4A0BC9C55C11}" type="slidenum">
              <a:rPr lang="en-US" smtClean="0"/>
              <a:t>7</a:t>
            </a:fld>
            <a:endParaRPr lang="en-US"/>
          </a:p>
        </p:txBody>
      </p:sp>
      <p:sp>
        <p:nvSpPr>
          <p:cNvPr id="15" name="Title 1">
            <a:extLst>
              <a:ext uri="{FF2B5EF4-FFF2-40B4-BE49-F238E27FC236}">
                <a16:creationId xmlns:a16="http://schemas.microsoft.com/office/drawing/2014/main" id="{BD4235B7-2FA8-364E-9CFE-27BF5A34D9CB}"/>
              </a:ext>
            </a:extLst>
          </p:cNvPr>
          <p:cNvSpPr txBox="1">
            <a:spLocks/>
          </p:cNvSpPr>
          <p:nvPr/>
        </p:nvSpPr>
        <p:spPr>
          <a:xfrm>
            <a:off x="273093" y="7654"/>
            <a:ext cx="10400970" cy="355534"/>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6000" kern="1200">
                <a:solidFill>
                  <a:schemeClr val="bg2">
                    <a:lumMod val="25000"/>
                  </a:schemeClr>
                </a:solidFill>
                <a:latin typeface="+mj-lt"/>
                <a:ea typeface="+mj-ea"/>
                <a:cs typeface="+mj-cs"/>
              </a:defRPr>
            </a:lvl1pPr>
          </a:lstStyle>
          <a:p>
            <a:r>
              <a:rPr lang="en-US" sz="1600" b="1" dirty="0"/>
              <a:t>Section 1: Background - Trends in Use of Composite Endpoints in Clinical Trials</a:t>
            </a:r>
          </a:p>
        </p:txBody>
      </p:sp>
      <p:cxnSp>
        <p:nvCxnSpPr>
          <p:cNvPr id="18" name="Straight Connector 17">
            <a:extLst>
              <a:ext uri="{FF2B5EF4-FFF2-40B4-BE49-F238E27FC236}">
                <a16:creationId xmlns:a16="http://schemas.microsoft.com/office/drawing/2014/main" id="{B3C145F0-B8E1-0143-9E6D-DC1F744A3AD6}"/>
              </a:ext>
            </a:extLst>
          </p:cNvPr>
          <p:cNvCxnSpPr>
            <a:cxnSpLocks/>
          </p:cNvCxnSpPr>
          <p:nvPr/>
        </p:nvCxnSpPr>
        <p:spPr>
          <a:xfrm>
            <a:off x="395288" y="1001368"/>
            <a:ext cx="9734550" cy="0"/>
          </a:xfrm>
          <a:prstGeom prst="line">
            <a:avLst/>
          </a:prstGeom>
          <a:ln>
            <a:headEnd type="none" w="med" len="med"/>
            <a:tailEnd type="none" w="med" len="med"/>
          </a:ln>
        </p:spPr>
        <p:style>
          <a:lnRef idx="3">
            <a:schemeClr val="accent3"/>
          </a:lnRef>
          <a:fillRef idx="0">
            <a:schemeClr val="accent3"/>
          </a:fillRef>
          <a:effectRef idx="2">
            <a:schemeClr val="accent3"/>
          </a:effectRef>
          <a:fontRef idx="minor">
            <a:schemeClr val="tx1"/>
          </a:fontRef>
        </p:style>
      </p:cxnSp>
      <p:sp>
        <p:nvSpPr>
          <p:cNvPr id="19" name="Content Placeholder 2">
            <a:extLst>
              <a:ext uri="{FF2B5EF4-FFF2-40B4-BE49-F238E27FC236}">
                <a16:creationId xmlns:a16="http://schemas.microsoft.com/office/drawing/2014/main" id="{A7A40B97-C20C-E044-B54E-76938E86E745}"/>
              </a:ext>
            </a:extLst>
          </p:cNvPr>
          <p:cNvSpPr txBox="1">
            <a:spLocks/>
          </p:cNvSpPr>
          <p:nvPr/>
        </p:nvSpPr>
        <p:spPr>
          <a:xfrm>
            <a:off x="395288" y="516817"/>
            <a:ext cx="6258730" cy="72008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5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sz="2800" b="1" dirty="0">
                <a:solidFill>
                  <a:schemeClr val="tx1"/>
                </a:solidFill>
              </a:rPr>
              <a:t>1.1 Introduction (Cont.)</a:t>
            </a:r>
          </a:p>
        </p:txBody>
      </p:sp>
      <p:sp>
        <p:nvSpPr>
          <p:cNvPr id="23" name="Content Placeholder 2">
            <a:extLst>
              <a:ext uri="{FF2B5EF4-FFF2-40B4-BE49-F238E27FC236}">
                <a16:creationId xmlns:a16="http://schemas.microsoft.com/office/drawing/2014/main" id="{1FCD9863-1CDF-8749-96F5-D2EB07F59A1A}"/>
              </a:ext>
            </a:extLst>
          </p:cNvPr>
          <p:cNvSpPr txBox="1">
            <a:spLocks/>
          </p:cNvSpPr>
          <p:nvPr/>
        </p:nvSpPr>
        <p:spPr>
          <a:xfrm>
            <a:off x="886405" y="1236899"/>
            <a:ext cx="10186148" cy="587445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5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nSpc>
                <a:spcPct val="100000"/>
              </a:lnSpc>
            </a:pPr>
            <a:r>
              <a:rPr lang="en-US" sz="2800" b="1" dirty="0">
                <a:solidFill>
                  <a:schemeClr val="tx1"/>
                </a:solidFill>
              </a:rPr>
              <a:t>Observation: </a:t>
            </a:r>
          </a:p>
          <a:p>
            <a:pPr marL="342900" indent="-342900">
              <a:lnSpc>
                <a:spcPct val="100000"/>
              </a:lnSpc>
              <a:buFont typeface="Arial" panose="020B0604020202020204" pitchFamily="34" charset="0"/>
              <a:buChar char="•"/>
            </a:pPr>
            <a:r>
              <a:rPr lang="en-US" dirty="0">
                <a:solidFill>
                  <a:schemeClr val="tx1"/>
                </a:solidFill>
              </a:rPr>
              <a:t>Evolution from a solely emphasis on clinical events to a multi-dimensional evaluation incorporating PROs </a:t>
            </a:r>
          </a:p>
          <a:p>
            <a:pPr>
              <a:lnSpc>
                <a:spcPct val="100000"/>
              </a:lnSpc>
            </a:pPr>
            <a:r>
              <a:rPr lang="en-US" sz="2800" b="1" dirty="0">
                <a:solidFill>
                  <a:schemeClr val="tx1"/>
                </a:solidFill>
              </a:rPr>
              <a:t>Goals: </a:t>
            </a:r>
          </a:p>
          <a:p>
            <a:pPr>
              <a:lnSpc>
                <a:spcPct val="100000"/>
              </a:lnSpc>
            </a:pPr>
            <a:r>
              <a:rPr lang="en-US" dirty="0">
                <a:solidFill>
                  <a:schemeClr val="tx1"/>
                </a:solidFill>
              </a:rPr>
              <a:t>We conducted a literature review to</a:t>
            </a:r>
          </a:p>
          <a:p>
            <a:pPr marL="342900" indent="-342900">
              <a:lnSpc>
                <a:spcPct val="100000"/>
              </a:lnSpc>
              <a:buFont typeface="Arial" panose="020B0604020202020204" pitchFamily="34" charset="0"/>
              <a:buChar char="•"/>
            </a:pPr>
            <a:r>
              <a:rPr lang="en-US" dirty="0">
                <a:solidFill>
                  <a:schemeClr val="tx1"/>
                </a:solidFill>
              </a:rPr>
              <a:t>Describe and compare the trends of the use of composite endpoints in AHF and COVID-19 clinical trials quantitatively</a:t>
            </a:r>
          </a:p>
          <a:p>
            <a:pPr marL="342900" indent="-342900">
              <a:lnSpc>
                <a:spcPct val="100000"/>
              </a:lnSpc>
              <a:buFont typeface="Arial" panose="020B0604020202020204" pitchFamily="34" charset="0"/>
              <a:buChar char="•"/>
            </a:pPr>
            <a:r>
              <a:rPr lang="en-US" dirty="0">
                <a:solidFill>
                  <a:schemeClr val="tx1"/>
                </a:solidFill>
              </a:rPr>
              <a:t>Shed light on the need for further evolution of outcomes as well as the potential for composite outcomes in other areas. </a:t>
            </a:r>
          </a:p>
          <a:p>
            <a:pPr marL="800100" lvl="1" indent="-342900">
              <a:lnSpc>
                <a:spcPct val="100000"/>
              </a:lnSpc>
              <a:buFont typeface="Arial" panose="020B0604020202020204" pitchFamily="34" charset="0"/>
              <a:buChar char="•"/>
            </a:pPr>
            <a:endParaRPr lang="en-US" dirty="0">
              <a:solidFill>
                <a:schemeClr val="tx1"/>
              </a:solidFill>
            </a:endParaRPr>
          </a:p>
          <a:p>
            <a:pPr lvl="1"/>
            <a:endParaRPr lang="en-US" dirty="0">
              <a:solidFill>
                <a:schemeClr val="tx1"/>
              </a:solidFill>
            </a:endParaRPr>
          </a:p>
          <a:p>
            <a:pPr lvl="1"/>
            <a:endParaRPr lang="en-US" dirty="0">
              <a:solidFill>
                <a:schemeClr val="tx1"/>
              </a:solidFill>
            </a:endParaRPr>
          </a:p>
        </p:txBody>
      </p:sp>
    </p:spTree>
    <p:extLst>
      <p:ext uri="{BB962C8B-B14F-4D97-AF65-F5344CB8AC3E}">
        <p14:creationId xmlns:p14="http://schemas.microsoft.com/office/powerpoint/2010/main" val="18538550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755298A-7DD3-BC39-EEE1-1B8B67D56D77}"/>
              </a:ext>
            </a:extLst>
          </p:cNvPr>
          <p:cNvSpPr>
            <a:spLocks noGrp="1"/>
          </p:cNvSpPr>
          <p:nvPr>
            <p:ph type="sldNum" sz="quarter" idx="12"/>
          </p:nvPr>
        </p:nvSpPr>
        <p:spPr/>
        <p:txBody>
          <a:bodyPr/>
          <a:lstStyle/>
          <a:p>
            <a:fld id="{432B1062-8B11-6348-831A-4A0BC9C55C11}" type="slidenum">
              <a:rPr lang="en-US" smtClean="0"/>
              <a:t>8</a:t>
            </a:fld>
            <a:endParaRPr lang="en-US"/>
          </a:p>
        </p:txBody>
      </p:sp>
      <p:sp>
        <p:nvSpPr>
          <p:cNvPr id="7" name="Content Placeholder 2">
            <a:extLst>
              <a:ext uri="{FF2B5EF4-FFF2-40B4-BE49-F238E27FC236}">
                <a16:creationId xmlns:a16="http://schemas.microsoft.com/office/drawing/2014/main" id="{45BFF457-E6A9-A34D-95BF-EEA25BDF799F}"/>
              </a:ext>
            </a:extLst>
          </p:cNvPr>
          <p:cNvSpPr txBox="1">
            <a:spLocks/>
          </p:cNvSpPr>
          <p:nvPr/>
        </p:nvSpPr>
        <p:spPr>
          <a:xfrm>
            <a:off x="551515" y="1116538"/>
            <a:ext cx="9768142" cy="489056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5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b="1" dirty="0">
                <a:solidFill>
                  <a:schemeClr val="tx1"/>
                </a:solidFill>
              </a:rPr>
              <a:t>1.2.1 Literature Search Strategy</a:t>
            </a:r>
          </a:p>
          <a:p>
            <a:pPr marL="342900" indent="-342900">
              <a:buFont typeface="Arial" panose="020B0604020202020204" pitchFamily="34" charset="0"/>
              <a:buChar char="•"/>
            </a:pPr>
            <a:r>
              <a:rPr lang="en-US" dirty="0">
                <a:solidFill>
                  <a:schemeClr val="tx1"/>
                </a:solidFill>
              </a:rPr>
              <a:t>PubMed (May 4, 2023)</a:t>
            </a:r>
          </a:p>
          <a:p>
            <a:pPr marL="342900" indent="-342900">
              <a:buFont typeface="Arial" panose="020B0604020202020204" pitchFamily="34" charset="0"/>
              <a:buChar char="•"/>
            </a:pPr>
            <a:r>
              <a:rPr lang="en-US" dirty="0">
                <a:solidFill>
                  <a:schemeClr val="tx1"/>
                </a:solidFill>
              </a:rPr>
              <a:t>Identification: clinical trials, composite endpoints, and disease types </a:t>
            </a:r>
          </a:p>
          <a:p>
            <a:pPr marL="800100" lvl="1" indent="-342900">
              <a:buFont typeface="Courier New" panose="02070309020205020404" pitchFamily="49" charset="0"/>
              <a:buChar char="o"/>
            </a:pPr>
            <a:r>
              <a:rPr lang="en-US" dirty="0">
                <a:solidFill>
                  <a:schemeClr val="tx1"/>
                </a:solidFill>
              </a:rPr>
              <a:t>Clinical trials: checkbox “Clinical Trials”</a:t>
            </a:r>
          </a:p>
          <a:p>
            <a:pPr marL="800100" lvl="1" indent="-342900">
              <a:buFont typeface="Courier New" panose="02070309020205020404" pitchFamily="49" charset="0"/>
              <a:buChar char="o"/>
            </a:pPr>
            <a:r>
              <a:rPr lang="en-US" dirty="0">
                <a:solidFill>
                  <a:schemeClr val="tx1"/>
                </a:solidFill>
              </a:rPr>
              <a:t>AHF and COVID-19 clinical trials using composite endpoints: </a:t>
            </a:r>
          </a:p>
          <a:p>
            <a:pPr marL="1200150" lvl="2" indent="-285750">
              <a:buFont typeface="Wingdings" pitchFamily="2" charset="2"/>
              <a:buChar char="Ø"/>
            </a:pPr>
            <a:r>
              <a:rPr lang="en-US" dirty="0">
                <a:solidFill>
                  <a:schemeClr val="tx1"/>
                </a:solidFill>
              </a:rPr>
              <a:t>Within titles and abstracts</a:t>
            </a:r>
          </a:p>
          <a:p>
            <a:pPr marL="1200150" lvl="2" indent="-285750">
              <a:buFont typeface="Wingdings" pitchFamily="2" charset="2"/>
              <a:buChar char="Ø"/>
            </a:pPr>
            <a:r>
              <a:rPr lang="en-US" dirty="0">
                <a:solidFill>
                  <a:schemeClr val="tx1"/>
                </a:solidFill>
              </a:rPr>
              <a:t>(“composite endpoint” OR “composite” OR “multiple endpoint” OR “ordinal” OR “-free” OR “win ratio” OR “global ranking”) </a:t>
            </a:r>
          </a:p>
          <a:p>
            <a:pPr marL="1200150" lvl="2" indent="-285750">
              <a:buFont typeface="Wingdings" pitchFamily="2" charset="2"/>
              <a:buChar char="Ø"/>
            </a:pPr>
            <a:r>
              <a:rPr lang="en-US" dirty="0">
                <a:solidFill>
                  <a:schemeClr val="tx1"/>
                </a:solidFill>
              </a:rPr>
              <a:t>AND (“acute heart failure” OR “COVID- 19”). </a:t>
            </a:r>
          </a:p>
          <a:p>
            <a:pPr marL="1200150" lvl="2" indent="-285750">
              <a:buFont typeface="Wingdings" pitchFamily="2" charset="2"/>
              <a:buChar char="Ø"/>
            </a:pPr>
            <a:r>
              <a:rPr lang="en-US" dirty="0">
                <a:solidFill>
                  <a:schemeClr val="tx1"/>
                </a:solidFill>
              </a:rPr>
              <a:t>Extra terms: “ordinal”, “-free”, “win ratio” and “global ranking” </a:t>
            </a:r>
          </a:p>
          <a:p>
            <a:pPr marL="342900" indent="-342900">
              <a:buFont typeface="Arial" panose="020B0604020202020204" pitchFamily="34" charset="0"/>
              <a:buChar char="•"/>
            </a:pPr>
            <a:r>
              <a:rPr lang="en-US" dirty="0">
                <a:solidFill>
                  <a:schemeClr val="tx1"/>
                </a:solidFill>
              </a:rPr>
              <a:t>Supplementary search</a:t>
            </a:r>
          </a:p>
          <a:p>
            <a:pPr marL="800100" lvl="1" indent="-342900">
              <a:buFont typeface="Courier New" panose="02070309020205020404" pitchFamily="49" charset="0"/>
              <a:buChar char="o"/>
            </a:pPr>
            <a:r>
              <a:rPr lang="en-US" dirty="0">
                <a:solidFill>
                  <a:schemeClr val="tx1"/>
                </a:solidFill>
              </a:rPr>
              <a:t>“clinical trials” within all text</a:t>
            </a:r>
          </a:p>
          <a:p>
            <a:pPr marL="800100" lvl="1" indent="-342900">
              <a:buFont typeface="Courier New" panose="02070309020205020404" pitchFamily="49" charset="0"/>
              <a:buChar char="o"/>
            </a:pPr>
            <a:r>
              <a:rPr lang="en-US" dirty="0">
                <a:solidFill>
                  <a:schemeClr val="tx1"/>
                </a:solidFill>
              </a:rPr>
              <a:t>All-disease type search</a:t>
            </a:r>
          </a:p>
          <a:p>
            <a:pPr marL="800100" lvl="1" indent="-342900">
              <a:buFont typeface="Courier New" panose="02070309020205020404" pitchFamily="49" charset="0"/>
              <a:buChar char="o"/>
            </a:pPr>
            <a:endParaRPr lang="en-US" dirty="0"/>
          </a:p>
          <a:p>
            <a:pPr marL="800100" lvl="1" indent="-342900">
              <a:buFont typeface="Arial" panose="020B0604020202020204" pitchFamily="34" charset="0"/>
              <a:buChar char="•"/>
            </a:pPr>
            <a:endParaRPr lang="en-US" dirty="0">
              <a:solidFill>
                <a:schemeClr val="tx1"/>
              </a:solidFill>
            </a:endParaRPr>
          </a:p>
          <a:p>
            <a:pPr marL="800100" lvl="1" indent="-342900">
              <a:buFont typeface="Arial" panose="020B0604020202020204" pitchFamily="34" charset="0"/>
              <a:buChar char="•"/>
            </a:pPr>
            <a:endParaRPr lang="en-US" dirty="0">
              <a:solidFill>
                <a:schemeClr val="tx1"/>
              </a:solidFill>
            </a:endParaRPr>
          </a:p>
          <a:p>
            <a:pPr marL="342900" indent="-342900">
              <a:buFont typeface="Arial" panose="020B0604020202020204" pitchFamily="34" charset="0"/>
              <a:buChar char="•"/>
            </a:pPr>
            <a:endParaRPr lang="en-US" dirty="0">
              <a:solidFill>
                <a:schemeClr val="tx1"/>
              </a:solidFill>
            </a:endParaRPr>
          </a:p>
          <a:p>
            <a:endParaRPr lang="en-US" b="1" dirty="0">
              <a:solidFill>
                <a:schemeClr val="tx1"/>
              </a:solidFill>
            </a:endParaRPr>
          </a:p>
        </p:txBody>
      </p:sp>
      <p:sp>
        <p:nvSpPr>
          <p:cNvPr id="8" name="Title 1">
            <a:extLst>
              <a:ext uri="{FF2B5EF4-FFF2-40B4-BE49-F238E27FC236}">
                <a16:creationId xmlns:a16="http://schemas.microsoft.com/office/drawing/2014/main" id="{5161DAA3-41D6-4942-BCC3-331C91815850}"/>
              </a:ext>
            </a:extLst>
          </p:cNvPr>
          <p:cNvSpPr txBox="1">
            <a:spLocks/>
          </p:cNvSpPr>
          <p:nvPr/>
        </p:nvSpPr>
        <p:spPr>
          <a:xfrm>
            <a:off x="273093" y="7654"/>
            <a:ext cx="6817024" cy="355534"/>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6000" kern="1200">
                <a:solidFill>
                  <a:schemeClr val="bg2">
                    <a:lumMod val="25000"/>
                  </a:schemeClr>
                </a:solidFill>
                <a:latin typeface="+mj-lt"/>
                <a:ea typeface="+mj-ea"/>
                <a:cs typeface="+mj-cs"/>
              </a:defRPr>
            </a:lvl1pPr>
          </a:lstStyle>
          <a:p>
            <a:r>
              <a:rPr lang="en-US" sz="1600" b="1" dirty="0"/>
              <a:t>Section 1: Background - Trends in Use of Composite Endpoints in Clinical Trials</a:t>
            </a:r>
          </a:p>
        </p:txBody>
      </p:sp>
      <p:cxnSp>
        <p:nvCxnSpPr>
          <p:cNvPr id="9" name="Straight Connector 8">
            <a:extLst>
              <a:ext uri="{FF2B5EF4-FFF2-40B4-BE49-F238E27FC236}">
                <a16:creationId xmlns:a16="http://schemas.microsoft.com/office/drawing/2014/main" id="{021BD89C-CD65-4046-9C1C-792FDC74C6E9}"/>
              </a:ext>
            </a:extLst>
          </p:cNvPr>
          <p:cNvCxnSpPr>
            <a:cxnSpLocks/>
          </p:cNvCxnSpPr>
          <p:nvPr/>
        </p:nvCxnSpPr>
        <p:spPr>
          <a:xfrm>
            <a:off x="395288" y="1001368"/>
            <a:ext cx="9734550" cy="0"/>
          </a:xfrm>
          <a:prstGeom prst="line">
            <a:avLst/>
          </a:prstGeom>
          <a:ln>
            <a:headEnd type="none" w="med" len="med"/>
            <a:tailEnd type="none" w="med" len="med"/>
          </a:ln>
        </p:spPr>
        <p:style>
          <a:lnRef idx="3">
            <a:schemeClr val="accent3"/>
          </a:lnRef>
          <a:fillRef idx="0">
            <a:schemeClr val="accent3"/>
          </a:fillRef>
          <a:effectRef idx="2">
            <a:schemeClr val="accent3"/>
          </a:effectRef>
          <a:fontRef idx="minor">
            <a:schemeClr val="tx1"/>
          </a:fontRef>
        </p:style>
      </p:cxnSp>
      <p:sp>
        <p:nvSpPr>
          <p:cNvPr id="10" name="Content Placeholder 2">
            <a:extLst>
              <a:ext uri="{FF2B5EF4-FFF2-40B4-BE49-F238E27FC236}">
                <a16:creationId xmlns:a16="http://schemas.microsoft.com/office/drawing/2014/main" id="{BA50955B-3342-AA49-9EA7-8A06993C0368}"/>
              </a:ext>
            </a:extLst>
          </p:cNvPr>
          <p:cNvSpPr txBox="1">
            <a:spLocks/>
          </p:cNvSpPr>
          <p:nvPr/>
        </p:nvSpPr>
        <p:spPr>
          <a:xfrm>
            <a:off x="395288" y="516817"/>
            <a:ext cx="6258730" cy="72008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5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sz="2600" b="1" dirty="0">
                <a:solidFill>
                  <a:schemeClr val="tx1"/>
                </a:solidFill>
              </a:rPr>
              <a:t>1.2 </a:t>
            </a:r>
            <a:r>
              <a:rPr lang="en-US" sz="2800" b="1" dirty="0">
                <a:solidFill>
                  <a:schemeClr val="tx1"/>
                </a:solidFill>
              </a:rPr>
              <a:t>Methods</a:t>
            </a:r>
            <a:endParaRPr lang="en-US" sz="2600" b="1" dirty="0">
              <a:solidFill>
                <a:schemeClr val="tx1"/>
              </a:solidFill>
            </a:endParaRPr>
          </a:p>
        </p:txBody>
      </p:sp>
      <p:sp>
        <p:nvSpPr>
          <p:cNvPr id="12" name="TextBox 11">
            <a:extLst>
              <a:ext uri="{FF2B5EF4-FFF2-40B4-BE49-F238E27FC236}">
                <a16:creationId xmlns:a16="http://schemas.microsoft.com/office/drawing/2014/main" id="{99B45824-14E1-C542-BEEB-65D24263F8CE}"/>
              </a:ext>
            </a:extLst>
          </p:cNvPr>
          <p:cNvSpPr txBox="1"/>
          <p:nvPr/>
        </p:nvSpPr>
        <p:spPr>
          <a:xfrm>
            <a:off x="8046455" y="5545434"/>
            <a:ext cx="3871490" cy="276999"/>
          </a:xfrm>
          <a:prstGeom prst="rect">
            <a:avLst/>
          </a:prstGeom>
          <a:noFill/>
        </p:spPr>
        <p:txBody>
          <a:bodyPr wrap="square" rtlCol="0">
            <a:spAutoFit/>
          </a:bodyPr>
          <a:lstStyle/>
          <a:p>
            <a:r>
              <a:rPr lang="en-US" sz="1200" dirty="0"/>
              <a:t> </a:t>
            </a:r>
          </a:p>
        </p:txBody>
      </p:sp>
    </p:spTree>
    <p:extLst>
      <p:ext uri="{BB962C8B-B14F-4D97-AF65-F5344CB8AC3E}">
        <p14:creationId xmlns:p14="http://schemas.microsoft.com/office/powerpoint/2010/main" val="41639577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755298A-7DD3-BC39-EEE1-1B8B67D56D77}"/>
              </a:ext>
            </a:extLst>
          </p:cNvPr>
          <p:cNvSpPr>
            <a:spLocks noGrp="1"/>
          </p:cNvSpPr>
          <p:nvPr>
            <p:ph type="sldNum" sz="quarter" idx="12"/>
          </p:nvPr>
        </p:nvSpPr>
        <p:spPr/>
        <p:txBody>
          <a:bodyPr/>
          <a:lstStyle/>
          <a:p>
            <a:fld id="{432B1062-8B11-6348-831A-4A0BC9C55C11}" type="slidenum">
              <a:rPr lang="en-US" smtClean="0"/>
              <a:t>9</a:t>
            </a:fld>
            <a:endParaRPr lang="en-US"/>
          </a:p>
        </p:txBody>
      </p:sp>
      <p:sp>
        <p:nvSpPr>
          <p:cNvPr id="7" name="Content Placeholder 2">
            <a:extLst>
              <a:ext uri="{FF2B5EF4-FFF2-40B4-BE49-F238E27FC236}">
                <a16:creationId xmlns:a16="http://schemas.microsoft.com/office/drawing/2014/main" id="{45BFF457-E6A9-A34D-95BF-EEA25BDF799F}"/>
              </a:ext>
            </a:extLst>
          </p:cNvPr>
          <p:cNvSpPr txBox="1">
            <a:spLocks/>
          </p:cNvSpPr>
          <p:nvPr/>
        </p:nvSpPr>
        <p:spPr>
          <a:xfrm>
            <a:off x="641691" y="1113727"/>
            <a:ext cx="10044112" cy="4724366"/>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5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b="1" dirty="0">
                <a:solidFill>
                  <a:schemeClr val="tx1"/>
                </a:solidFill>
              </a:rPr>
              <a:t>1.2.2 Annotation Strategy</a:t>
            </a:r>
            <a:endParaRPr lang="en-US" sz="800" b="1" dirty="0">
              <a:solidFill>
                <a:schemeClr val="tx1"/>
              </a:solidFill>
            </a:endParaRPr>
          </a:p>
          <a:p>
            <a:pPr marL="342900" indent="-342900">
              <a:buFont typeface="Arial" panose="020B0604020202020204" pitchFamily="34" charset="0"/>
              <a:buChar char="•"/>
            </a:pPr>
            <a:r>
              <a:rPr lang="en-US" dirty="0">
                <a:solidFill>
                  <a:schemeClr val="tx1"/>
                </a:solidFill>
              </a:rPr>
              <a:t>Annotated by two authors (Liu and Shi) independently, recording </a:t>
            </a:r>
          </a:p>
          <a:p>
            <a:pPr marL="800100" lvl="1" indent="-342900">
              <a:buFont typeface="Courier New" panose="02070309020205020404" pitchFamily="49" charset="0"/>
              <a:buChar char="o"/>
            </a:pPr>
            <a:r>
              <a:rPr lang="en-US" dirty="0">
                <a:solidFill>
                  <a:schemeClr val="tx1"/>
                </a:solidFill>
              </a:rPr>
              <a:t>Exclusion reason (Inclusion criteria: if presenting primary results evaluating efficacy from AHF or COVID-19 clinical trials with at least one composite endpoint as either the primary or secondary outcome)</a:t>
            </a:r>
          </a:p>
          <a:p>
            <a:pPr marL="800100" lvl="1" indent="-342900">
              <a:buFont typeface="Courier New" panose="02070309020205020404" pitchFamily="49" charset="0"/>
              <a:buChar char="o"/>
            </a:pPr>
            <a:r>
              <a:rPr lang="en-US" dirty="0">
                <a:solidFill>
                  <a:schemeClr val="tx1"/>
                </a:solidFill>
              </a:rPr>
              <a:t>Year of publication, </a:t>
            </a:r>
          </a:p>
          <a:p>
            <a:pPr marL="800100" lvl="1" indent="-342900">
              <a:buFont typeface="Courier New" panose="02070309020205020404" pitchFamily="49" charset="0"/>
              <a:buChar char="o"/>
            </a:pPr>
            <a:r>
              <a:rPr lang="en-US" dirty="0">
                <a:solidFill>
                  <a:schemeClr val="tx1"/>
                </a:solidFill>
              </a:rPr>
              <a:t>Number of composite endpoints, </a:t>
            </a:r>
          </a:p>
          <a:p>
            <a:pPr marL="800100" lvl="1" indent="-342900">
              <a:buFont typeface="Courier New" panose="02070309020205020404" pitchFamily="49" charset="0"/>
              <a:buChar char="o"/>
            </a:pPr>
            <a:r>
              <a:rPr lang="en-US" dirty="0">
                <a:solidFill>
                  <a:schemeClr val="tx1"/>
                </a:solidFill>
              </a:rPr>
              <a:t>Statistical type (time-to-event, binary, ordinal, count, continuous, or mixed), </a:t>
            </a:r>
          </a:p>
          <a:p>
            <a:pPr marL="800100" lvl="1" indent="-342900">
              <a:buFont typeface="Courier New" panose="02070309020205020404" pitchFamily="49" charset="0"/>
              <a:buChar char="o"/>
            </a:pPr>
            <a:r>
              <a:rPr lang="en-US" dirty="0">
                <a:solidFill>
                  <a:schemeClr val="tx1"/>
                </a:solidFill>
              </a:rPr>
              <a:t>Composition type (clinical only, PROs only, or mixed), </a:t>
            </a:r>
          </a:p>
          <a:p>
            <a:pPr marL="800100" lvl="1" indent="-342900">
              <a:buFont typeface="Courier New" panose="02070309020205020404" pitchFamily="49" charset="0"/>
              <a:buChar char="o"/>
            </a:pPr>
            <a:r>
              <a:rPr lang="en-US" dirty="0">
                <a:solidFill>
                  <a:schemeClr val="tx1"/>
                </a:solidFill>
              </a:rPr>
              <a:t>Number of components in the primary composite endpoint.</a:t>
            </a:r>
          </a:p>
          <a:p>
            <a:pPr marL="342900" indent="-342900">
              <a:buFont typeface="Arial" panose="020B0604020202020204" pitchFamily="34" charset="0"/>
              <a:buChar char="•"/>
            </a:pPr>
            <a:r>
              <a:rPr lang="en-US" dirty="0">
                <a:solidFill>
                  <a:schemeClr val="tx1"/>
                </a:solidFill>
              </a:rPr>
              <a:t>Annotations were then compared and reconciled.</a:t>
            </a:r>
          </a:p>
          <a:p>
            <a:pPr marL="342900" indent="-342900">
              <a:buFont typeface="Arial" panose="020B0604020202020204" pitchFamily="34" charset="0"/>
              <a:buChar char="•"/>
            </a:pPr>
            <a:endParaRPr lang="en-US" dirty="0">
              <a:solidFill>
                <a:schemeClr val="tx1"/>
              </a:solidFill>
            </a:endParaRPr>
          </a:p>
          <a:p>
            <a:endParaRPr lang="en-US" b="1" dirty="0">
              <a:solidFill>
                <a:schemeClr val="tx1"/>
              </a:solidFill>
            </a:endParaRPr>
          </a:p>
        </p:txBody>
      </p:sp>
      <p:sp>
        <p:nvSpPr>
          <p:cNvPr id="8" name="Title 1">
            <a:extLst>
              <a:ext uri="{FF2B5EF4-FFF2-40B4-BE49-F238E27FC236}">
                <a16:creationId xmlns:a16="http://schemas.microsoft.com/office/drawing/2014/main" id="{B629E1A3-34EA-F64F-B261-47404957DA2B}"/>
              </a:ext>
            </a:extLst>
          </p:cNvPr>
          <p:cNvSpPr txBox="1">
            <a:spLocks/>
          </p:cNvSpPr>
          <p:nvPr/>
        </p:nvSpPr>
        <p:spPr>
          <a:xfrm>
            <a:off x="273093" y="7654"/>
            <a:ext cx="6817024" cy="355534"/>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6000" kern="1200">
                <a:solidFill>
                  <a:schemeClr val="bg2">
                    <a:lumMod val="25000"/>
                  </a:schemeClr>
                </a:solidFill>
                <a:latin typeface="+mj-lt"/>
                <a:ea typeface="+mj-ea"/>
                <a:cs typeface="+mj-cs"/>
              </a:defRPr>
            </a:lvl1pPr>
          </a:lstStyle>
          <a:p>
            <a:r>
              <a:rPr lang="en-US" sz="1600" b="1" dirty="0"/>
              <a:t>Section 1: Background - Trends in Use of Composite Endpoints in Clinical Trials</a:t>
            </a:r>
          </a:p>
        </p:txBody>
      </p:sp>
      <p:cxnSp>
        <p:nvCxnSpPr>
          <p:cNvPr id="9" name="Straight Connector 8">
            <a:extLst>
              <a:ext uri="{FF2B5EF4-FFF2-40B4-BE49-F238E27FC236}">
                <a16:creationId xmlns:a16="http://schemas.microsoft.com/office/drawing/2014/main" id="{ED4DC4B9-2197-534F-A819-D96FBA8E76AA}"/>
              </a:ext>
            </a:extLst>
          </p:cNvPr>
          <p:cNvCxnSpPr>
            <a:cxnSpLocks/>
          </p:cNvCxnSpPr>
          <p:nvPr/>
        </p:nvCxnSpPr>
        <p:spPr>
          <a:xfrm>
            <a:off x="395288" y="1001368"/>
            <a:ext cx="9734550" cy="0"/>
          </a:xfrm>
          <a:prstGeom prst="line">
            <a:avLst/>
          </a:prstGeom>
          <a:ln>
            <a:headEnd type="none" w="med" len="med"/>
            <a:tailEnd type="none" w="med" len="med"/>
          </a:ln>
        </p:spPr>
        <p:style>
          <a:lnRef idx="3">
            <a:schemeClr val="accent3"/>
          </a:lnRef>
          <a:fillRef idx="0">
            <a:schemeClr val="accent3"/>
          </a:fillRef>
          <a:effectRef idx="2">
            <a:schemeClr val="accent3"/>
          </a:effectRef>
          <a:fontRef idx="minor">
            <a:schemeClr val="tx1"/>
          </a:fontRef>
        </p:style>
      </p:cxnSp>
      <p:sp>
        <p:nvSpPr>
          <p:cNvPr id="10" name="Content Placeholder 2">
            <a:extLst>
              <a:ext uri="{FF2B5EF4-FFF2-40B4-BE49-F238E27FC236}">
                <a16:creationId xmlns:a16="http://schemas.microsoft.com/office/drawing/2014/main" id="{038837BB-781C-6E4B-8209-64F4F47A87DA}"/>
              </a:ext>
            </a:extLst>
          </p:cNvPr>
          <p:cNvSpPr txBox="1">
            <a:spLocks/>
          </p:cNvSpPr>
          <p:nvPr/>
        </p:nvSpPr>
        <p:spPr>
          <a:xfrm>
            <a:off x="395288" y="516817"/>
            <a:ext cx="6258730" cy="72008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5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sz="2600" b="1" dirty="0">
                <a:solidFill>
                  <a:schemeClr val="tx1"/>
                </a:solidFill>
              </a:rPr>
              <a:t>1.2 </a:t>
            </a:r>
            <a:r>
              <a:rPr lang="en-US" sz="2800" b="1" dirty="0">
                <a:solidFill>
                  <a:schemeClr val="tx1"/>
                </a:solidFill>
              </a:rPr>
              <a:t>Methods</a:t>
            </a:r>
            <a:endParaRPr lang="en-US" sz="2600" b="1" dirty="0">
              <a:solidFill>
                <a:schemeClr val="tx1"/>
              </a:solidFill>
            </a:endParaRPr>
          </a:p>
        </p:txBody>
      </p:sp>
    </p:spTree>
    <p:extLst>
      <p:ext uri="{BB962C8B-B14F-4D97-AF65-F5344CB8AC3E}">
        <p14:creationId xmlns:p14="http://schemas.microsoft.com/office/powerpoint/2010/main" val="24466443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39436</TotalTime>
  <Words>14855</Words>
  <Application>Microsoft Macintosh PowerPoint</Application>
  <PresentationFormat>Widescreen</PresentationFormat>
  <Paragraphs>1969</Paragraphs>
  <Slides>49</Slides>
  <Notes>47</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49</vt:i4>
      </vt:variant>
    </vt:vector>
  </HeadingPairs>
  <TitlesOfParts>
    <vt:vector size="61" baseType="lpstr">
      <vt:lpstr>DengXian</vt:lpstr>
      <vt:lpstr>DengXian</vt:lpstr>
      <vt:lpstr>等线 Light</vt:lpstr>
      <vt:lpstr>Segoe UI</vt:lpstr>
      <vt:lpstr>Arial</vt:lpstr>
      <vt:lpstr>Calibri</vt:lpstr>
      <vt:lpstr>Calibri Light</vt:lpstr>
      <vt:lpstr>Cambria Math</vt:lpstr>
      <vt:lpstr>Courier New</vt:lpstr>
      <vt:lpstr>Helvetica</vt:lpstr>
      <vt:lpstr>Wingdings</vt:lpstr>
      <vt:lpstr>Office Theme</vt:lpstr>
      <vt:lpstr>PowerPoint Presentation</vt:lpstr>
      <vt:lpstr>Overview</vt:lpstr>
      <vt:lpstr>Section 1: Background Trends in Use of Composite Endpoints in Clinical Trials: A Comparison between Acute Heart Failure Trials and COVID-19 Trials.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Section 2: Simulation Study  Understand the Power of Composite Endpoints related to Components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Section 3: Plan for Paper 1  Power Consideration of Ordinal Composite Endpoints</vt:lpstr>
      <vt:lpstr>PowerPoint Presentation</vt:lpstr>
      <vt:lpstr>PowerPoint Presentation</vt:lpstr>
      <vt:lpstr>3.1.2 Empirical Ordinal Composite Power - Simulation vs Whitehead Formula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lpstr>PowerPoint Presentation</vt:lpstr>
      <vt:lpstr>PowerPoint Presentation</vt:lpstr>
      <vt:lpstr>Supplementary</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Robust Spatial Extent Inference with a Semiparametric Bootstrap</dc:title>
  <dc:creator>Simon Vandekar</dc:creator>
  <cp:lastModifiedBy>Shi, Lan</cp:lastModifiedBy>
  <cp:revision>549</cp:revision>
  <dcterms:created xsi:type="dcterms:W3CDTF">2019-05-10T15:57:55Z</dcterms:created>
  <dcterms:modified xsi:type="dcterms:W3CDTF">2024-09-26T15:19:40Z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792c8cef-6f2b-4af1-b4ac-d815ff795cd6_Enabled">
    <vt:lpwstr>true</vt:lpwstr>
  </property>
  <property fmtid="{D5CDD505-2E9C-101B-9397-08002B2CF9AE}" pid="3" name="MSIP_Label_792c8cef-6f2b-4af1-b4ac-d815ff795cd6_SetDate">
    <vt:lpwstr>2023-08-06T14:48:53Z</vt:lpwstr>
  </property>
  <property fmtid="{D5CDD505-2E9C-101B-9397-08002B2CF9AE}" pid="4" name="MSIP_Label_792c8cef-6f2b-4af1-b4ac-d815ff795cd6_Method">
    <vt:lpwstr>Standard</vt:lpwstr>
  </property>
  <property fmtid="{D5CDD505-2E9C-101B-9397-08002B2CF9AE}" pid="5" name="MSIP_Label_792c8cef-6f2b-4af1-b4ac-d815ff795cd6_Name">
    <vt:lpwstr>VUMC General</vt:lpwstr>
  </property>
  <property fmtid="{D5CDD505-2E9C-101B-9397-08002B2CF9AE}" pid="6" name="MSIP_Label_792c8cef-6f2b-4af1-b4ac-d815ff795cd6_SiteId">
    <vt:lpwstr>ef575030-1424-4ed8-b83c-12c533d879ab</vt:lpwstr>
  </property>
  <property fmtid="{D5CDD505-2E9C-101B-9397-08002B2CF9AE}" pid="7" name="MSIP_Label_792c8cef-6f2b-4af1-b4ac-d815ff795cd6_ActionId">
    <vt:lpwstr>01130e2f-4936-437e-969e-c0b6ff189ac4</vt:lpwstr>
  </property>
  <property fmtid="{D5CDD505-2E9C-101B-9397-08002B2CF9AE}" pid="8" name="MSIP_Label_792c8cef-6f2b-4af1-b4ac-d815ff795cd6_ContentBits">
    <vt:lpwstr>0</vt:lpwstr>
  </property>
</Properties>
</file>